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embeddedFontLst>
    <p:embeddedFont>
      <p:font typeface="Nunito"/>
      <p:regular r:id="rId19"/>
      <p:bold r:id="rId20"/>
      <p:italic r:id="rId21"/>
      <p:boldItalic r:id="rId22"/>
    </p:embeddedFont>
    <p:embeddedFont>
      <p:font typeface="Montserrat"/>
      <p:regular r:id="rId23"/>
      <p:bold r:id="rId24"/>
      <p:italic r:id="rId25"/>
      <p:boldItalic r:id="rId26"/>
    </p:embeddedFont>
    <p:embeddedFont>
      <p:font typeface="Corbel"/>
      <p:regular r:id="rId27"/>
      <p:bold r:id="rId28"/>
      <p:italic r:id="rId29"/>
      <p:boldItalic r:id="rId30"/>
    </p:embeddedFont>
    <p:embeddedFont>
      <p:font typeface="Comfortaa"/>
      <p:regular r:id="rId31"/>
      <p:bold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Nunito-bold.fntdata"/><Relationship Id="rId22" Type="http://schemas.openxmlformats.org/officeDocument/2006/relationships/font" Target="fonts/Nunito-boldItalic.fntdata"/><Relationship Id="rId21" Type="http://schemas.openxmlformats.org/officeDocument/2006/relationships/font" Target="fonts/Nunito-italic.fntdata"/><Relationship Id="rId24" Type="http://schemas.openxmlformats.org/officeDocument/2006/relationships/font" Target="fonts/Montserrat-bold.fntdata"/><Relationship Id="rId23" Type="http://schemas.openxmlformats.org/officeDocument/2006/relationships/font" Target="fonts/Montserrat-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boldItalic.fntdata"/><Relationship Id="rId25" Type="http://schemas.openxmlformats.org/officeDocument/2006/relationships/font" Target="fonts/Montserrat-italic.fntdata"/><Relationship Id="rId28" Type="http://schemas.openxmlformats.org/officeDocument/2006/relationships/font" Target="fonts/Corbel-bold.fntdata"/><Relationship Id="rId27" Type="http://schemas.openxmlformats.org/officeDocument/2006/relationships/font" Target="fonts/Corbel-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Corbel-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Comfortaa-regular.fntdata"/><Relationship Id="rId30" Type="http://schemas.openxmlformats.org/officeDocument/2006/relationships/font" Target="fonts/Corbel-boldItalic.fntdata"/><Relationship Id="rId11" Type="http://schemas.openxmlformats.org/officeDocument/2006/relationships/slide" Target="slides/slide6.xml"/><Relationship Id="rId10" Type="http://schemas.openxmlformats.org/officeDocument/2006/relationships/slide" Target="slides/slide5.xml"/><Relationship Id="rId32" Type="http://schemas.openxmlformats.org/officeDocument/2006/relationships/font" Target="fonts/Comfortaa-bold.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Nunito-regular.fntdata"/><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Google Shape;116;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7" name="Google Shape;117;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Google Shape;123;g45cf1da6d6_1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45cf1da6d6_1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Google Shape;130;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1" name="Google Shape;131;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Google Shape;137;g45cf1da6d6_1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45cf1da6d6_1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 name="Shape 57"/>
        <p:cNvGrpSpPr/>
        <p:nvPr/>
      </p:nvGrpSpPr>
      <p:grpSpPr>
        <a:xfrm>
          <a:off x="0" y="0"/>
          <a:ext cx="0" cy="0"/>
          <a:chOff x="0" y="0"/>
          <a:chExt cx="0" cy="0"/>
        </a:xfrm>
      </p:grpSpPr>
      <p:sp>
        <p:nvSpPr>
          <p:cNvPr id="58" name="Google Shape;58;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 name="Google Shape;59;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 name="Shape 65"/>
        <p:cNvGrpSpPr/>
        <p:nvPr/>
      </p:nvGrpSpPr>
      <p:grpSpPr>
        <a:xfrm>
          <a:off x="0" y="0"/>
          <a:ext cx="0" cy="0"/>
          <a:chOff x="0" y="0"/>
          <a:chExt cx="0" cy="0"/>
        </a:xfrm>
      </p:grpSpPr>
      <p:sp>
        <p:nvSpPr>
          <p:cNvPr id="66" name="Google Shape;66;g45cf1da6d6_1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45cf1da6d6_1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 name="Shape 72"/>
        <p:cNvGrpSpPr/>
        <p:nvPr/>
      </p:nvGrpSpPr>
      <p:grpSpPr>
        <a:xfrm>
          <a:off x="0" y="0"/>
          <a:ext cx="0" cy="0"/>
          <a:chOff x="0" y="0"/>
          <a:chExt cx="0" cy="0"/>
        </a:xfrm>
      </p:grpSpPr>
      <p:sp>
        <p:nvSpPr>
          <p:cNvPr id="73" name="Google Shape;73;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 name="Google Shape;74;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Google Shape;82;g45cf1da6d6_1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45cf1da6d6_1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 name="Shape 88"/>
        <p:cNvGrpSpPr/>
        <p:nvPr/>
      </p:nvGrpSpPr>
      <p:grpSpPr>
        <a:xfrm>
          <a:off x="0" y="0"/>
          <a:ext cx="0" cy="0"/>
          <a:chOff x="0" y="0"/>
          <a:chExt cx="0" cy="0"/>
        </a:xfrm>
      </p:grpSpPr>
      <p:sp>
        <p:nvSpPr>
          <p:cNvPr id="89" name="Google Shape;89;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0" name="Google Shape;90;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Google Shape;95;g45cf1da6d6_1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45cf1da6d6_1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Google Shape;102;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3" name="Google Shape;103;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Google Shape;108;g45cf1da6d6_1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45cf1da6d6_1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hyperlink" Target="https://ualrexhibits.org/primarysources/object/1815-louisiana-purchase-survey-object-5/" TargetMode="External"/><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8.jpg"/><Relationship Id="rId4" Type="http://schemas.openxmlformats.org/officeDocument/2006/relationships/hyperlink" Target="https://ualrexhibits.org/primarysources/object/1815-louisiana-purchase-survey-object-5/"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hyperlink" Target="https://ualrexhibits.org/primarysources/object/1815-louisiana-purchase-survey-object-6/" TargetMode="External"/><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jpg"/><Relationship Id="rId4" Type="http://schemas.openxmlformats.org/officeDocument/2006/relationships/hyperlink" Target="https://www.loc.gov/item/2001620920/"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jpg"/><Relationship Id="rId4" Type="http://schemas.openxmlformats.org/officeDocument/2006/relationships/hyperlink" Target="https://www.loc.gov/item/2007626888/"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hyperlink" Target="http://legisworks.org/sal/2/stats/STATUTE-2-Pg728a.pdf" TargetMode="External"/><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hyperlink" Target="http://legisworks.org/sal/2/stats/STATUTE-2-Pg728a.pdf" TargetMode="External"/><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jpg"/><Relationship Id="rId4" Type="http://schemas.openxmlformats.org/officeDocument/2006/relationships/hyperlink" Target="https://ualrexhibits.org/primarysources/object/1815-louisiana-purchase-survey-object-4/"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Google Shape;54;p13"/>
          <p:cNvSpPr txBox="1"/>
          <p:nvPr>
            <p:ph type="title"/>
          </p:nvPr>
        </p:nvSpPr>
        <p:spPr>
          <a:xfrm>
            <a:off x="2164000" y="1514050"/>
            <a:ext cx="4174800" cy="11274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lt1"/>
              </a:buClr>
              <a:buSzPts val="3800"/>
              <a:buFont typeface="Nunito"/>
              <a:buNone/>
            </a:pPr>
            <a:r>
              <a:rPr i="0" lang="en" sz="3100" cap="none" strike="noStrike">
                <a:solidFill>
                  <a:srgbClr val="000000"/>
                </a:solidFill>
                <a:latin typeface="Corbel"/>
                <a:ea typeface="Corbel"/>
                <a:cs typeface="Corbel"/>
                <a:sym typeface="Corbel"/>
              </a:rPr>
              <a:t>Why survey a swamp?</a:t>
            </a:r>
            <a:endParaRPr i="0" sz="3100" cap="none" strike="noStrike">
              <a:solidFill>
                <a:srgbClr val="000000"/>
              </a:solidFill>
              <a:latin typeface="Corbel"/>
              <a:ea typeface="Corbel"/>
              <a:cs typeface="Corbel"/>
              <a:sym typeface="Corbel"/>
            </a:endParaRPr>
          </a:p>
        </p:txBody>
      </p:sp>
      <p:sp>
        <p:nvSpPr>
          <p:cNvPr id="55" name="Google Shape;55;p13"/>
          <p:cNvSpPr txBox="1"/>
          <p:nvPr/>
        </p:nvSpPr>
        <p:spPr>
          <a:xfrm>
            <a:off x="777150" y="221950"/>
            <a:ext cx="7589700" cy="1329600"/>
          </a:xfrm>
          <a:prstGeom prst="rect">
            <a:avLst/>
          </a:prstGeom>
          <a:noFill/>
          <a:ln>
            <a:noFill/>
          </a:ln>
        </p:spPr>
        <p:txBody>
          <a:bodyPr anchorCtr="0" anchor="ctr" bIns="91425" lIns="91425" spcFirstLastPara="1" rIns="91425" wrap="square" tIns="91425">
            <a:noAutofit/>
          </a:bodyPr>
          <a:lstStyle/>
          <a:p>
            <a:pPr indent="457200" lvl="0" marL="0" marR="0" rtl="0" algn="l">
              <a:lnSpc>
                <a:spcPct val="100000"/>
              </a:lnSpc>
              <a:spcBef>
                <a:spcPts val="0"/>
              </a:spcBef>
              <a:spcAft>
                <a:spcPts val="0"/>
              </a:spcAft>
              <a:buClr>
                <a:srgbClr val="000000"/>
              </a:buClr>
              <a:buSzPts val="3550"/>
              <a:buFont typeface="Arial"/>
              <a:buNone/>
            </a:pPr>
            <a:r>
              <a:rPr b="1" i="0" lang="en" sz="3600" cap="none" strike="noStrike">
                <a:solidFill>
                  <a:srgbClr val="232324"/>
                </a:solidFill>
                <a:latin typeface="Corbel"/>
                <a:ea typeface="Corbel"/>
                <a:cs typeface="Corbel"/>
                <a:sym typeface="Corbel"/>
              </a:rPr>
              <a:t>1815 Louisiana Purchase Survey</a:t>
            </a:r>
            <a:endParaRPr i="0" sz="3600" cap="none" strike="noStrike">
              <a:solidFill>
                <a:srgbClr val="000000"/>
              </a:solidFill>
              <a:latin typeface="Corbel"/>
              <a:ea typeface="Corbel"/>
              <a:cs typeface="Corbel"/>
              <a:sym typeface="Corbel"/>
            </a:endParaRPr>
          </a:p>
        </p:txBody>
      </p:sp>
      <p:sp>
        <p:nvSpPr>
          <p:cNvPr id="56" name="Google Shape;56;p13"/>
          <p:cNvSpPr txBox="1"/>
          <p:nvPr/>
        </p:nvSpPr>
        <p:spPr>
          <a:xfrm>
            <a:off x="2505600" y="2641450"/>
            <a:ext cx="4132800" cy="2288100"/>
          </a:xfrm>
          <a:prstGeom prst="rect">
            <a:avLst/>
          </a:prstGeom>
          <a:noFill/>
          <a:ln>
            <a:noFill/>
          </a:ln>
        </p:spPr>
        <p:txBody>
          <a:bodyPr anchorCtr="0" anchor="ctr" bIns="91425" lIns="91425" spcFirstLastPara="1" rIns="91425" wrap="square" tIns="91425">
            <a:noAutofit/>
          </a:bodyPr>
          <a:lstStyle/>
          <a:p>
            <a:pPr indent="-342900" lvl="0" marL="457200" rtl="0" algn="just">
              <a:lnSpc>
                <a:spcPct val="115000"/>
              </a:lnSpc>
              <a:spcBef>
                <a:spcPts val="0"/>
              </a:spcBef>
              <a:spcAft>
                <a:spcPts val="0"/>
              </a:spcAft>
              <a:buClr>
                <a:schemeClr val="dk1"/>
              </a:buClr>
              <a:buSzPts val="1800"/>
              <a:buFont typeface="Corbel"/>
              <a:buChar char="●"/>
            </a:pPr>
            <a:r>
              <a:rPr lang="en" sz="1800">
                <a:solidFill>
                  <a:schemeClr val="dk1"/>
                </a:solidFill>
                <a:latin typeface="Corbel"/>
                <a:ea typeface="Corbel"/>
                <a:cs typeface="Corbel"/>
                <a:sym typeface="Corbel"/>
              </a:rPr>
              <a:t>Why was Arkansas surveyed?</a:t>
            </a:r>
            <a:endParaRPr sz="1800">
              <a:solidFill>
                <a:schemeClr val="dk1"/>
              </a:solidFill>
              <a:latin typeface="Corbel"/>
              <a:ea typeface="Corbel"/>
              <a:cs typeface="Corbel"/>
              <a:sym typeface="Corbel"/>
            </a:endParaRPr>
          </a:p>
          <a:p>
            <a:pPr indent="-342900" lvl="0" marL="457200" rtl="0" algn="just">
              <a:lnSpc>
                <a:spcPct val="115000"/>
              </a:lnSpc>
              <a:spcBef>
                <a:spcPts val="0"/>
              </a:spcBef>
              <a:spcAft>
                <a:spcPts val="0"/>
              </a:spcAft>
              <a:buClr>
                <a:schemeClr val="dk1"/>
              </a:buClr>
              <a:buSzPts val="1800"/>
              <a:buFont typeface="Corbel"/>
              <a:buChar char="●"/>
            </a:pPr>
            <a:r>
              <a:rPr lang="en" sz="1800">
                <a:solidFill>
                  <a:schemeClr val="dk1"/>
                </a:solidFill>
                <a:latin typeface="Corbel"/>
                <a:ea typeface="Corbel"/>
                <a:cs typeface="Corbel"/>
                <a:sym typeface="Corbel"/>
              </a:rPr>
              <a:t>How was the survey accomplished?</a:t>
            </a:r>
            <a:endParaRPr sz="1800">
              <a:solidFill>
                <a:schemeClr val="dk1"/>
              </a:solidFill>
              <a:latin typeface="Corbel"/>
              <a:ea typeface="Corbel"/>
              <a:cs typeface="Corbel"/>
              <a:sym typeface="Corbel"/>
            </a:endParaRPr>
          </a:p>
          <a:p>
            <a:pPr indent="-342900" lvl="0" marL="457200" rtl="0" algn="just">
              <a:lnSpc>
                <a:spcPct val="115000"/>
              </a:lnSpc>
              <a:spcBef>
                <a:spcPts val="0"/>
              </a:spcBef>
              <a:spcAft>
                <a:spcPts val="0"/>
              </a:spcAft>
              <a:buClr>
                <a:schemeClr val="dk1"/>
              </a:buClr>
              <a:buSzPts val="1800"/>
              <a:buFont typeface="Corbel"/>
              <a:buChar char="●"/>
            </a:pPr>
            <a:r>
              <a:rPr lang="en" sz="1800">
                <a:solidFill>
                  <a:schemeClr val="dk1"/>
                </a:solidFill>
                <a:latin typeface="Corbel"/>
                <a:ea typeface="Corbel"/>
                <a:cs typeface="Corbel"/>
                <a:sym typeface="Corbel"/>
              </a:rPr>
              <a:t>Why was the survey important?</a:t>
            </a:r>
            <a:endParaRPr sz="1800">
              <a:solidFill>
                <a:schemeClr val="dk1"/>
              </a:solidFill>
              <a:latin typeface="Corbel"/>
              <a:ea typeface="Corbel"/>
              <a:cs typeface="Corbel"/>
              <a:sym typeface="Corbel"/>
            </a:endParaRPr>
          </a:p>
          <a:p>
            <a:pPr indent="0" lvl="0" marL="0" rtl="0" algn="just">
              <a:spcBef>
                <a:spcPts val="2200"/>
              </a:spcBef>
              <a:spcAft>
                <a:spcPts val="0"/>
              </a:spcAft>
              <a:buNone/>
            </a:pPr>
            <a:r>
              <a:t/>
            </a:r>
            <a:endParaRPr sz="1600">
              <a:solidFill>
                <a:schemeClr val="lt1"/>
              </a:solidFill>
              <a:latin typeface="Corbel"/>
              <a:ea typeface="Corbel"/>
              <a:cs typeface="Corbel"/>
              <a:sym typeface="Corbe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8" name="Shape 118"/>
        <p:cNvGrpSpPr/>
        <p:nvPr/>
      </p:nvGrpSpPr>
      <p:grpSpPr>
        <a:xfrm>
          <a:off x="0" y="0"/>
          <a:ext cx="0" cy="0"/>
          <a:chOff x="0" y="0"/>
          <a:chExt cx="0" cy="0"/>
        </a:xfrm>
      </p:grpSpPr>
      <p:sp>
        <p:nvSpPr>
          <p:cNvPr id="119" name="Google Shape;119;p22"/>
          <p:cNvSpPr txBox="1"/>
          <p:nvPr/>
        </p:nvSpPr>
        <p:spPr>
          <a:xfrm>
            <a:off x="5226825" y="3799500"/>
            <a:ext cx="3813900" cy="774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t/>
            </a:r>
            <a:endParaRPr i="0" sz="1200" u="none" cap="none" strike="noStrike">
              <a:latin typeface="Corbel"/>
              <a:ea typeface="Corbel"/>
              <a:cs typeface="Corbel"/>
              <a:sym typeface="Corbel"/>
            </a:endParaRPr>
          </a:p>
        </p:txBody>
      </p:sp>
      <p:sp>
        <p:nvSpPr>
          <p:cNvPr id="120" name="Google Shape;120;p22"/>
          <p:cNvSpPr txBox="1"/>
          <p:nvPr/>
        </p:nvSpPr>
        <p:spPr>
          <a:xfrm>
            <a:off x="4964175" y="349200"/>
            <a:ext cx="3171000" cy="1755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400" u="sng">
                <a:solidFill>
                  <a:schemeClr val="hlink"/>
                </a:solidFill>
                <a:latin typeface="Corbel"/>
                <a:ea typeface="Corbel"/>
                <a:cs typeface="Corbel"/>
                <a:sym typeface="Corbel"/>
                <a:hlinkClick r:id="rId3"/>
              </a:rPr>
              <a:t>Louisiana Purchase survey historical marker, undated</a:t>
            </a:r>
            <a:endParaRPr sz="2400">
              <a:latin typeface="Corbel"/>
              <a:ea typeface="Corbel"/>
              <a:cs typeface="Corbel"/>
              <a:sym typeface="Corbel"/>
            </a:endParaRPr>
          </a:p>
        </p:txBody>
      </p:sp>
      <p:pic>
        <p:nvPicPr>
          <p:cNvPr descr="&lt;p&gt;The black and white photograph shows the monument surrounded by water in a swampy area with trees.&lt;/p&gt;&#10;" id="121" name="Google Shape;121;p22"/>
          <p:cNvPicPr preferRelativeResize="0"/>
          <p:nvPr/>
        </p:nvPicPr>
        <p:blipFill>
          <a:blip r:embed="rId4">
            <a:alphaModFix/>
          </a:blip>
          <a:stretch>
            <a:fillRect/>
          </a:stretch>
        </p:blipFill>
        <p:spPr>
          <a:xfrm>
            <a:off x="2350" y="-33850"/>
            <a:ext cx="4197975" cy="52112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5" name="Shape 125"/>
        <p:cNvGrpSpPr/>
        <p:nvPr/>
      </p:nvGrpSpPr>
      <p:grpSpPr>
        <a:xfrm>
          <a:off x="0" y="0"/>
          <a:ext cx="0" cy="0"/>
          <a:chOff x="0" y="0"/>
          <a:chExt cx="0" cy="0"/>
        </a:xfrm>
      </p:grpSpPr>
      <p:sp>
        <p:nvSpPr>
          <p:cNvPr id="126" name="Google Shape;126;p23"/>
          <p:cNvSpPr txBox="1"/>
          <p:nvPr>
            <p:ph type="ctrTitle"/>
          </p:nvPr>
        </p:nvSpPr>
        <p:spPr>
          <a:xfrm>
            <a:off x="4829100" y="787500"/>
            <a:ext cx="3804300" cy="2037300"/>
          </a:xfrm>
          <a:prstGeom prst="rect">
            <a:avLst/>
          </a:prstGeom>
        </p:spPr>
        <p:txBody>
          <a:bodyPr anchorCtr="0" anchor="b" bIns="91425" lIns="91425" spcFirstLastPara="1" rIns="91425" wrap="square" tIns="91425">
            <a:noAutofit/>
          </a:bodyPr>
          <a:lstStyle/>
          <a:p>
            <a:pPr indent="-317500" lvl="0" marL="457200" rtl="0" algn="l">
              <a:lnSpc>
                <a:spcPct val="100000"/>
              </a:lnSpc>
              <a:spcBef>
                <a:spcPts val="0"/>
              </a:spcBef>
              <a:spcAft>
                <a:spcPts val="0"/>
              </a:spcAft>
              <a:buClr>
                <a:srgbClr val="000000"/>
              </a:buClr>
              <a:buSzPts val="1400"/>
              <a:buFont typeface="Corbel"/>
              <a:buChar char="●"/>
            </a:pPr>
            <a:r>
              <a:rPr lang="en" sz="1400">
                <a:solidFill>
                  <a:srgbClr val="000000"/>
                </a:solidFill>
                <a:latin typeface="Corbel"/>
                <a:ea typeface="Corbel"/>
                <a:cs typeface="Corbel"/>
                <a:sym typeface="Corbel"/>
              </a:rPr>
              <a:t>Why would a monument be built and placed in a swamp?</a:t>
            </a:r>
            <a:endParaRPr sz="1400">
              <a:solidFill>
                <a:srgbClr val="000000"/>
              </a:solidFill>
              <a:latin typeface="Corbel"/>
              <a:ea typeface="Corbel"/>
              <a:cs typeface="Corbel"/>
              <a:sym typeface="Corbel"/>
            </a:endParaRPr>
          </a:p>
          <a:p>
            <a:pPr indent="-317500" lvl="0" marL="457200" rtl="0" algn="l">
              <a:lnSpc>
                <a:spcPct val="100000"/>
              </a:lnSpc>
              <a:spcBef>
                <a:spcPts val="0"/>
              </a:spcBef>
              <a:spcAft>
                <a:spcPts val="0"/>
              </a:spcAft>
              <a:buClr>
                <a:srgbClr val="000000"/>
              </a:buClr>
              <a:buSzPts val="1400"/>
              <a:buFont typeface="Corbel"/>
              <a:buChar char="●"/>
            </a:pPr>
            <a:r>
              <a:rPr lang="en" sz="1400">
                <a:solidFill>
                  <a:srgbClr val="000000"/>
                </a:solidFill>
                <a:latin typeface="Corbel"/>
                <a:ea typeface="Corbel"/>
                <a:cs typeface="Corbel"/>
                <a:sym typeface="Corbel"/>
              </a:rPr>
              <a:t>According to the monument, who gets to have land from the survey?</a:t>
            </a:r>
            <a:endParaRPr sz="1400">
              <a:solidFill>
                <a:srgbClr val="000000"/>
              </a:solidFill>
              <a:latin typeface="Corbel"/>
              <a:ea typeface="Corbel"/>
              <a:cs typeface="Corbel"/>
              <a:sym typeface="Corbel"/>
            </a:endParaRPr>
          </a:p>
          <a:p>
            <a:pPr indent="-317500" lvl="0" marL="457200" rtl="0" algn="l">
              <a:lnSpc>
                <a:spcPct val="100000"/>
              </a:lnSpc>
              <a:spcBef>
                <a:spcPts val="0"/>
              </a:spcBef>
              <a:spcAft>
                <a:spcPts val="0"/>
              </a:spcAft>
              <a:buClr>
                <a:srgbClr val="000000"/>
              </a:buClr>
              <a:buSzPts val="1400"/>
              <a:buFont typeface="Corbel"/>
              <a:buChar char="●"/>
            </a:pPr>
            <a:r>
              <a:rPr lang="en" sz="1400">
                <a:solidFill>
                  <a:srgbClr val="000000"/>
                </a:solidFill>
                <a:latin typeface="Corbel"/>
                <a:ea typeface="Corbel"/>
                <a:cs typeface="Corbel"/>
                <a:sym typeface="Corbel"/>
              </a:rPr>
              <a:t>How would you feel if you got the swamp?</a:t>
            </a:r>
            <a:endParaRPr sz="1400">
              <a:solidFill>
                <a:srgbClr val="000000"/>
              </a:solidFill>
              <a:latin typeface="Corbel"/>
              <a:ea typeface="Corbel"/>
              <a:cs typeface="Corbel"/>
              <a:sym typeface="Corbel"/>
            </a:endParaRPr>
          </a:p>
          <a:p>
            <a:pPr indent="-317500" lvl="0" marL="457200" rtl="0" algn="l">
              <a:lnSpc>
                <a:spcPct val="100000"/>
              </a:lnSpc>
              <a:spcBef>
                <a:spcPts val="0"/>
              </a:spcBef>
              <a:spcAft>
                <a:spcPts val="0"/>
              </a:spcAft>
              <a:buClr>
                <a:srgbClr val="000000"/>
              </a:buClr>
              <a:buSzPts val="1400"/>
              <a:buFont typeface="Corbel"/>
              <a:buChar char="●"/>
            </a:pPr>
            <a:r>
              <a:rPr lang="en" sz="1400">
                <a:solidFill>
                  <a:srgbClr val="000000"/>
                </a:solidFill>
                <a:latin typeface="Corbel"/>
                <a:ea typeface="Corbel"/>
                <a:cs typeface="Corbel"/>
                <a:sym typeface="Corbel"/>
              </a:rPr>
              <a:t>Why would anyone take a picture of a marker in a swamp?</a:t>
            </a:r>
            <a:endParaRPr/>
          </a:p>
        </p:txBody>
      </p:sp>
      <p:pic>
        <p:nvPicPr>
          <p:cNvPr descr="&lt;p&gt;The black and white photograph shows the monument surrounded by water in a swampy area with trees.&lt;/p&gt;&#10;" id="127" name="Google Shape;127;p23"/>
          <p:cNvPicPr preferRelativeResize="0"/>
          <p:nvPr/>
        </p:nvPicPr>
        <p:blipFill>
          <a:blip r:embed="rId3">
            <a:alphaModFix/>
          </a:blip>
          <a:stretch>
            <a:fillRect/>
          </a:stretch>
        </p:blipFill>
        <p:spPr>
          <a:xfrm>
            <a:off x="112725" y="115475"/>
            <a:ext cx="3867525" cy="4801025"/>
          </a:xfrm>
          <a:prstGeom prst="rect">
            <a:avLst/>
          </a:prstGeom>
          <a:noFill/>
          <a:ln>
            <a:noFill/>
          </a:ln>
        </p:spPr>
      </p:pic>
      <p:sp>
        <p:nvSpPr>
          <p:cNvPr id="128" name="Google Shape;128;p23"/>
          <p:cNvSpPr txBox="1"/>
          <p:nvPr/>
        </p:nvSpPr>
        <p:spPr>
          <a:xfrm>
            <a:off x="4634175" y="3577675"/>
            <a:ext cx="3703500" cy="101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chemeClr val="dk1"/>
                </a:solidFill>
                <a:uFill>
                  <a:noFill/>
                </a:uFill>
                <a:latin typeface="Corbel"/>
                <a:ea typeface="Corbel"/>
                <a:cs typeface="Corbel"/>
                <a:sym typeface="Corbel"/>
                <a:hlinkClick r:id="rId4"/>
              </a:rPr>
              <a:t>Louisiana Purchase survey historical marker</a:t>
            </a:r>
            <a:r>
              <a:rPr lang="en" sz="1200">
                <a:solidFill>
                  <a:schemeClr val="dk1"/>
                </a:solidFill>
                <a:latin typeface="Corbel"/>
                <a:ea typeface="Corbel"/>
                <a:cs typeface="Corbel"/>
                <a:sym typeface="Corbel"/>
              </a:rPr>
              <a:t>,  J. N. Heiskell Photograph Collection (UALR.PH.0100), UA Little Rock Center for Arkansas History and Culture</a:t>
            </a:r>
            <a:endParaRPr sz="5200">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2" name="Shape 132"/>
        <p:cNvGrpSpPr/>
        <p:nvPr/>
      </p:nvGrpSpPr>
      <p:grpSpPr>
        <a:xfrm>
          <a:off x="0" y="0"/>
          <a:ext cx="0" cy="0"/>
          <a:chOff x="0" y="0"/>
          <a:chExt cx="0" cy="0"/>
        </a:xfrm>
      </p:grpSpPr>
      <p:sp>
        <p:nvSpPr>
          <p:cNvPr id="133" name="Google Shape;133;p24"/>
          <p:cNvSpPr txBox="1"/>
          <p:nvPr>
            <p:ph type="ctrTitle"/>
          </p:nvPr>
        </p:nvSpPr>
        <p:spPr>
          <a:xfrm>
            <a:off x="311708" y="744575"/>
            <a:ext cx="8520600" cy="20526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lt1"/>
              </a:buClr>
              <a:buSzPts val="3800"/>
              <a:buFont typeface="Nunito"/>
              <a:buNone/>
            </a:pPr>
            <a:r>
              <a:t/>
            </a:r>
            <a:endParaRPr b="0" i="0" sz="3800" u="none" cap="none" strike="noStrike">
              <a:solidFill>
                <a:schemeClr val="lt1"/>
              </a:solidFill>
              <a:latin typeface="Nunito"/>
              <a:ea typeface="Nunito"/>
              <a:cs typeface="Nunito"/>
              <a:sym typeface="Nunito"/>
            </a:endParaRPr>
          </a:p>
        </p:txBody>
      </p:sp>
      <p:sp>
        <p:nvSpPr>
          <p:cNvPr id="134" name="Google Shape;134;p24"/>
          <p:cNvSpPr txBox="1"/>
          <p:nvPr/>
        </p:nvSpPr>
        <p:spPr>
          <a:xfrm>
            <a:off x="1435200" y="144600"/>
            <a:ext cx="6273600" cy="1031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u="sng">
                <a:solidFill>
                  <a:schemeClr val="hlink"/>
                </a:solidFill>
                <a:latin typeface="Corbel"/>
                <a:ea typeface="Corbel"/>
                <a:cs typeface="Corbel"/>
                <a:sym typeface="Corbel"/>
                <a:hlinkClick r:id="rId3"/>
              </a:rPr>
              <a:t>Original survey notebooks of Joseph C. Brown, deputy United States surveyor, who surveyed the baseline, and Prospect K. Robbins, who surveyed the fifth principal meridian, undated</a:t>
            </a:r>
            <a:endParaRPr sz="1200">
              <a:latin typeface="Corbel"/>
              <a:ea typeface="Corbel"/>
              <a:cs typeface="Corbel"/>
              <a:sym typeface="Corbel"/>
            </a:endParaRPr>
          </a:p>
        </p:txBody>
      </p:sp>
      <p:pic>
        <p:nvPicPr>
          <p:cNvPr descr="&lt;p&gt;The image is of two old notebooks with handwritten notes on lined paper. The top notebook is smaller than the bottom notebook and the words are not legible. The script in both notebooks is in ink and the handwriting on the bottom is difficult to read.&lt;/p&gt;&#10;" id="135" name="Google Shape;135;p24"/>
          <p:cNvPicPr preferRelativeResize="0"/>
          <p:nvPr/>
        </p:nvPicPr>
        <p:blipFill>
          <a:blip r:embed="rId4">
            <a:alphaModFix/>
          </a:blip>
          <a:stretch>
            <a:fillRect/>
          </a:stretch>
        </p:blipFill>
        <p:spPr>
          <a:xfrm>
            <a:off x="2192429" y="1038275"/>
            <a:ext cx="4759141" cy="379037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Google Shape;140;p25"/>
          <p:cNvSpPr txBox="1"/>
          <p:nvPr>
            <p:ph type="ctrTitle"/>
          </p:nvPr>
        </p:nvSpPr>
        <p:spPr>
          <a:xfrm>
            <a:off x="83825" y="339900"/>
            <a:ext cx="2577600" cy="4463700"/>
          </a:xfrm>
          <a:prstGeom prst="rect">
            <a:avLst/>
          </a:prstGeom>
        </p:spPr>
        <p:txBody>
          <a:bodyPr anchorCtr="0" anchor="b" bIns="91425" lIns="91425" spcFirstLastPara="1" rIns="91425" wrap="square" tIns="91425">
            <a:noAutofit/>
          </a:bodyPr>
          <a:lstStyle/>
          <a:p>
            <a:pPr indent="0" lvl="0" marL="457200" rtl="0" algn="l">
              <a:lnSpc>
                <a:spcPct val="115000"/>
              </a:lnSpc>
              <a:spcBef>
                <a:spcPts val="0"/>
              </a:spcBef>
              <a:spcAft>
                <a:spcPts val="0"/>
              </a:spcAft>
              <a:buClr>
                <a:schemeClr val="dk1"/>
              </a:buClr>
              <a:buSzPts val="1100"/>
              <a:buFont typeface="Arial"/>
              <a:buNone/>
            </a:pPr>
            <a:r>
              <a:rPr b="1" lang="en" sz="1200">
                <a:latin typeface="Corbel"/>
                <a:ea typeface="Corbel"/>
                <a:cs typeface="Corbel"/>
                <a:sym typeface="Corbel"/>
              </a:rPr>
              <a:t> </a:t>
            </a:r>
            <a:endParaRPr b="1" sz="1200">
              <a:latin typeface="Corbel"/>
              <a:ea typeface="Corbel"/>
              <a:cs typeface="Corbel"/>
              <a:sym typeface="Corbel"/>
            </a:endParaRPr>
          </a:p>
          <a:p>
            <a:pPr indent="-304800" lvl="0" marL="457200" rtl="0" algn="l">
              <a:lnSpc>
                <a:spcPct val="115000"/>
              </a:lnSpc>
              <a:spcBef>
                <a:spcPts val="2200"/>
              </a:spcBef>
              <a:spcAft>
                <a:spcPts val="0"/>
              </a:spcAft>
              <a:buSzPts val="1200"/>
              <a:buFont typeface="Corbel"/>
              <a:buChar char="●"/>
            </a:pPr>
            <a:r>
              <a:rPr lang="en" sz="1200">
                <a:latin typeface="Corbel"/>
                <a:ea typeface="Corbel"/>
                <a:cs typeface="Corbel"/>
                <a:sym typeface="Corbel"/>
              </a:rPr>
              <a:t>How do you think people surveyed land back in 1815? How do you think land is surveyed now?</a:t>
            </a:r>
            <a:endParaRPr sz="1200">
              <a:latin typeface="Corbel"/>
              <a:ea typeface="Corbel"/>
              <a:cs typeface="Corbel"/>
              <a:sym typeface="Corbel"/>
            </a:endParaRPr>
          </a:p>
          <a:p>
            <a:pPr indent="-304800" lvl="0" marL="457200" rtl="0" algn="l">
              <a:lnSpc>
                <a:spcPct val="115000"/>
              </a:lnSpc>
              <a:spcBef>
                <a:spcPts val="0"/>
              </a:spcBef>
              <a:spcAft>
                <a:spcPts val="0"/>
              </a:spcAft>
              <a:buSzPts val="1200"/>
              <a:buFont typeface="Corbel"/>
              <a:buChar char="●"/>
            </a:pPr>
            <a:r>
              <a:rPr lang="en" sz="1200">
                <a:latin typeface="Corbel"/>
                <a:ea typeface="Corbel"/>
                <a:cs typeface="Corbel"/>
                <a:sym typeface="Corbel"/>
              </a:rPr>
              <a:t>What do you think the numbers in the journals mean? Why are there descriptions next to the numbers?</a:t>
            </a:r>
            <a:endParaRPr sz="1200">
              <a:latin typeface="Corbel"/>
              <a:ea typeface="Corbel"/>
              <a:cs typeface="Corbel"/>
              <a:sym typeface="Corbel"/>
            </a:endParaRPr>
          </a:p>
          <a:p>
            <a:pPr indent="-304800" lvl="0" marL="457200" rtl="0" algn="l">
              <a:lnSpc>
                <a:spcPct val="115000"/>
              </a:lnSpc>
              <a:spcBef>
                <a:spcPts val="0"/>
              </a:spcBef>
              <a:spcAft>
                <a:spcPts val="0"/>
              </a:spcAft>
              <a:buSzPts val="1200"/>
              <a:buFont typeface="Corbel"/>
              <a:buChar char="●"/>
            </a:pPr>
            <a:r>
              <a:rPr lang="en" sz="1200">
                <a:latin typeface="Corbel"/>
                <a:ea typeface="Corbel"/>
                <a:cs typeface="Corbel"/>
                <a:sym typeface="Corbel"/>
              </a:rPr>
              <a:t>How would you keep these journals safe and dry while surveying?</a:t>
            </a:r>
            <a:endParaRPr sz="1200">
              <a:latin typeface="Corbel"/>
              <a:ea typeface="Corbel"/>
              <a:cs typeface="Corbel"/>
              <a:sym typeface="Corbel"/>
            </a:endParaRPr>
          </a:p>
          <a:p>
            <a:pPr indent="-304800" lvl="0" marL="457200" rtl="0" algn="l">
              <a:lnSpc>
                <a:spcPct val="115000"/>
              </a:lnSpc>
              <a:spcBef>
                <a:spcPts val="0"/>
              </a:spcBef>
              <a:spcAft>
                <a:spcPts val="0"/>
              </a:spcAft>
              <a:buSzPts val="1200"/>
              <a:buFont typeface="Corbel"/>
              <a:buChar char="●"/>
            </a:pPr>
            <a:r>
              <a:rPr lang="en" sz="1200">
                <a:latin typeface="Corbel"/>
                <a:ea typeface="Corbel"/>
                <a:cs typeface="Corbel"/>
                <a:sym typeface="Corbel"/>
              </a:rPr>
              <a:t>What do you think the authors of these journals felt about walking the entire width/ length of the Arkansas in order to survey the land? What challenges might the surveyors have faced?</a:t>
            </a:r>
            <a:endParaRPr sz="1200">
              <a:latin typeface="Corbel"/>
              <a:ea typeface="Corbel"/>
              <a:cs typeface="Corbel"/>
              <a:sym typeface="Corbel"/>
            </a:endParaRPr>
          </a:p>
        </p:txBody>
      </p:sp>
      <p:pic>
        <p:nvPicPr>
          <p:cNvPr descr="&lt;p&gt;The image is of two old notebooks with handwritten notes on lined paper. The top notebook is smaller than the bottom notebook and the words are not legible. The script in both notebooks is in ink and the handwriting on the bottom is difficult to read.&lt;/p&gt;&#10;" id="141" name="Google Shape;141;p25"/>
          <p:cNvPicPr preferRelativeResize="0"/>
          <p:nvPr/>
        </p:nvPicPr>
        <p:blipFill>
          <a:blip r:embed="rId3">
            <a:alphaModFix/>
          </a:blip>
          <a:stretch>
            <a:fillRect/>
          </a:stretch>
        </p:blipFill>
        <p:spPr>
          <a:xfrm>
            <a:off x="3072579" y="273338"/>
            <a:ext cx="4759141" cy="3790379"/>
          </a:xfrm>
          <a:prstGeom prst="rect">
            <a:avLst/>
          </a:prstGeom>
          <a:noFill/>
          <a:ln>
            <a:noFill/>
          </a:ln>
        </p:spPr>
      </p:pic>
      <p:sp>
        <p:nvSpPr>
          <p:cNvPr id="142" name="Google Shape;142;p25"/>
          <p:cNvSpPr txBox="1"/>
          <p:nvPr/>
        </p:nvSpPr>
        <p:spPr>
          <a:xfrm>
            <a:off x="4261150" y="3817950"/>
            <a:ext cx="2822100" cy="1050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latin typeface="Corbel"/>
                <a:ea typeface="Corbel"/>
                <a:cs typeface="Corbel"/>
                <a:sym typeface="Corbel"/>
              </a:rPr>
              <a:t>J. N. Heiskell Photograph Collection (UALR.PH.0100), UA Little Rock Center for Arkansas History and Culture</a:t>
            </a:r>
            <a:endParaRPr sz="1200">
              <a:latin typeface="Corbel"/>
              <a:ea typeface="Corbel"/>
              <a:cs typeface="Corbel"/>
              <a:sym typeface="Corbe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 name="Shape 60"/>
        <p:cNvGrpSpPr/>
        <p:nvPr/>
      </p:nvGrpSpPr>
      <p:grpSpPr>
        <a:xfrm>
          <a:off x="0" y="0"/>
          <a:ext cx="0" cy="0"/>
          <a:chOff x="0" y="0"/>
          <a:chExt cx="0" cy="0"/>
        </a:xfrm>
      </p:grpSpPr>
      <p:sp>
        <p:nvSpPr>
          <p:cNvPr id="61" name="Google Shape;61;p14"/>
          <p:cNvSpPr txBox="1"/>
          <p:nvPr>
            <p:ph type="ctrTitle"/>
          </p:nvPr>
        </p:nvSpPr>
        <p:spPr>
          <a:xfrm>
            <a:off x="1709728" y="733083"/>
            <a:ext cx="5361300" cy="14481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lt1"/>
              </a:buClr>
              <a:buSzPts val="3800"/>
              <a:buFont typeface="Nunito"/>
              <a:buNone/>
            </a:pPr>
            <a:r>
              <a:t/>
            </a:r>
            <a:endParaRPr b="0" i="0" sz="3800" u="none" cap="none" strike="noStrike">
              <a:solidFill>
                <a:schemeClr val="lt1"/>
              </a:solidFill>
              <a:latin typeface="Nunito"/>
              <a:ea typeface="Nunito"/>
              <a:cs typeface="Nunito"/>
              <a:sym typeface="Nunito"/>
            </a:endParaRPr>
          </a:p>
        </p:txBody>
      </p:sp>
      <p:sp>
        <p:nvSpPr>
          <p:cNvPr id="62" name="Google Shape;62;p14"/>
          <p:cNvSpPr txBox="1"/>
          <p:nvPr/>
        </p:nvSpPr>
        <p:spPr>
          <a:xfrm>
            <a:off x="6969275" y="86325"/>
            <a:ext cx="2053500" cy="13509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t/>
            </a:r>
            <a:endParaRPr b="1" sz="900">
              <a:latin typeface="Montserrat"/>
              <a:ea typeface="Montserrat"/>
              <a:cs typeface="Montserrat"/>
              <a:sym typeface="Montserrat"/>
            </a:endParaRPr>
          </a:p>
        </p:txBody>
      </p:sp>
      <p:pic>
        <p:nvPicPr>
          <p:cNvPr descr="&lt;p&gt;The map shows all the rivers mapped from the East Coast of the United States to the Mississippi River. The area to the west of the Mississippi River is relatively blank compared to the eastern section. It is labeled “Louisiana” all the way from the Gulf to Canada and has some rivers mapped.&lt;/p&gt;&#10;" id="63" name="Google Shape;63;p14"/>
          <p:cNvPicPr preferRelativeResize="0"/>
          <p:nvPr/>
        </p:nvPicPr>
        <p:blipFill>
          <a:blip r:embed="rId3">
            <a:alphaModFix/>
          </a:blip>
          <a:stretch>
            <a:fillRect/>
          </a:stretch>
        </p:blipFill>
        <p:spPr>
          <a:xfrm>
            <a:off x="1709725" y="154741"/>
            <a:ext cx="5361300" cy="4551992"/>
          </a:xfrm>
          <a:prstGeom prst="rect">
            <a:avLst/>
          </a:prstGeom>
          <a:noFill/>
          <a:ln>
            <a:noFill/>
          </a:ln>
        </p:spPr>
      </p:pic>
      <p:sp>
        <p:nvSpPr>
          <p:cNvPr id="64" name="Google Shape;64;p14"/>
          <p:cNvSpPr txBox="1"/>
          <p:nvPr/>
        </p:nvSpPr>
        <p:spPr>
          <a:xfrm>
            <a:off x="1220750" y="4798200"/>
            <a:ext cx="6898800" cy="345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300" u="sng">
                <a:solidFill>
                  <a:schemeClr val="hlink"/>
                </a:solidFill>
                <a:latin typeface="Corbel"/>
                <a:ea typeface="Corbel"/>
                <a:cs typeface="Corbel"/>
                <a:sym typeface="Corbel"/>
                <a:hlinkClick r:id="rId4"/>
              </a:rPr>
              <a:t>A map exhibiting all the new discoveries in the interior parts of North America, 1802</a:t>
            </a:r>
            <a:endParaRPr sz="1300">
              <a:latin typeface="Corbel"/>
              <a:ea typeface="Corbel"/>
              <a:cs typeface="Corbel"/>
              <a:sym typeface="Corbel"/>
            </a:endParaRPr>
          </a:p>
          <a:p>
            <a:pPr indent="0" lvl="0" marL="0" rtl="0" algn="l">
              <a:spcBef>
                <a:spcPts val="0"/>
              </a:spcBef>
              <a:spcAft>
                <a:spcPts val="0"/>
              </a:spcAft>
              <a:buNone/>
            </a:pPr>
            <a:r>
              <a:t/>
            </a:r>
            <a:endParaRPr sz="1200">
              <a:latin typeface="Corbel"/>
              <a:ea typeface="Corbel"/>
              <a:cs typeface="Corbel"/>
              <a:sym typeface="Corbe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 name="Shape 68"/>
        <p:cNvGrpSpPr/>
        <p:nvPr/>
      </p:nvGrpSpPr>
      <p:grpSpPr>
        <a:xfrm>
          <a:off x="0" y="0"/>
          <a:ext cx="0" cy="0"/>
          <a:chOff x="0" y="0"/>
          <a:chExt cx="0" cy="0"/>
        </a:xfrm>
      </p:grpSpPr>
      <p:sp>
        <p:nvSpPr>
          <p:cNvPr id="69" name="Google Shape;69;p15"/>
          <p:cNvSpPr txBox="1"/>
          <p:nvPr/>
        </p:nvSpPr>
        <p:spPr>
          <a:xfrm>
            <a:off x="5443400" y="487900"/>
            <a:ext cx="3700500" cy="2775600"/>
          </a:xfrm>
          <a:prstGeom prst="rect">
            <a:avLst/>
          </a:prstGeom>
          <a:noFill/>
          <a:ln>
            <a:noFill/>
          </a:ln>
        </p:spPr>
        <p:txBody>
          <a:bodyPr anchorCtr="0" anchor="ctr" bIns="91425" lIns="91425" spcFirstLastPara="1" rIns="91425" wrap="square" tIns="91425">
            <a:noAutofit/>
          </a:bodyPr>
          <a:lstStyle/>
          <a:p>
            <a:pPr indent="-304800" lvl="0" marL="457200" rtl="0" algn="l">
              <a:lnSpc>
                <a:spcPct val="115000"/>
              </a:lnSpc>
              <a:spcBef>
                <a:spcPts val="0"/>
              </a:spcBef>
              <a:spcAft>
                <a:spcPts val="0"/>
              </a:spcAft>
              <a:buClr>
                <a:srgbClr val="000000"/>
              </a:buClr>
              <a:buSzPts val="1200"/>
              <a:buFont typeface="Corbel"/>
              <a:buChar char="●"/>
            </a:pPr>
            <a:r>
              <a:rPr lang="en" sz="1200">
                <a:latin typeface="Corbel"/>
                <a:ea typeface="Corbel"/>
                <a:cs typeface="Corbel"/>
                <a:sym typeface="Corbel"/>
              </a:rPr>
              <a:t>Why was this map created? List evidence from the map to support your answer.</a:t>
            </a:r>
            <a:endParaRPr sz="1200">
              <a:latin typeface="Corbel"/>
              <a:ea typeface="Corbel"/>
              <a:cs typeface="Corbel"/>
              <a:sym typeface="Corbel"/>
            </a:endParaRPr>
          </a:p>
          <a:p>
            <a:pPr indent="-304800" lvl="0" marL="457200" rtl="0" algn="l">
              <a:lnSpc>
                <a:spcPct val="115000"/>
              </a:lnSpc>
              <a:spcBef>
                <a:spcPts val="0"/>
              </a:spcBef>
              <a:spcAft>
                <a:spcPts val="0"/>
              </a:spcAft>
              <a:buClr>
                <a:srgbClr val="000000"/>
              </a:buClr>
              <a:buSzPts val="1200"/>
              <a:buFont typeface="Corbel"/>
              <a:buChar char="●"/>
            </a:pPr>
            <a:r>
              <a:rPr lang="en" sz="1200">
                <a:latin typeface="Corbel"/>
                <a:ea typeface="Corbel"/>
                <a:cs typeface="Corbel"/>
                <a:sym typeface="Corbel"/>
              </a:rPr>
              <a:t>How does this map help us understand the survey of Louisiana in 1815?</a:t>
            </a:r>
            <a:endParaRPr sz="1200">
              <a:latin typeface="Corbel"/>
              <a:ea typeface="Corbel"/>
              <a:cs typeface="Corbel"/>
              <a:sym typeface="Corbel"/>
            </a:endParaRPr>
          </a:p>
          <a:p>
            <a:pPr indent="-304800" lvl="0" marL="457200" rtl="0" algn="l">
              <a:lnSpc>
                <a:spcPct val="115000"/>
              </a:lnSpc>
              <a:spcBef>
                <a:spcPts val="0"/>
              </a:spcBef>
              <a:spcAft>
                <a:spcPts val="0"/>
              </a:spcAft>
              <a:buClr>
                <a:srgbClr val="000000"/>
              </a:buClr>
              <a:buSzPts val="1200"/>
              <a:buFont typeface="Corbel"/>
              <a:buChar char="●"/>
            </a:pPr>
            <a:r>
              <a:rPr lang="en" sz="1200">
                <a:latin typeface="Corbel"/>
                <a:ea typeface="Corbel"/>
                <a:cs typeface="Corbel"/>
                <a:sym typeface="Corbel"/>
              </a:rPr>
              <a:t>Why is the area to the east of the Mississippi River full of topographical features, but the western part is essentially blank?</a:t>
            </a:r>
            <a:endParaRPr sz="1200">
              <a:latin typeface="Corbel"/>
              <a:ea typeface="Corbel"/>
              <a:cs typeface="Corbel"/>
              <a:sym typeface="Corbel"/>
            </a:endParaRPr>
          </a:p>
          <a:p>
            <a:pPr indent="-304800" lvl="0" marL="457200" rtl="0" algn="l">
              <a:lnSpc>
                <a:spcPct val="115000"/>
              </a:lnSpc>
              <a:spcBef>
                <a:spcPts val="0"/>
              </a:spcBef>
              <a:spcAft>
                <a:spcPts val="0"/>
              </a:spcAft>
              <a:buClr>
                <a:srgbClr val="000000"/>
              </a:buClr>
              <a:buSzPts val="1200"/>
              <a:buFont typeface="Corbel"/>
              <a:buChar char="●"/>
            </a:pPr>
            <a:r>
              <a:rPr lang="en" sz="1200">
                <a:latin typeface="Corbel"/>
                <a:ea typeface="Corbel"/>
                <a:cs typeface="Corbel"/>
                <a:sym typeface="Corbel"/>
              </a:rPr>
              <a:t>What did you find out about from this map that you might not learn from another type of source?</a:t>
            </a:r>
            <a:endParaRPr sz="1200">
              <a:latin typeface="Corbel"/>
              <a:ea typeface="Corbel"/>
              <a:cs typeface="Corbel"/>
              <a:sym typeface="Corbel"/>
            </a:endParaRPr>
          </a:p>
          <a:p>
            <a:pPr indent="0" lvl="0" marL="0" rtl="0" algn="l">
              <a:lnSpc>
                <a:spcPct val="115000"/>
              </a:lnSpc>
              <a:spcBef>
                <a:spcPts val="0"/>
              </a:spcBef>
              <a:spcAft>
                <a:spcPts val="0"/>
              </a:spcAft>
              <a:buNone/>
            </a:pPr>
            <a:r>
              <a:t/>
            </a:r>
            <a:endParaRPr b="1" sz="1100">
              <a:solidFill>
                <a:schemeClr val="dk1"/>
              </a:solidFill>
            </a:endParaRPr>
          </a:p>
        </p:txBody>
      </p:sp>
      <p:sp>
        <p:nvSpPr>
          <p:cNvPr id="70" name="Google Shape;70;p15"/>
          <p:cNvSpPr txBox="1"/>
          <p:nvPr/>
        </p:nvSpPr>
        <p:spPr>
          <a:xfrm>
            <a:off x="6112275" y="3470825"/>
            <a:ext cx="2481300" cy="1554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100">
                <a:latin typeface="Corbel"/>
                <a:ea typeface="Corbel"/>
                <a:cs typeface="Corbel"/>
                <a:sym typeface="Corbel"/>
              </a:rPr>
              <a:t>Arrowsmith, Aaron, and J Puke. </a:t>
            </a:r>
            <a:r>
              <a:rPr i="1" lang="en" sz="1100">
                <a:latin typeface="Corbel"/>
                <a:ea typeface="Corbel"/>
                <a:cs typeface="Corbel"/>
                <a:sym typeface="Corbel"/>
              </a:rPr>
              <a:t>A map exhibiting all the new discoveries in the interior parts of North America</a:t>
            </a:r>
            <a:r>
              <a:rPr lang="en" sz="1100">
                <a:latin typeface="Corbel"/>
                <a:ea typeface="Corbel"/>
                <a:cs typeface="Corbel"/>
                <a:sym typeface="Corbel"/>
              </a:rPr>
              <a:t>. [London: A. Arrowsmith, 1802] Map. https://www.loc.gov/item/2001620920/.</a:t>
            </a:r>
            <a:endParaRPr sz="1100">
              <a:latin typeface="Corbel"/>
              <a:ea typeface="Corbel"/>
              <a:cs typeface="Corbel"/>
              <a:sym typeface="Corbel"/>
            </a:endParaRPr>
          </a:p>
        </p:txBody>
      </p:sp>
      <p:pic>
        <p:nvPicPr>
          <p:cNvPr id="71" name="Google Shape;71;p15"/>
          <p:cNvPicPr preferRelativeResize="0"/>
          <p:nvPr/>
        </p:nvPicPr>
        <p:blipFill>
          <a:blip r:embed="rId3">
            <a:alphaModFix/>
          </a:blip>
          <a:stretch>
            <a:fillRect/>
          </a:stretch>
        </p:blipFill>
        <p:spPr>
          <a:xfrm>
            <a:off x="414050" y="334475"/>
            <a:ext cx="4999699" cy="42449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 name="Shape 75"/>
        <p:cNvGrpSpPr/>
        <p:nvPr/>
      </p:nvGrpSpPr>
      <p:grpSpPr>
        <a:xfrm>
          <a:off x="0" y="0"/>
          <a:ext cx="0" cy="0"/>
          <a:chOff x="0" y="0"/>
          <a:chExt cx="0" cy="0"/>
        </a:xfrm>
      </p:grpSpPr>
      <p:sp>
        <p:nvSpPr>
          <p:cNvPr id="76" name="Google Shape;76;p16"/>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lt1"/>
              </a:buClr>
              <a:buSzPts val="3800"/>
              <a:buFont typeface="Nunito"/>
              <a:buNone/>
            </a:pPr>
            <a:r>
              <a:t/>
            </a:r>
            <a:endParaRPr b="0" i="0" sz="3800" u="none" cap="none" strike="noStrike">
              <a:solidFill>
                <a:schemeClr val="lt1"/>
              </a:solidFill>
              <a:latin typeface="Nunito"/>
              <a:ea typeface="Nunito"/>
              <a:cs typeface="Nunito"/>
              <a:sym typeface="Nunito"/>
            </a:endParaRPr>
          </a:p>
        </p:txBody>
      </p:sp>
      <p:sp>
        <p:nvSpPr>
          <p:cNvPr id="77" name="Google Shape;77;p16"/>
          <p:cNvSpPr txBox="1"/>
          <p:nvPr>
            <p:ph idx="4294967295" type="subTitle"/>
          </p:nvPr>
        </p:nvSpPr>
        <p:spPr>
          <a:xfrm>
            <a:off x="3088125" y="2484082"/>
            <a:ext cx="5361300" cy="16443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lt1"/>
              </a:buClr>
              <a:buSzPts val="1600"/>
              <a:buFont typeface="Calibri"/>
              <a:buNone/>
            </a:pPr>
            <a:r>
              <a:t/>
            </a:r>
            <a:endParaRPr b="0" i="0" sz="1350" u="none" cap="none" strike="noStrike">
              <a:solidFill>
                <a:srgbClr val="000000"/>
              </a:solidFill>
              <a:latin typeface="Comfortaa"/>
              <a:ea typeface="Comfortaa"/>
              <a:cs typeface="Comfortaa"/>
              <a:sym typeface="Comfortaa"/>
            </a:endParaRPr>
          </a:p>
          <a:p>
            <a:pPr indent="0" lvl="0" marL="0" marR="0" rtl="0" algn="ctr">
              <a:lnSpc>
                <a:spcPct val="100000"/>
              </a:lnSpc>
              <a:spcBef>
                <a:spcPts val="2200"/>
              </a:spcBef>
              <a:spcAft>
                <a:spcPts val="0"/>
              </a:spcAft>
              <a:buClr>
                <a:schemeClr val="lt1"/>
              </a:buClr>
              <a:buSzPts val="1600"/>
              <a:buFont typeface="Calibri"/>
              <a:buNone/>
            </a:pPr>
            <a:r>
              <a:t/>
            </a:r>
            <a:endParaRPr b="0" i="0" sz="1600" u="none" cap="none" strike="noStrike">
              <a:solidFill>
                <a:schemeClr val="lt1"/>
              </a:solidFill>
              <a:latin typeface="Calibri"/>
              <a:ea typeface="Calibri"/>
              <a:cs typeface="Calibri"/>
              <a:sym typeface="Calibri"/>
            </a:endParaRPr>
          </a:p>
        </p:txBody>
      </p:sp>
      <p:pic>
        <p:nvPicPr>
          <p:cNvPr descr="&lt;p&gt;Map of the principal meridians and base lines surveyed in the United States, 1911. The U.S. time zones are also indicated on the map. Each principal meridian and base line is color coded as a section. The inserts show the definition of townships, the grid used to number townships, sections and partial sections with a geographical feature such as a lake.&lt;/p&gt;&#10;" id="78" name="Google Shape;78;p16"/>
          <p:cNvPicPr preferRelativeResize="0"/>
          <p:nvPr/>
        </p:nvPicPr>
        <p:blipFill>
          <a:blip r:embed="rId3">
            <a:alphaModFix/>
          </a:blip>
          <a:stretch>
            <a:fillRect/>
          </a:stretch>
        </p:blipFill>
        <p:spPr>
          <a:xfrm>
            <a:off x="0" y="-685593"/>
            <a:ext cx="9144000" cy="5688211"/>
          </a:xfrm>
          <a:prstGeom prst="rect">
            <a:avLst/>
          </a:prstGeom>
          <a:noFill/>
          <a:ln>
            <a:noFill/>
          </a:ln>
        </p:spPr>
      </p:pic>
      <p:sp>
        <p:nvSpPr>
          <p:cNvPr id="79" name="Google Shape;79;p16"/>
          <p:cNvSpPr txBox="1"/>
          <p:nvPr/>
        </p:nvSpPr>
        <p:spPr>
          <a:xfrm>
            <a:off x="246900" y="-82300"/>
            <a:ext cx="8277300" cy="5124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t/>
            </a:r>
            <a:endParaRPr b="1" i="0" sz="900" u="none" cap="none" strike="noStrike">
              <a:latin typeface="Times New Roman"/>
              <a:ea typeface="Times New Roman"/>
              <a:cs typeface="Times New Roman"/>
              <a:sym typeface="Times New Roman"/>
            </a:endParaRPr>
          </a:p>
        </p:txBody>
      </p:sp>
      <p:sp>
        <p:nvSpPr>
          <p:cNvPr id="80" name="Google Shape;80;p16"/>
          <p:cNvSpPr txBox="1"/>
          <p:nvPr/>
        </p:nvSpPr>
        <p:spPr>
          <a:xfrm>
            <a:off x="1380925" y="4571975"/>
            <a:ext cx="6917400" cy="512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u="sng">
                <a:solidFill>
                  <a:schemeClr val="hlink"/>
                </a:solidFill>
                <a:latin typeface="Corbel"/>
                <a:ea typeface="Corbel"/>
                <a:cs typeface="Corbel"/>
                <a:sym typeface="Corbel"/>
                <a:hlinkClick r:id="rId4"/>
              </a:rPr>
              <a:t>Map Showing the Principal Meridians and Base Lines in the United States, 1913</a:t>
            </a:r>
            <a:endParaRPr>
              <a:latin typeface="Corbel"/>
              <a:ea typeface="Corbel"/>
              <a:cs typeface="Corbel"/>
              <a:sym typeface="Corbe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 name="Shape 84"/>
        <p:cNvGrpSpPr/>
        <p:nvPr/>
      </p:nvGrpSpPr>
      <p:grpSpPr>
        <a:xfrm>
          <a:off x="0" y="0"/>
          <a:ext cx="0" cy="0"/>
          <a:chOff x="0" y="0"/>
          <a:chExt cx="0" cy="0"/>
        </a:xfrm>
      </p:grpSpPr>
      <p:sp>
        <p:nvSpPr>
          <p:cNvPr id="85" name="Google Shape;85;p17"/>
          <p:cNvSpPr txBox="1"/>
          <p:nvPr/>
        </p:nvSpPr>
        <p:spPr>
          <a:xfrm>
            <a:off x="443575" y="4605550"/>
            <a:ext cx="4435800" cy="537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100">
                <a:latin typeface="Corbel"/>
                <a:ea typeface="Corbel"/>
                <a:cs typeface="Corbel"/>
                <a:sym typeface="Corbel"/>
              </a:rPr>
              <a:t>North West Publishing Co, and Albert Volk. </a:t>
            </a:r>
            <a:r>
              <a:rPr i="1" lang="en" sz="1100">
                <a:latin typeface="Corbel"/>
                <a:ea typeface="Corbel"/>
                <a:cs typeface="Corbel"/>
                <a:sym typeface="Corbel"/>
              </a:rPr>
              <a:t>Plat book of Fayette County, Ohio: compiled from county records and actual surveys</a:t>
            </a:r>
            <a:r>
              <a:rPr lang="en" sz="1100">
                <a:latin typeface="Corbel"/>
                <a:ea typeface="Corbel"/>
                <a:cs typeface="Corbel"/>
                <a:sym typeface="Corbel"/>
              </a:rPr>
              <a:t>. Des Moines, Iowa: Northwest Pub. Co, 1913. Map. https://www.loc.gov/item/2007626888/.</a:t>
            </a:r>
            <a:endParaRPr sz="1100">
              <a:latin typeface="Corbel"/>
              <a:ea typeface="Corbel"/>
              <a:cs typeface="Corbel"/>
              <a:sym typeface="Corbel"/>
            </a:endParaRPr>
          </a:p>
        </p:txBody>
      </p:sp>
      <p:sp>
        <p:nvSpPr>
          <p:cNvPr id="86" name="Google Shape;86;p17"/>
          <p:cNvSpPr txBox="1"/>
          <p:nvPr/>
        </p:nvSpPr>
        <p:spPr>
          <a:xfrm>
            <a:off x="5775825" y="264250"/>
            <a:ext cx="3322200" cy="3775200"/>
          </a:xfrm>
          <a:prstGeom prst="rect">
            <a:avLst/>
          </a:prstGeom>
          <a:noFill/>
          <a:ln>
            <a:noFill/>
          </a:ln>
        </p:spPr>
        <p:txBody>
          <a:bodyPr anchorCtr="0" anchor="ctr" bIns="91425" lIns="91425" spcFirstLastPara="1" rIns="91425" wrap="square" tIns="91425">
            <a:noAutofit/>
          </a:bodyPr>
          <a:lstStyle/>
          <a:p>
            <a:pPr indent="-317500" lvl="0" marL="457200" rtl="0" algn="l">
              <a:spcBef>
                <a:spcPts val="0"/>
              </a:spcBef>
              <a:spcAft>
                <a:spcPts val="0"/>
              </a:spcAft>
              <a:buSzPts val="1400"/>
              <a:buFont typeface="Corbel"/>
              <a:buChar char="●"/>
            </a:pPr>
            <a:r>
              <a:rPr lang="en">
                <a:latin typeface="Corbel"/>
                <a:ea typeface="Corbel"/>
                <a:cs typeface="Corbel"/>
                <a:sym typeface="Corbel"/>
              </a:rPr>
              <a:t>How can you use this map to explain the importance of surveying an area? What happens after you survey an area?</a:t>
            </a:r>
            <a:endParaRPr>
              <a:latin typeface="Corbel"/>
              <a:ea typeface="Corbel"/>
              <a:cs typeface="Corbel"/>
              <a:sym typeface="Corbel"/>
            </a:endParaRPr>
          </a:p>
          <a:p>
            <a:pPr indent="-317500" lvl="0" marL="457200" rtl="0" algn="l">
              <a:spcBef>
                <a:spcPts val="0"/>
              </a:spcBef>
              <a:spcAft>
                <a:spcPts val="0"/>
              </a:spcAft>
              <a:buSzPts val="1400"/>
              <a:buFont typeface="Corbel"/>
              <a:buChar char="●"/>
            </a:pPr>
            <a:r>
              <a:rPr lang="en">
                <a:latin typeface="Corbel"/>
                <a:ea typeface="Corbel"/>
                <a:cs typeface="Corbel"/>
                <a:sym typeface="Corbel"/>
              </a:rPr>
              <a:t>How do the inserts of townships help you explain the act of surveying?</a:t>
            </a:r>
            <a:endParaRPr>
              <a:latin typeface="Corbel"/>
              <a:ea typeface="Corbel"/>
              <a:cs typeface="Corbel"/>
              <a:sym typeface="Corbel"/>
            </a:endParaRPr>
          </a:p>
          <a:p>
            <a:pPr indent="-317500" lvl="0" marL="457200" rtl="0" algn="l">
              <a:spcBef>
                <a:spcPts val="0"/>
              </a:spcBef>
              <a:spcAft>
                <a:spcPts val="0"/>
              </a:spcAft>
              <a:buSzPts val="1400"/>
              <a:buFont typeface="Corbel"/>
              <a:buChar char="●"/>
            </a:pPr>
            <a:r>
              <a:rPr lang="en">
                <a:latin typeface="Corbel"/>
                <a:ea typeface="Corbel"/>
                <a:cs typeface="Corbel"/>
                <a:sym typeface="Corbel"/>
              </a:rPr>
              <a:t>How does this map compare to the 1802 map of the United States? What do you see that is different?</a:t>
            </a:r>
            <a:endParaRPr>
              <a:latin typeface="Corbel"/>
              <a:ea typeface="Corbel"/>
              <a:cs typeface="Corbel"/>
              <a:sym typeface="Corbel"/>
            </a:endParaRPr>
          </a:p>
          <a:p>
            <a:pPr indent="-317500" lvl="0" marL="457200" rtl="0" algn="l">
              <a:spcBef>
                <a:spcPts val="0"/>
              </a:spcBef>
              <a:spcAft>
                <a:spcPts val="0"/>
              </a:spcAft>
              <a:buSzPts val="1400"/>
              <a:buFont typeface="Corbel"/>
              <a:buChar char="●"/>
            </a:pPr>
            <a:r>
              <a:rPr lang="en">
                <a:latin typeface="Corbel"/>
                <a:ea typeface="Corbel"/>
                <a:cs typeface="Corbel"/>
                <a:sym typeface="Corbel"/>
              </a:rPr>
              <a:t>What did you find out from this map that you might not learn from other sources?</a:t>
            </a:r>
            <a:endParaRPr>
              <a:latin typeface="Corbel"/>
              <a:ea typeface="Corbel"/>
              <a:cs typeface="Corbel"/>
              <a:sym typeface="Corbel"/>
            </a:endParaRPr>
          </a:p>
          <a:p>
            <a:pPr indent="-317500" lvl="0" marL="457200" rtl="0" algn="l">
              <a:spcBef>
                <a:spcPts val="0"/>
              </a:spcBef>
              <a:spcAft>
                <a:spcPts val="0"/>
              </a:spcAft>
              <a:buSzPts val="1400"/>
              <a:buFont typeface="Corbel"/>
              <a:buChar char="●"/>
            </a:pPr>
            <a:r>
              <a:rPr lang="en">
                <a:latin typeface="Corbel"/>
                <a:ea typeface="Corbel"/>
                <a:cs typeface="Corbel"/>
                <a:sym typeface="Corbel"/>
              </a:rPr>
              <a:t>What does this map tell you about Arkansas?</a:t>
            </a:r>
            <a:endParaRPr>
              <a:latin typeface="Corbel"/>
              <a:ea typeface="Corbel"/>
              <a:cs typeface="Corbel"/>
              <a:sym typeface="Corbel"/>
            </a:endParaRPr>
          </a:p>
          <a:p>
            <a:pPr indent="-317500" lvl="0" marL="457200" rtl="0" algn="l">
              <a:spcBef>
                <a:spcPts val="0"/>
              </a:spcBef>
              <a:spcAft>
                <a:spcPts val="0"/>
              </a:spcAft>
              <a:buSzPts val="1400"/>
              <a:buFont typeface="Corbel"/>
              <a:buChar char="●"/>
            </a:pPr>
            <a:r>
              <a:rPr lang="en">
                <a:latin typeface="Corbel"/>
                <a:ea typeface="Corbel"/>
                <a:cs typeface="Corbel"/>
                <a:sym typeface="Corbel"/>
              </a:rPr>
              <a:t>What questions do you have about this map?</a:t>
            </a:r>
            <a:endParaRPr>
              <a:latin typeface="Corbel"/>
              <a:ea typeface="Corbel"/>
              <a:cs typeface="Corbel"/>
              <a:sym typeface="Corbel"/>
            </a:endParaRPr>
          </a:p>
        </p:txBody>
      </p:sp>
      <p:pic>
        <p:nvPicPr>
          <p:cNvPr descr="&lt;p&gt;Map of the principal meridians and base lines surveyed in the United States, 1911. The U.S. time zones are also indicated on the map. Each principal meridian and base line is color coded as a section. The inserts show the definition of townships, the grid used to number townships, sections and partial sections with a geographical feature such as a lake.&lt;/p&gt;&#10;" id="87" name="Google Shape;87;p17"/>
          <p:cNvPicPr preferRelativeResize="0"/>
          <p:nvPr/>
        </p:nvPicPr>
        <p:blipFill>
          <a:blip r:embed="rId3">
            <a:alphaModFix/>
          </a:blip>
          <a:stretch>
            <a:fillRect/>
          </a:stretch>
        </p:blipFill>
        <p:spPr>
          <a:xfrm>
            <a:off x="60088" y="81250"/>
            <a:ext cx="5792776" cy="446767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 name="Shape 91"/>
        <p:cNvGrpSpPr/>
        <p:nvPr/>
      </p:nvGrpSpPr>
      <p:grpSpPr>
        <a:xfrm>
          <a:off x="0" y="0"/>
          <a:ext cx="0" cy="0"/>
          <a:chOff x="0" y="0"/>
          <a:chExt cx="0" cy="0"/>
        </a:xfrm>
      </p:grpSpPr>
      <p:sp>
        <p:nvSpPr>
          <p:cNvPr id="92" name="Google Shape;92;p18"/>
          <p:cNvSpPr txBox="1"/>
          <p:nvPr/>
        </p:nvSpPr>
        <p:spPr>
          <a:xfrm>
            <a:off x="547375" y="717275"/>
            <a:ext cx="3916500" cy="327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u="sng">
                <a:solidFill>
                  <a:schemeClr val="hlink"/>
                </a:solidFill>
                <a:latin typeface="Corbel"/>
                <a:ea typeface="Corbel"/>
                <a:cs typeface="Corbel"/>
                <a:sym typeface="Corbel"/>
                <a:hlinkClick r:id="rId3"/>
              </a:rPr>
              <a:t>An Act to Provide for Designating, Surveying, and Granting Military Bounty Lands.</a:t>
            </a:r>
            <a:endParaRPr sz="2000">
              <a:latin typeface="Corbel"/>
              <a:ea typeface="Corbel"/>
              <a:cs typeface="Corbel"/>
              <a:sym typeface="Corbel"/>
            </a:endParaRPr>
          </a:p>
        </p:txBody>
      </p:sp>
      <p:pic>
        <p:nvPicPr>
          <p:cNvPr descr="&lt;p&gt;This is a text of the 12th Congress in 1812. The statute of the Act of May 6th provides for the surveying of lands in the Louisiana Purchase in Arkansas that are not controlled by Indians due to treaties, fertile, and can be divided into sections to pay veterans of the War of 1812.&lt;/p&gt;&#10;" id="93" name="Google Shape;93;p18"/>
          <p:cNvPicPr preferRelativeResize="0"/>
          <p:nvPr/>
        </p:nvPicPr>
        <p:blipFill>
          <a:blip r:embed="rId4">
            <a:alphaModFix/>
          </a:blip>
          <a:stretch>
            <a:fillRect/>
          </a:stretch>
        </p:blipFill>
        <p:spPr>
          <a:xfrm>
            <a:off x="4984575" y="-37725"/>
            <a:ext cx="3440650" cy="52189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 name="Shape 97"/>
        <p:cNvGrpSpPr/>
        <p:nvPr/>
      </p:nvGrpSpPr>
      <p:grpSpPr>
        <a:xfrm>
          <a:off x="0" y="0"/>
          <a:ext cx="0" cy="0"/>
          <a:chOff x="0" y="0"/>
          <a:chExt cx="0" cy="0"/>
        </a:xfrm>
      </p:grpSpPr>
      <p:sp>
        <p:nvSpPr>
          <p:cNvPr id="98" name="Google Shape;98;p19"/>
          <p:cNvSpPr txBox="1"/>
          <p:nvPr>
            <p:ph type="ctrTitle"/>
          </p:nvPr>
        </p:nvSpPr>
        <p:spPr>
          <a:xfrm>
            <a:off x="593200" y="745575"/>
            <a:ext cx="3529800" cy="2746500"/>
          </a:xfrm>
          <a:prstGeom prst="rect">
            <a:avLst/>
          </a:prstGeom>
        </p:spPr>
        <p:txBody>
          <a:bodyPr anchorCtr="0" anchor="b" bIns="91425" lIns="91425" spcFirstLastPara="1" rIns="91425" wrap="square" tIns="91425">
            <a:noAutofit/>
          </a:bodyPr>
          <a:lstStyle/>
          <a:p>
            <a:pPr indent="-317500" lvl="0" marL="457200" rtl="0" algn="l">
              <a:lnSpc>
                <a:spcPct val="115000"/>
              </a:lnSpc>
              <a:spcBef>
                <a:spcPts val="0"/>
              </a:spcBef>
              <a:spcAft>
                <a:spcPts val="0"/>
              </a:spcAft>
              <a:buClr>
                <a:srgbClr val="000000"/>
              </a:buClr>
              <a:buSzPts val="1400"/>
              <a:buFont typeface="Corbel"/>
              <a:buChar char="●"/>
            </a:pPr>
            <a:r>
              <a:rPr lang="en" sz="1400">
                <a:solidFill>
                  <a:srgbClr val="000000"/>
                </a:solidFill>
                <a:latin typeface="Corbel"/>
                <a:ea typeface="Corbel"/>
                <a:cs typeface="Corbel"/>
                <a:sym typeface="Corbel"/>
              </a:rPr>
              <a:t>What did the U.S. Congress have to do to give plots of land to military veterans of the War of 1812?</a:t>
            </a:r>
            <a:endParaRPr sz="1400">
              <a:solidFill>
                <a:srgbClr val="000000"/>
              </a:solidFill>
              <a:latin typeface="Corbel"/>
              <a:ea typeface="Corbel"/>
              <a:cs typeface="Corbel"/>
              <a:sym typeface="Corbel"/>
            </a:endParaRPr>
          </a:p>
          <a:p>
            <a:pPr indent="-317500" lvl="0" marL="457200" rtl="0" algn="l">
              <a:lnSpc>
                <a:spcPct val="115000"/>
              </a:lnSpc>
              <a:spcBef>
                <a:spcPts val="0"/>
              </a:spcBef>
              <a:spcAft>
                <a:spcPts val="0"/>
              </a:spcAft>
              <a:buClr>
                <a:srgbClr val="000000"/>
              </a:buClr>
              <a:buSzPts val="1400"/>
              <a:buFont typeface="Corbel"/>
              <a:buChar char="●"/>
            </a:pPr>
            <a:r>
              <a:rPr lang="en" sz="1400">
                <a:solidFill>
                  <a:srgbClr val="000000"/>
                </a:solidFill>
                <a:latin typeface="Corbel"/>
                <a:ea typeface="Corbel"/>
                <a:cs typeface="Corbel"/>
                <a:sym typeface="Corbel"/>
              </a:rPr>
              <a:t>Why do you think the Congress wrote this law?</a:t>
            </a:r>
            <a:endParaRPr sz="1400">
              <a:solidFill>
                <a:srgbClr val="000000"/>
              </a:solidFill>
              <a:latin typeface="Corbel"/>
              <a:ea typeface="Corbel"/>
              <a:cs typeface="Corbel"/>
              <a:sym typeface="Corbel"/>
            </a:endParaRPr>
          </a:p>
          <a:p>
            <a:pPr indent="-317500" lvl="0" marL="457200" rtl="0" algn="l">
              <a:lnSpc>
                <a:spcPct val="115000"/>
              </a:lnSpc>
              <a:spcBef>
                <a:spcPts val="0"/>
              </a:spcBef>
              <a:spcAft>
                <a:spcPts val="0"/>
              </a:spcAft>
              <a:buClr>
                <a:srgbClr val="000000"/>
              </a:buClr>
              <a:buSzPts val="1400"/>
              <a:buFont typeface="Corbel"/>
              <a:buChar char="●"/>
            </a:pPr>
            <a:r>
              <a:rPr lang="en" sz="1400">
                <a:solidFill>
                  <a:srgbClr val="000000"/>
                </a:solidFill>
                <a:latin typeface="Corbel"/>
                <a:ea typeface="Corbel"/>
                <a:cs typeface="Corbel"/>
                <a:sym typeface="Corbel"/>
              </a:rPr>
              <a:t>What observations can you make about the text? What questions do you have about the law?</a:t>
            </a:r>
            <a:endParaRPr sz="1400">
              <a:solidFill>
                <a:srgbClr val="000000"/>
              </a:solidFill>
              <a:latin typeface="Corbel"/>
              <a:ea typeface="Corbel"/>
              <a:cs typeface="Corbel"/>
              <a:sym typeface="Corbel"/>
            </a:endParaRPr>
          </a:p>
          <a:p>
            <a:pPr indent="-317500" lvl="0" marL="457200" rtl="0" algn="l">
              <a:lnSpc>
                <a:spcPct val="115000"/>
              </a:lnSpc>
              <a:spcBef>
                <a:spcPts val="0"/>
              </a:spcBef>
              <a:spcAft>
                <a:spcPts val="0"/>
              </a:spcAft>
              <a:buClr>
                <a:srgbClr val="000000"/>
              </a:buClr>
              <a:buSzPts val="1400"/>
              <a:buFont typeface="Corbel"/>
              <a:buChar char="●"/>
            </a:pPr>
            <a:r>
              <a:rPr lang="en" sz="1400">
                <a:solidFill>
                  <a:srgbClr val="000000"/>
                </a:solidFill>
                <a:latin typeface="Corbel"/>
                <a:ea typeface="Corbel"/>
                <a:cs typeface="Corbel"/>
                <a:sym typeface="Corbel"/>
              </a:rPr>
              <a:t>Why is this law important?</a:t>
            </a:r>
            <a:endParaRPr sz="1400"/>
          </a:p>
        </p:txBody>
      </p:sp>
      <p:sp>
        <p:nvSpPr>
          <p:cNvPr id="99" name="Google Shape;99;p19"/>
          <p:cNvSpPr txBox="1"/>
          <p:nvPr>
            <p:ph idx="1" type="subTitle"/>
          </p:nvPr>
        </p:nvSpPr>
        <p:spPr>
          <a:xfrm>
            <a:off x="372250" y="4112600"/>
            <a:ext cx="3971700" cy="868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lt1"/>
              </a:buClr>
              <a:buSzPts val="1600"/>
              <a:buFont typeface="Calibri"/>
              <a:buNone/>
            </a:pPr>
            <a:r>
              <a:rPr lang="en" sz="1100">
                <a:solidFill>
                  <a:srgbClr val="000000"/>
                </a:solidFill>
                <a:uFill>
                  <a:noFill/>
                </a:uFill>
                <a:latin typeface="Corbel"/>
                <a:ea typeface="Corbel"/>
                <a:cs typeface="Corbel"/>
                <a:sym typeface="Corbel"/>
                <a:hlinkClick r:id="rId3"/>
              </a:rPr>
              <a:t>United States Congress, 12th Congress. An Act to Provide for Designating, Surveying, and Granting Military Bounty Lands, May 6, 1812.</a:t>
            </a:r>
            <a:endParaRPr sz="1100">
              <a:solidFill>
                <a:srgbClr val="000000"/>
              </a:solidFill>
              <a:latin typeface="Corbel"/>
              <a:ea typeface="Corbel"/>
              <a:cs typeface="Corbel"/>
              <a:sym typeface="Corbel"/>
            </a:endParaRPr>
          </a:p>
        </p:txBody>
      </p:sp>
      <p:pic>
        <p:nvPicPr>
          <p:cNvPr descr="&lt;p&gt;This is a text of the 12th Congress in 1812. The statute of the Act of May 6th provides for the surveying of lands in the Louisiana Purchase in Arkansas that are not controlled by Indians due to treaties, fertile, and can be divided into sections to pay veterans of the War of 1812.&lt;/p&gt;&#10;" id="100" name="Google Shape;100;p19"/>
          <p:cNvPicPr preferRelativeResize="0"/>
          <p:nvPr/>
        </p:nvPicPr>
        <p:blipFill>
          <a:blip r:embed="rId4">
            <a:alphaModFix/>
          </a:blip>
          <a:stretch>
            <a:fillRect/>
          </a:stretch>
        </p:blipFill>
        <p:spPr>
          <a:xfrm>
            <a:off x="5374525" y="143750"/>
            <a:ext cx="3263550" cy="49503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 name="Shape 104"/>
        <p:cNvGrpSpPr/>
        <p:nvPr/>
      </p:nvGrpSpPr>
      <p:grpSpPr>
        <a:xfrm>
          <a:off x="0" y="0"/>
          <a:ext cx="0" cy="0"/>
          <a:chOff x="0" y="0"/>
          <a:chExt cx="0" cy="0"/>
        </a:xfrm>
      </p:grpSpPr>
      <p:pic>
        <p:nvPicPr>
          <p:cNvPr descr="&lt;p&gt;Four men wade up to their knees in the swamp near the Louisiana Purchase survey marker. The two men on the left wear hats. The man in the center is facing away from the camera and looks back, smiling. The fourth man on the right wears a white t-shirt and pants and smiles at the camera. In the background are cypress and other trees.&lt;/p&gt;&#10;" id="105" name="Google Shape;105;p20"/>
          <p:cNvPicPr preferRelativeResize="0"/>
          <p:nvPr/>
        </p:nvPicPr>
        <p:blipFill>
          <a:blip r:embed="rId3">
            <a:alphaModFix/>
          </a:blip>
          <a:stretch>
            <a:fillRect/>
          </a:stretch>
        </p:blipFill>
        <p:spPr>
          <a:xfrm>
            <a:off x="2905363" y="100613"/>
            <a:ext cx="6076425" cy="4890075"/>
          </a:xfrm>
          <a:prstGeom prst="rect">
            <a:avLst/>
          </a:prstGeom>
          <a:noFill/>
          <a:ln>
            <a:noFill/>
          </a:ln>
        </p:spPr>
      </p:pic>
      <p:sp>
        <p:nvSpPr>
          <p:cNvPr id="106" name="Google Shape;106;p20"/>
          <p:cNvSpPr txBox="1"/>
          <p:nvPr/>
        </p:nvSpPr>
        <p:spPr>
          <a:xfrm>
            <a:off x="122675" y="-245375"/>
            <a:ext cx="2501100" cy="489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700" u="sng">
                <a:solidFill>
                  <a:schemeClr val="hlink"/>
                </a:solidFill>
                <a:hlinkClick r:id="rId4"/>
              </a:rPr>
              <a:t>In the middle of this Eastern Arkansas swamp is the Louisiana Purchase Monument sitting at the point where the baseline party and the fifth principal meridian party crossed on November 10, 1815 [photo dated July 11, 1967]</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 name="Shape 110"/>
        <p:cNvGrpSpPr/>
        <p:nvPr/>
      </p:nvGrpSpPr>
      <p:grpSpPr>
        <a:xfrm>
          <a:off x="0" y="0"/>
          <a:ext cx="0" cy="0"/>
          <a:chOff x="0" y="0"/>
          <a:chExt cx="0" cy="0"/>
        </a:xfrm>
      </p:grpSpPr>
      <p:sp>
        <p:nvSpPr>
          <p:cNvPr id="111" name="Google Shape;111;p21"/>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2" name="Google Shape;112;p21"/>
          <p:cNvSpPr txBox="1"/>
          <p:nvPr/>
        </p:nvSpPr>
        <p:spPr>
          <a:xfrm>
            <a:off x="94375" y="254800"/>
            <a:ext cx="2792400" cy="3122700"/>
          </a:xfrm>
          <a:prstGeom prst="rect">
            <a:avLst/>
          </a:prstGeom>
          <a:noFill/>
          <a:ln>
            <a:noFill/>
          </a:ln>
        </p:spPr>
        <p:txBody>
          <a:bodyPr anchorCtr="0" anchor="ctr" bIns="91425" lIns="91425" spcFirstLastPara="1" rIns="91425" wrap="square" tIns="91425">
            <a:noAutofit/>
          </a:bodyPr>
          <a:lstStyle/>
          <a:p>
            <a:pPr indent="-317500" lvl="0" marL="457200" rtl="0" algn="l">
              <a:lnSpc>
                <a:spcPct val="150000"/>
              </a:lnSpc>
              <a:spcBef>
                <a:spcPts val="0"/>
              </a:spcBef>
              <a:spcAft>
                <a:spcPts val="0"/>
              </a:spcAft>
              <a:buClr>
                <a:schemeClr val="dk1"/>
              </a:buClr>
              <a:buSzPts val="1400"/>
              <a:buFont typeface="Corbel"/>
              <a:buChar char="●"/>
            </a:pPr>
            <a:r>
              <a:rPr b="1" lang="en">
                <a:solidFill>
                  <a:schemeClr val="dk1"/>
                </a:solidFill>
                <a:latin typeface="Corbel"/>
                <a:ea typeface="Corbel"/>
                <a:cs typeface="Corbel"/>
                <a:sym typeface="Corbel"/>
              </a:rPr>
              <a:t>What do you observe these men doing in a swamp?</a:t>
            </a:r>
            <a:endParaRPr b="1">
              <a:solidFill>
                <a:schemeClr val="dk1"/>
              </a:solidFill>
              <a:latin typeface="Corbel"/>
              <a:ea typeface="Corbel"/>
              <a:cs typeface="Corbel"/>
              <a:sym typeface="Corbel"/>
            </a:endParaRPr>
          </a:p>
          <a:p>
            <a:pPr indent="-317500" lvl="0" marL="457200" rtl="0" algn="l">
              <a:lnSpc>
                <a:spcPct val="150000"/>
              </a:lnSpc>
              <a:spcBef>
                <a:spcPts val="0"/>
              </a:spcBef>
              <a:spcAft>
                <a:spcPts val="0"/>
              </a:spcAft>
              <a:buClr>
                <a:schemeClr val="dk1"/>
              </a:buClr>
              <a:buSzPts val="1400"/>
              <a:buFont typeface="Corbel"/>
              <a:buChar char="●"/>
            </a:pPr>
            <a:r>
              <a:rPr b="1" lang="en">
                <a:solidFill>
                  <a:schemeClr val="dk1"/>
                </a:solidFill>
                <a:latin typeface="Corbel"/>
                <a:ea typeface="Corbel"/>
                <a:cs typeface="Corbel"/>
                <a:sym typeface="Corbel"/>
              </a:rPr>
              <a:t>How do you think Robbins and Brown were able to survey this swamp in the early 1800s?</a:t>
            </a:r>
            <a:endParaRPr b="1">
              <a:solidFill>
                <a:schemeClr val="dk1"/>
              </a:solidFill>
              <a:latin typeface="Corbel"/>
              <a:ea typeface="Corbel"/>
              <a:cs typeface="Corbel"/>
              <a:sym typeface="Corbel"/>
            </a:endParaRPr>
          </a:p>
          <a:p>
            <a:pPr indent="-317500" lvl="0" marL="457200" rtl="0" algn="l">
              <a:lnSpc>
                <a:spcPct val="150000"/>
              </a:lnSpc>
              <a:spcBef>
                <a:spcPts val="0"/>
              </a:spcBef>
              <a:spcAft>
                <a:spcPts val="0"/>
              </a:spcAft>
              <a:buClr>
                <a:schemeClr val="dk1"/>
              </a:buClr>
              <a:buSzPts val="1400"/>
              <a:buFont typeface="Corbel"/>
              <a:buChar char="●"/>
            </a:pPr>
            <a:r>
              <a:rPr b="1" lang="en">
                <a:solidFill>
                  <a:schemeClr val="dk1"/>
                </a:solidFill>
                <a:latin typeface="Corbel"/>
                <a:ea typeface="Corbel"/>
                <a:cs typeface="Corbel"/>
                <a:sym typeface="Corbel"/>
              </a:rPr>
              <a:t>How do you think this swamp might have changed in one hundred years?</a:t>
            </a:r>
            <a:endParaRPr>
              <a:solidFill>
                <a:schemeClr val="dk1"/>
              </a:solidFill>
              <a:latin typeface="Corbel"/>
              <a:ea typeface="Corbel"/>
              <a:cs typeface="Corbel"/>
              <a:sym typeface="Corbel"/>
            </a:endParaRPr>
          </a:p>
        </p:txBody>
      </p:sp>
      <p:sp>
        <p:nvSpPr>
          <p:cNvPr id="113" name="Google Shape;113;p21"/>
          <p:cNvSpPr txBox="1"/>
          <p:nvPr/>
        </p:nvSpPr>
        <p:spPr>
          <a:xfrm>
            <a:off x="94375" y="3812800"/>
            <a:ext cx="3218100" cy="1274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latin typeface="Corbel"/>
                <a:ea typeface="Corbel"/>
                <a:cs typeface="Corbel"/>
                <a:sym typeface="Corbel"/>
              </a:rPr>
              <a:t>J. N. Heiskell Photograph Collection (UALR.PH.0100), UA Little Rock Center for Arkansas History and Culture</a:t>
            </a:r>
            <a:endParaRPr b="1" sz="1200">
              <a:latin typeface="Corbel"/>
              <a:ea typeface="Corbel"/>
              <a:cs typeface="Corbel"/>
              <a:sym typeface="Corbel"/>
            </a:endParaRPr>
          </a:p>
          <a:p>
            <a:pPr indent="0" lvl="0" marL="0" rtl="0" algn="l">
              <a:spcBef>
                <a:spcPts val="0"/>
              </a:spcBef>
              <a:spcAft>
                <a:spcPts val="0"/>
              </a:spcAft>
              <a:buNone/>
            </a:pPr>
            <a:r>
              <a:t/>
            </a:r>
            <a:endParaRPr b="1" sz="1100">
              <a:solidFill>
                <a:schemeClr val="dk1"/>
              </a:solidFill>
              <a:latin typeface="Corbel"/>
              <a:ea typeface="Corbel"/>
              <a:cs typeface="Corbel"/>
              <a:sym typeface="Corbel"/>
            </a:endParaRPr>
          </a:p>
        </p:txBody>
      </p:sp>
      <p:pic>
        <p:nvPicPr>
          <p:cNvPr descr="&lt;p&gt;Four men wade up to their knees in the swamp near the Louisiana Purchase survey marker. The two men on the left wear hats. The man in the center is facing away from the camera and looks back, smiling. The fourth man on the right wears a white t-shirt and pants and smiles at the camera. In the background are cypress and other trees.&lt;/p&gt;&#10;" id="114" name="Google Shape;114;p21"/>
          <p:cNvPicPr preferRelativeResize="0"/>
          <p:nvPr/>
        </p:nvPicPr>
        <p:blipFill>
          <a:blip r:embed="rId3">
            <a:alphaModFix/>
          </a:blip>
          <a:stretch>
            <a:fillRect/>
          </a:stretch>
        </p:blipFill>
        <p:spPr>
          <a:xfrm>
            <a:off x="3000038" y="66063"/>
            <a:ext cx="6076425" cy="48900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