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p:regular r:id="rId24"/>
      <p:bold r:id="rId25"/>
      <p:italic r:id="rId26"/>
      <p:boldItalic r:id="rId27"/>
    </p:embeddedFont>
    <p:embeddedFont>
      <p:font typeface="Corbel"/>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italic.fntdata"/><Relationship Id="rId25" Type="http://schemas.openxmlformats.org/officeDocument/2006/relationships/font" Target="fonts/Montserrat-bold.fntdata"/><Relationship Id="rId28" Type="http://schemas.openxmlformats.org/officeDocument/2006/relationships/font" Target="fonts/Corbel-regular.fntdata"/><Relationship Id="rId27" Type="http://schemas.openxmlformats.org/officeDocument/2006/relationships/font" Target="fonts/Montserrat-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Corbel-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Corbel-boldItalic.fntdata"/><Relationship Id="rId30" Type="http://schemas.openxmlformats.org/officeDocument/2006/relationships/font" Target="fonts/Corbel-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46f992d91a_0_1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46f992d91a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46f992d91a_0_14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6f992d91a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46f992d91a_0_18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46f992d91a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46f992d91a_0_15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46f992d91a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46f992d91a_0_164: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46f992d91a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g46f992d91a_0_16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46f992d91a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Google Shape;70;g46f992d91a_0_5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46f992d91a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46f992d91a_0_7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46f992d91a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46f992d91a_0_10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46f992d91a_0_1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g46f992d91a_0_1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46f992d91a_0_1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415611" y="992767"/>
            <a:ext cx="11360700" cy="2736900"/>
          </a:xfrm>
          <a:prstGeom prst="rect">
            <a:avLst/>
          </a:prstGeom>
        </p:spPr>
        <p:txBody>
          <a:bodyPr anchorCtr="0" anchor="b" bIns="121900" lIns="121900" spcFirstLastPara="1" rIns="121900" wrap="square" tIns="121900"/>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p:txBody>
      </p:sp>
      <p:sp>
        <p:nvSpPr>
          <p:cNvPr id="11" name="Google Shape;11;p2"/>
          <p:cNvSpPr txBox="1"/>
          <p:nvPr>
            <p:ph idx="1" type="subTitle"/>
          </p:nvPr>
        </p:nvSpPr>
        <p:spPr>
          <a:xfrm>
            <a:off x="415600" y="3778833"/>
            <a:ext cx="11360700" cy="10569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2" name="Google Shape;12;p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415600" y="1474833"/>
            <a:ext cx="11360700" cy="2618100"/>
          </a:xfrm>
          <a:prstGeom prst="rect">
            <a:avLst/>
          </a:prstGeom>
        </p:spPr>
        <p:txBody>
          <a:bodyPr anchorCtr="0" anchor="b" bIns="121900" lIns="121900" spcFirstLastPara="1" rIns="121900" wrap="square" tIns="121900"/>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p:nvPr>
            <p:ph idx="1" type="body"/>
          </p:nvPr>
        </p:nvSpPr>
        <p:spPr>
          <a:xfrm>
            <a:off x="415600" y="4202967"/>
            <a:ext cx="11360700" cy="1734300"/>
          </a:xfrm>
          <a:prstGeom prst="rect">
            <a:avLst/>
          </a:prstGeom>
        </p:spPr>
        <p:txBody>
          <a:bodyPr anchorCtr="0" anchor="t" bIns="121900" lIns="121900" spcFirstLastPara="1" rIns="121900" wrap="square" tIns="121900"/>
          <a:lstStyle>
            <a:lvl1pPr indent="-381000" lvl="0" marL="457200" algn="ctr">
              <a:spcBef>
                <a:spcPts val="0"/>
              </a:spcBef>
              <a:spcAft>
                <a:spcPts val="0"/>
              </a:spcAft>
              <a:buSzPts val="2400"/>
              <a:buChar char="●"/>
              <a:defRPr/>
            </a:lvl1pPr>
            <a:lvl2pPr indent="-349250" lvl="1" marL="914400" algn="ctr">
              <a:spcBef>
                <a:spcPts val="2100"/>
              </a:spcBef>
              <a:spcAft>
                <a:spcPts val="0"/>
              </a:spcAft>
              <a:buSzPts val="1900"/>
              <a:buChar char="○"/>
              <a:defRPr/>
            </a:lvl2pPr>
            <a:lvl3pPr indent="-349250" lvl="2" marL="1371600" algn="ctr">
              <a:spcBef>
                <a:spcPts val="2100"/>
              </a:spcBef>
              <a:spcAft>
                <a:spcPts val="0"/>
              </a:spcAft>
              <a:buSzPts val="1900"/>
              <a:buChar char="■"/>
              <a:defRPr/>
            </a:lvl3pPr>
            <a:lvl4pPr indent="-349250" lvl="3" marL="1828800" algn="ctr">
              <a:spcBef>
                <a:spcPts val="2100"/>
              </a:spcBef>
              <a:spcAft>
                <a:spcPts val="0"/>
              </a:spcAft>
              <a:buSzPts val="1900"/>
              <a:buChar char="●"/>
              <a:defRPr/>
            </a:lvl4pPr>
            <a:lvl5pPr indent="-349250" lvl="4" marL="2286000" algn="ctr">
              <a:spcBef>
                <a:spcPts val="2100"/>
              </a:spcBef>
              <a:spcAft>
                <a:spcPts val="0"/>
              </a:spcAft>
              <a:buSzPts val="1900"/>
              <a:buChar char="○"/>
              <a:defRPr/>
            </a:lvl5pPr>
            <a:lvl6pPr indent="-349250" lvl="5" marL="2743200" algn="ctr">
              <a:spcBef>
                <a:spcPts val="2100"/>
              </a:spcBef>
              <a:spcAft>
                <a:spcPts val="0"/>
              </a:spcAft>
              <a:buSzPts val="1900"/>
              <a:buChar char="■"/>
              <a:defRPr/>
            </a:lvl6pPr>
            <a:lvl7pPr indent="-349250" lvl="6" marL="3200400" algn="ctr">
              <a:spcBef>
                <a:spcPts val="2100"/>
              </a:spcBef>
              <a:spcAft>
                <a:spcPts val="0"/>
              </a:spcAft>
              <a:buSzPts val="1900"/>
              <a:buChar char="●"/>
              <a:defRPr/>
            </a:lvl7pPr>
            <a:lvl8pPr indent="-349250" lvl="7" marL="3657600" algn="ctr">
              <a:spcBef>
                <a:spcPts val="2100"/>
              </a:spcBef>
              <a:spcAft>
                <a:spcPts val="0"/>
              </a:spcAft>
              <a:buSzPts val="1900"/>
              <a:buChar char="○"/>
              <a:defRPr/>
            </a:lvl8pPr>
            <a:lvl9pPr indent="-349250" lvl="8" marL="4114800" algn="ctr">
              <a:spcBef>
                <a:spcPts val="2100"/>
              </a:spcBef>
              <a:spcAft>
                <a:spcPts val="2100"/>
              </a:spcAft>
              <a:buSzPts val="1900"/>
              <a:buChar char="■"/>
              <a:defRPr/>
            </a:lvl9pPr>
          </a:lstStyle>
          <a:p/>
        </p:txBody>
      </p:sp>
      <p:sp>
        <p:nvSpPr>
          <p:cNvPr id="47" name="Google Shape;47;p11"/>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Google Shape;51;p13"/>
          <p:cNvSpPr txBox="1"/>
          <p:nvPr>
            <p:ph type="title"/>
          </p:nvPr>
        </p:nvSpPr>
        <p:spPr>
          <a:xfrm>
            <a:off x="685801" y="685800"/>
            <a:ext cx="10396800" cy="1152000"/>
          </a:xfrm>
          <a:prstGeom prst="rect">
            <a:avLst/>
          </a:prstGeom>
          <a:noFill/>
          <a:ln>
            <a:noFill/>
          </a:ln>
        </p:spPr>
        <p:txBody>
          <a:bodyPr anchorCtr="0" anchor="ctr" bIns="45700" lIns="91425" spcFirstLastPara="1" rIns="91425" wrap="square" tIns="45700"/>
          <a:lstStyle>
            <a:lvl1pPr lvl="0" marR="0" rtl="0" algn="l">
              <a:lnSpc>
                <a:spcPct val="90000"/>
              </a:lnSpc>
              <a:spcBef>
                <a:spcPts val="0"/>
              </a:spcBef>
              <a:spcAft>
                <a:spcPts val="0"/>
              </a:spcAft>
              <a:buClr>
                <a:schemeClr val="accent1"/>
              </a:buClr>
              <a:buSzPts val="5400"/>
              <a:buFont typeface="Impact"/>
              <a:buNone/>
              <a:defRPr b="0" i="0" sz="5400" u="none" cap="none" strike="noStrike">
                <a:solidFill>
                  <a:schemeClr val="accent1"/>
                </a:solidFill>
                <a:latin typeface="Impact"/>
                <a:ea typeface="Impact"/>
                <a:cs typeface="Impact"/>
                <a:sym typeface="Impact"/>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p:txBody>
      </p:sp>
      <p:sp>
        <p:nvSpPr>
          <p:cNvPr id="52" name="Google Shape;52;p13"/>
          <p:cNvSpPr txBox="1"/>
          <p:nvPr>
            <p:ph idx="1" type="body"/>
          </p:nvPr>
        </p:nvSpPr>
        <p:spPr>
          <a:xfrm>
            <a:off x="685800" y="2063396"/>
            <a:ext cx="10394700" cy="3311100"/>
          </a:xfrm>
          <a:prstGeom prst="rect">
            <a:avLst/>
          </a:prstGeom>
          <a:noFill/>
          <a:ln>
            <a:noFill/>
          </a:ln>
        </p:spPr>
        <p:txBody>
          <a:bodyPr anchorCtr="0" anchor="ctr" bIns="45700" lIns="91425" spcFirstLastPara="1" rIns="91425" wrap="square" tIns="45700"/>
          <a:lstStyle>
            <a:lvl1pPr indent="-431800" lvl="0" marL="457200" marR="0" rtl="0" algn="l">
              <a:lnSpc>
                <a:spcPct val="120000"/>
              </a:lnSpc>
              <a:spcBef>
                <a:spcPts val="1000"/>
              </a:spcBef>
              <a:spcAft>
                <a:spcPts val="0"/>
              </a:spcAft>
              <a:buClr>
                <a:schemeClr val="accent1"/>
              </a:buClr>
              <a:buSzPts val="3200"/>
              <a:buFont typeface="Arial"/>
              <a:buChar char="•"/>
              <a:defRPr b="0" i="0" sz="2000" u="none" cap="none" strike="noStrike">
                <a:solidFill>
                  <a:schemeClr val="dk1"/>
                </a:solidFill>
                <a:latin typeface="Impact"/>
                <a:ea typeface="Impact"/>
                <a:cs typeface="Impact"/>
                <a:sym typeface="Impact"/>
              </a:defRPr>
            </a:lvl1pPr>
            <a:lvl2pPr indent="-411480" lvl="1" marL="914400" marR="0" rtl="0" algn="l">
              <a:lnSpc>
                <a:spcPct val="120000"/>
              </a:lnSpc>
              <a:spcBef>
                <a:spcPts val="2100"/>
              </a:spcBef>
              <a:spcAft>
                <a:spcPts val="0"/>
              </a:spcAft>
              <a:buClr>
                <a:schemeClr val="accent1"/>
              </a:buClr>
              <a:buSzPts val="2880"/>
              <a:buFont typeface="Arial"/>
              <a:buChar char="•"/>
              <a:defRPr b="0" i="0" sz="1800" u="none" cap="none" strike="noStrike">
                <a:solidFill>
                  <a:schemeClr val="dk1"/>
                </a:solidFill>
                <a:latin typeface="Impact"/>
                <a:ea typeface="Impact"/>
                <a:cs typeface="Impact"/>
                <a:sym typeface="Impact"/>
              </a:defRPr>
            </a:lvl2pPr>
            <a:lvl3pPr indent="-391160" lvl="2" marL="1371600" marR="0" rtl="0" algn="l">
              <a:lnSpc>
                <a:spcPct val="120000"/>
              </a:lnSpc>
              <a:spcBef>
                <a:spcPts val="2100"/>
              </a:spcBef>
              <a:spcAft>
                <a:spcPts val="0"/>
              </a:spcAft>
              <a:buClr>
                <a:schemeClr val="accent1"/>
              </a:buClr>
              <a:buSzPts val="2560"/>
              <a:buFont typeface="Arial"/>
              <a:buChar char="•"/>
              <a:defRPr b="0" i="0" sz="1600" u="none" cap="none" strike="noStrike">
                <a:solidFill>
                  <a:schemeClr val="dk1"/>
                </a:solidFill>
                <a:latin typeface="Impact"/>
                <a:ea typeface="Impact"/>
                <a:cs typeface="Impact"/>
                <a:sym typeface="Impact"/>
              </a:defRPr>
            </a:lvl3pPr>
            <a:lvl4pPr indent="-370839" lvl="3" marL="1828800" marR="0" rtl="0" algn="l">
              <a:lnSpc>
                <a:spcPct val="120000"/>
              </a:lnSpc>
              <a:spcBef>
                <a:spcPts val="21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4pPr>
            <a:lvl5pPr indent="-370839" lvl="4" marL="2286000" marR="0" rtl="0" algn="l">
              <a:lnSpc>
                <a:spcPct val="120000"/>
              </a:lnSpc>
              <a:spcBef>
                <a:spcPts val="21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5pPr>
            <a:lvl6pPr indent="-370839" lvl="5" marL="2743200" marR="0" rtl="0" algn="l">
              <a:lnSpc>
                <a:spcPct val="120000"/>
              </a:lnSpc>
              <a:spcBef>
                <a:spcPts val="21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6pPr>
            <a:lvl7pPr indent="-370839" lvl="6" marL="3200400" marR="0" rtl="0" algn="l">
              <a:lnSpc>
                <a:spcPct val="120000"/>
              </a:lnSpc>
              <a:spcBef>
                <a:spcPts val="21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7pPr>
            <a:lvl8pPr indent="-370840" lvl="7" marL="3657600" marR="0" rtl="0" algn="l">
              <a:lnSpc>
                <a:spcPct val="120000"/>
              </a:lnSpc>
              <a:spcBef>
                <a:spcPts val="2100"/>
              </a:spcBef>
              <a:spcAft>
                <a:spcPts val="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8pPr>
            <a:lvl9pPr indent="-370840" lvl="8" marL="4114800" marR="0" rtl="0" algn="l">
              <a:lnSpc>
                <a:spcPct val="120000"/>
              </a:lnSpc>
              <a:spcBef>
                <a:spcPts val="2100"/>
              </a:spcBef>
              <a:spcAft>
                <a:spcPts val="2100"/>
              </a:spcAft>
              <a:buClr>
                <a:schemeClr val="accent1"/>
              </a:buClr>
              <a:buSzPts val="2240"/>
              <a:buFont typeface="Arial"/>
              <a:buChar char="•"/>
              <a:defRPr b="0" i="0" sz="1400" u="none" cap="none" strike="noStrike">
                <a:solidFill>
                  <a:schemeClr val="dk1"/>
                </a:solidFill>
                <a:latin typeface="Impact"/>
                <a:ea typeface="Impact"/>
                <a:cs typeface="Impact"/>
                <a:sym typeface="Impact"/>
              </a:defRPr>
            </a:lvl9pPr>
          </a:lstStyle>
          <a:p/>
        </p:txBody>
      </p:sp>
      <p:sp>
        <p:nvSpPr>
          <p:cNvPr id="53" name="Google Shape;53;p13"/>
          <p:cNvSpPr txBox="1"/>
          <p:nvPr>
            <p:ph idx="10" type="dt"/>
          </p:nvPr>
        </p:nvSpPr>
        <p:spPr>
          <a:xfrm>
            <a:off x="7298083" y="5757334"/>
            <a:ext cx="3784500" cy="498600"/>
          </a:xfrm>
          <a:prstGeom prst="rect">
            <a:avLst/>
          </a:prstGeom>
          <a:noFill/>
          <a:ln>
            <a:noFill/>
          </a:ln>
        </p:spPr>
        <p:txBody>
          <a:bodyPr anchorCtr="0" anchor="ctr" bIns="45700" lIns="91425" spcFirstLastPara="1" rIns="91425" wrap="square" tIns="45700"/>
          <a:lstStyle>
            <a:lvl1pPr lvl="0" marR="0" rtl="0" algn="r">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54" name="Google Shape;54;p13"/>
          <p:cNvSpPr txBox="1"/>
          <p:nvPr>
            <p:ph idx="11" type="ftr"/>
          </p:nvPr>
        </p:nvSpPr>
        <p:spPr>
          <a:xfrm>
            <a:off x="685801" y="5757334"/>
            <a:ext cx="5499600" cy="498600"/>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3200" u="none" cap="none" strike="noStrike">
                <a:solidFill>
                  <a:srgbClr val="5C0607"/>
                </a:solidFill>
                <a:latin typeface="Impact"/>
                <a:ea typeface="Impact"/>
                <a:cs typeface="Impact"/>
                <a:sym typeface="Impact"/>
              </a:defRPr>
            </a:lvl1pPr>
            <a:lvl2pPr lvl="1"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2pPr>
            <a:lvl3pPr lvl="2"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3pPr>
            <a:lvl4pPr lvl="3"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4pPr>
            <a:lvl5pPr lvl="4"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5pPr>
            <a:lvl6pPr lvl="5"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6pPr>
            <a:lvl7pPr lvl="6"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7pPr>
            <a:lvl8pPr lvl="7"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8pPr>
            <a:lvl9pPr lvl="8" marR="0" rtl="0" algn="l">
              <a:spcBef>
                <a:spcPts val="0"/>
              </a:spcBef>
              <a:spcAft>
                <a:spcPts val="0"/>
              </a:spcAft>
              <a:buSzPts val="1400"/>
              <a:buNone/>
              <a:defRPr b="0" i="0" sz="1800" u="none" cap="none" strike="noStrike">
                <a:solidFill>
                  <a:schemeClr val="dk1"/>
                </a:solidFill>
                <a:latin typeface="Impact"/>
                <a:ea typeface="Impact"/>
                <a:cs typeface="Impact"/>
                <a:sym typeface="Impact"/>
              </a:defRPr>
            </a:lvl9pPr>
          </a:lstStyle>
          <a:p/>
        </p:txBody>
      </p:sp>
      <p:sp>
        <p:nvSpPr>
          <p:cNvPr id="55" name="Google Shape;55;p13"/>
          <p:cNvSpPr txBox="1"/>
          <p:nvPr>
            <p:ph idx="12" type="sldNum"/>
          </p:nvPr>
        </p:nvSpPr>
        <p:spPr>
          <a:xfrm>
            <a:off x="6287121" y="5757334"/>
            <a:ext cx="907200" cy="4986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3200" u="none" cap="none" strike="noStrike">
                <a:solidFill>
                  <a:srgbClr val="5C0607"/>
                </a:solidFill>
                <a:latin typeface="Impact"/>
                <a:ea typeface="Impact"/>
                <a:cs typeface="Impact"/>
                <a:sym typeface="Impact"/>
              </a:defRPr>
            </a:lvl1pPr>
            <a:lvl2pPr indent="0" lvl="1" marL="0" marR="0" rtl="0" algn="ctr">
              <a:spcBef>
                <a:spcPts val="0"/>
              </a:spcBef>
              <a:buNone/>
              <a:defRPr b="0" i="0" sz="3200" u="none" cap="none" strike="noStrike">
                <a:solidFill>
                  <a:srgbClr val="5C0607"/>
                </a:solidFill>
                <a:latin typeface="Impact"/>
                <a:ea typeface="Impact"/>
                <a:cs typeface="Impact"/>
                <a:sym typeface="Impact"/>
              </a:defRPr>
            </a:lvl2pPr>
            <a:lvl3pPr indent="0" lvl="2" marL="0" marR="0" rtl="0" algn="ctr">
              <a:spcBef>
                <a:spcPts val="0"/>
              </a:spcBef>
              <a:buNone/>
              <a:defRPr b="0" i="0" sz="3200" u="none" cap="none" strike="noStrike">
                <a:solidFill>
                  <a:srgbClr val="5C0607"/>
                </a:solidFill>
                <a:latin typeface="Impact"/>
                <a:ea typeface="Impact"/>
                <a:cs typeface="Impact"/>
                <a:sym typeface="Impact"/>
              </a:defRPr>
            </a:lvl3pPr>
            <a:lvl4pPr indent="0" lvl="3" marL="0" marR="0" rtl="0" algn="ctr">
              <a:spcBef>
                <a:spcPts val="0"/>
              </a:spcBef>
              <a:buNone/>
              <a:defRPr b="0" i="0" sz="3200" u="none" cap="none" strike="noStrike">
                <a:solidFill>
                  <a:srgbClr val="5C0607"/>
                </a:solidFill>
                <a:latin typeface="Impact"/>
                <a:ea typeface="Impact"/>
                <a:cs typeface="Impact"/>
                <a:sym typeface="Impact"/>
              </a:defRPr>
            </a:lvl4pPr>
            <a:lvl5pPr indent="0" lvl="4" marL="0" marR="0" rtl="0" algn="ctr">
              <a:spcBef>
                <a:spcPts val="0"/>
              </a:spcBef>
              <a:buNone/>
              <a:defRPr b="0" i="0" sz="3200" u="none" cap="none" strike="noStrike">
                <a:solidFill>
                  <a:srgbClr val="5C0607"/>
                </a:solidFill>
                <a:latin typeface="Impact"/>
                <a:ea typeface="Impact"/>
                <a:cs typeface="Impact"/>
                <a:sym typeface="Impact"/>
              </a:defRPr>
            </a:lvl5pPr>
            <a:lvl6pPr indent="0" lvl="5" marL="0" marR="0" rtl="0" algn="ctr">
              <a:spcBef>
                <a:spcPts val="0"/>
              </a:spcBef>
              <a:buNone/>
              <a:defRPr b="0" i="0" sz="3200" u="none" cap="none" strike="noStrike">
                <a:solidFill>
                  <a:srgbClr val="5C0607"/>
                </a:solidFill>
                <a:latin typeface="Impact"/>
                <a:ea typeface="Impact"/>
                <a:cs typeface="Impact"/>
                <a:sym typeface="Impact"/>
              </a:defRPr>
            </a:lvl6pPr>
            <a:lvl7pPr indent="0" lvl="6" marL="0" marR="0" rtl="0" algn="ctr">
              <a:spcBef>
                <a:spcPts val="0"/>
              </a:spcBef>
              <a:buNone/>
              <a:defRPr b="0" i="0" sz="3200" u="none" cap="none" strike="noStrike">
                <a:solidFill>
                  <a:srgbClr val="5C0607"/>
                </a:solidFill>
                <a:latin typeface="Impact"/>
                <a:ea typeface="Impact"/>
                <a:cs typeface="Impact"/>
                <a:sym typeface="Impact"/>
              </a:defRPr>
            </a:lvl7pPr>
            <a:lvl8pPr indent="0" lvl="7" marL="0" marR="0" rtl="0" algn="ctr">
              <a:spcBef>
                <a:spcPts val="0"/>
              </a:spcBef>
              <a:buNone/>
              <a:defRPr b="0" i="0" sz="3200" u="none" cap="none" strike="noStrike">
                <a:solidFill>
                  <a:srgbClr val="5C0607"/>
                </a:solidFill>
                <a:latin typeface="Impact"/>
                <a:ea typeface="Impact"/>
                <a:cs typeface="Impact"/>
                <a:sym typeface="Impact"/>
              </a:defRPr>
            </a:lvl8pPr>
            <a:lvl9pPr indent="0" lvl="8" marL="0" marR="0" rtl="0" algn="ctr">
              <a:spcBef>
                <a:spcPts val="0"/>
              </a:spcBef>
              <a:buNone/>
              <a:defRPr b="0" i="0" sz="3200" u="none" cap="none" strike="noStrike">
                <a:solidFill>
                  <a:srgbClr val="5C0607"/>
                </a:solidFill>
                <a:latin typeface="Impact"/>
                <a:ea typeface="Impact"/>
                <a:cs typeface="Impact"/>
                <a:sym typeface="Impac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415600" y="2867800"/>
            <a:ext cx="11360700" cy="1122300"/>
          </a:xfrm>
          <a:prstGeom prst="rect">
            <a:avLst/>
          </a:prstGeom>
        </p:spPr>
        <p:txBody>
          <a:bodyPr anchorCtr="0" anchor="ctr" bIns="121900" lIns="121900" spcFirstLastPara="1" rIns="121900" wrap="square" tIns="12190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5" name="Google Shape;15;p3"/>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18" name="Google Shape;18;p4"/>
          <p:cNvSpPr txBox="1"/>
          <p:nvPr>
            <p:ph idx="1" type="body"/>
          </p:nvPr>
        </p:nvSpPr>
        <p:spPr>
          <a:xfrm>
            <a:off x="415600" y="1536633"/>
            <a:ext cx="11360700" cy="4555200"/>
          </a:xfrm>
          <a:prstGeom prst="rect">
            <a:avLst/>
          </a:prstGeom>
        </p:spPr>
        <p:txBody>
          <a:bodyPr anchorCtr="0" anchor="t"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19" name="Google Shape;19;p4"/>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2" name="Google Shape;22;p5"/>
          <p:cNvSpPr txBox="1"/>
          <p:nvPr>
            <p:ph idx="1" type="body"/>
          </p:nvPr>
        </p:nvSpPr>
        <p:spPr>
          <a:xfrm>
            <a:off x="4156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3" name="Google Shape;23;p5"/>
          <p:cNvSpPr txBox="1"/>
          <p:nvPr>
            <p:ph idx="2" type="body"/>
          </p:nvPr>
        </p:nvSpPr>
        <p:spPr>
          <a:xfrm>
            <a:off x="6443200" y="1536633"/>
            <a:ext cx="5333100" cy="4555200"/>
          </a:xfrm>
          <a:prstGeom prst="rect">
            <a:avLst/>
          </a:prstGeom>
        </p:spPr>
        <p:txBody>
          <a:bodyPr anchorCtr="0" anchor="t" bIns="121900" lIns="121900" spcFirstLastPara="1" rIns="121900" wrap="square" tIns="121900"/>
          <a:lstStyle>
            <a:lvl1pPr indent="-349250" lvl="0" marL="457200">
              <a:spcBef>
                <a:spcPts val="0"/>
              </a:spcBef>
              <a:spcAft>
                <a:spcPts val="0"/>
              </a:spcAft>
              <a:buSzPts val="1900"/>
              <a:buChar char="●"/>
              <a:defRPr sz="19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24" name="Google Shape;24;p5"/>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415600" y="593367"/>
            <a:ext cx="11360700" cy="763500"/>
          </a:xfrm>
          <a:prstGeom prst="rect">
            <a:avLst/>
          </a:prstGeom>
        </p:spPr>
        <p:txBody>
          <a:bodyPr anchorCtr="0" anchor="t" bIns="121900" lIns="121900" spcFirstLastPara="1" rIns="121900" wrap="square" tIns="121900"/>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p:txBody>
      </p:sp>
      <p:sp>
        <p:nvSpPr>
          <p:cNvPr id="27" name="Google Shape;27;p6"/>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415600" y="740800"/>
            <a:ext cx="3744000" cy="1007700"/>
          </a:xfrm>
          <a:prstGeom prst="rect">
            <a:avLst/>
          </a:prstGeom>
        </p:spPr>
        <p:txBody>
          <a:bodyPr anchorCtr="0" anchor="b" bIns="121900" lIns="121900" spcFirstLastPara="1" rIns="121900" wrap="square" tIns="121900"/>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p:txBody>
      </p:sp>
      <p:sp>
        <p:nvSpPr>
          <p:cNvPr id="30" name="Google Shape;30;p7"/>
          <p:cNvSpPr txBox="1"/>
          <p:nvPr>
            <p:ph idx="1" type="body"/>
          </p:nvPr>
        </p:nvSpPr>
        <p:spPr>
          <a:xfrm>
            <a:off x="415600" y="1852800"/>
            <a:ext cx="3744000" cy="4239300"/>
          </a:xfrm>
          <a:prstGeom prst="rect">
            <a:avLst/>
          </a:prstGeom>
        </p:spPr>
        <p:txBody>
          <a:bodyPr anchorCtr="0" anchor="t" bIns="121900" lIns="121900" spcFirstLastPara="1" rIns="121900" wrap="square" tIns="121900"/>
          <a:lstStyle>
            <a:lvl1pPr indent="-330200" lvl="0" marL="457200">
              <a:spcBef>
                <a:spcPts val="0"/>
              </a:spcBef>
              <a:spcAft>
                <a:spcPts val="0"/>
              </a:spcAft>
              <a:buSzPts val="1600"/>
              <a:buChar char="●"/>
              <a:defRPr sz="1600"/>
            </a:lvl1pPr>
            <a:lvl2pPr indent="-330200" lvl="1" marL="914400">
              <a:spcBef>
                <a:spcPts val="2100"/>
              </a:spcBef>
              <a:spcAft>
                <a:spcPts val="0"/>
              </a:spcAft>
              <a:buSzPts val="1600"/>
              <a:buChar char="○"/>
              <a:defRPr sz="1600"/>
            </a:lvl2pPr>
            <a:lvl3pPr indent="-330200" lvl="2" marL="1371600">
              <a:spcBef>
                <a:spcPts val="2100"/>
              </a:spcBef>
              <a:spcAft>
                <a:spcPts val="0"/>
              </a:spcAft>
              <a:buSzPts val="1600"/>
              <a:buChar char="■"/>
              <a:defRPr sz="1600"/>
            </a:lvl3pPr>
            <a:lvl4pPr indent="-330200" lvl="3" marL="1828800">
              <a:spcBef>
                <a:spcPts val="2100"/>
              </a:spcBef>
              <a:spcAft>
                <a:spcPts val="0"/>
              </a:spcAft>
              <a:buSzPts val="1600"/>
              <a:buChar char="●"/>
              <a:defRPr sz="1600"/>
            </a:lvl4pPr>
            <a:lvl5pPr indent="-330200" lvl="4" marL="2286000">
              <a:spcBef>
                <a:spcPts val="2100"/>
              </a:spcBef>
              <a:spcAft>
                <a:spcPts val="0"/>
              </a:spcAft>
              <a:buSzPts val="1600"/>
              <a:buChar char="○"/>
              <a:defRPr sz="1600"/>
            </a:lvl5pPr>
            <a:lvl6pPr indent="-330200" lvl="5" marL="2743200">
              <a:spcBef>
                <a:spcPts val="2100"/>
              </a:spcBef>
              <a:spcAft>
                <a:spcPts val="0"/>
              </a:spcAft>
              <a:buSzPts val="1600"/>
              <a:buChar char="■"/>
              <a:defRPr sz="1600"/>
            </a:lvl6pPr>
            <a:lvl7pPr indent="-330200" lvl="6" marL="3200400">
              <a:spcBef>
                <a:spcPts val="2100"/>
              </a:spcBef>
              <a:spcAft>
                <a:spcPts val="0"/>
              </a:spcAft>
              <a:buSzPts val="1600"/>
              <a:buChar char="●"/>
              <a:defRPr sz="1600"/>
            </a:lvl7pPr>
            <a:lvl8pPr indent="-330200" lvl="7" marL="3657600">
              <a:spcBef>
                <a:spcPts val="2100"/>
              </a:spcBef>
              <a:spcAft>
                <a:spcPts val="0"/>
              </a:spcAft>
              <a:buSzPts val="1600"/>
              <a:buChar char="○"/>
              <a:defRPr sz="1600"/>
            </a:lvl8pPr>
            <a:lvl9pPr indent="-330200" lvl="8" marL="4114800">
              <a:spcBef>
                <a:spcPts val="2100"/>
              </a:spcBef>
              <a:spcAft>
                <a:spcPts val="2100"/>
              </a:spcAft>
              <a:buSzPts val="1600"/>
              <a:buChar char="■"/>
              <a:defRPr sz="1600"/>
            </a:lvl9pPr>
          </a:lstStyle>
          <a:p/>
        </p:txBody>
      </p:sp>
      <p:sp>
        <p:nvSpPr>
          <p:cNvPr id="31" name="Google Shape;31;p7"/>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653667" y="600200"/>
            <a:ext cx="8490300" cy="5454300"/>
          </a:xfrm>
          <a:prstGeom prst="rect">
            <a:avLst/>
          </a:prstGeom>
        </p:spPr>
        <p:txBody>
          <a:bodyPr anchorCtr="0" anchor="ctr" bIns="121900" lIns="121900" spcFirstLastPara="1" rIns="121900" wrap="square" tIns="121900"/>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p:txBody>
      </p:sp>
      <p:sp>
        <p:nvSpPr>
          <p:cNvPr id="34" name="Google Shape;34;p8"/>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354000" y="1644233"/>
            <a:ext cx="5393700" cy="1976400"/>
          </a:xfrm>
          <a:prstGeom prst="rect">
            <a:avLst/>
          </a:prstGeom>
        </p:spPr>
        <p:txBody>
          <a:bodyPr anchorCtr="0" anchor="b" bIns="121900" lIns="121900" spcFirstLastPara="1" rIns="121900" wrap="square" tIns="121900"/>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p:txBody>
      </p:sp>
      <p:sp>
        <p:nvSpPr>
          <p:cNvPr id="38" name="Google Shape;38;p9"/>
          <p:cNvSpPr txBox="1"/>
          <p:nvPr>
            <p:ph idx="1" type="subTitle"/>
          </p:nvPr>
        </p:nvSpPr>
        <p:spPr>
          <a:xfrm>
            <a:off x="354000" y="3737433"/>
            <a:ext cx="5393700" cy="1646700"/>
          </a:xfrm>
          <a:prstGeom prst="rect">
            <a:avLst/>
          </a:prstGeom>
        </p:spPr>
        <p:txBody>
          <a:bodyPr anchorCtr="0" anchor="t" bIns="121900" lIns="121900" spcFirstLastPara="1" rIns="121900" wrap="square" tIns="12190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39" name="Google Shape;39;p9"/>
          <p:cNvSpPr txBox="1"/>
          <p:nvPr>
            <p:ph idx="2" type="body"/>
          </p:nvPr>
        </p:nvSpPr>
        <p:spPr>
          <a:xfrm>
            <a:off x="6586000" y="965433"/>
            <a:ext cx="5115900" cy="4926900"/>
          </a:xfrm>
          <a:prstGeom prst="rect">
            <a:avLst/>
          </a:prstGeom>
        </p:spPr>
        <p:txBody>
          <a:bodyPr anchorCtr="0" anchor="ctr" bIns="121900" lIns="121900" spcFirstLastPara="1" rIns="121900" wrap="square" tIns="121900"/>
          <a:lstStyle>
            <a:lvl1pPr indent="-381000" lvl="0" marL="457200">
              <a:spcBef>
                <a:spcPts val="0"/>
              </a:spcBef>
              <a:spcAft>
                <a:spcPts val="0"/>
              </a:spcAft>
              <a:buSzPts val="2400"/>
              <a:buChar char="●"/>
              <a:defRPr/>
            </a:lvl1pPr>
            <a:lvl2pPr indent="-349250" lvl="1" marL="914400">
              <a:spcBef>
                <a:spcPts val="2100"/>
              </a:spcBef>
              <a:spcAft>
                <a:spcPts val="0"/>
              </a:spcAft>
              <a:buSzPts val="1900"/>
              <a:buChar char="○"/>
              <a:defRPr/>
            </a:lvl2pPr>
            <a:lvl3pPr indent="-349250" lvl="2" marL="1371600">
              <a:spcBef>
                <a:spcPts val="2100"/>
              </a:spcBef>
              <a:spcAft>
                <a:spcPts val="0"/>
              </a:spcAft>
              <a:buSzPts val="1900"/>
              <a:buChar char="■"/>
              <a:defRPr/>
            </a:lvl3pPr>
            <a:lvl4pPr indent="-349250" lvl="3" marL="1828800">
              <a:spcBef>
                <a:spcPts val="2100"/>
              </a:spcBef>
              <a:spcAft>
                <a:spcPts val="0"/>
              </a:spcAft>
              <a:buSzPts val="1900"/>
              <a:buChar char="●"/>
              <a:defRPr/>
            </a:lvl4pPr>
            <a:lvl5pPr indent="-349250" lvl="4" marL="2286000">
              <a:spcBef>
                <a:spcPts val="2100"/>
              </a:spcBef>
              <a:spcAft>
                <a:spcPts val="0"/>
              </a:spcAft>
              <a:buSzPts val="1900"/>
              <a:buChar char="○"/>
              <a:defRPr/>
            </a:lvl5pPr>
            <a:lvl6pPr indent="-349250" lvl="5" marL="2743200">
              <a:spcBef>
                <a:spcPts val="2100"/>
              </a:spcBef>
              <a:spcAft>
                <a:spcPts val="0"/>
              </a:spcAft>
              <a:buSzPts val="1900"/>
              <a:buChar char="■"/>
              <a:defRPr/>
            </a:lvl6pPr>
            <a:lvl7pPr indent="-349250" lvl="6" marL="3200400">
              <a:spcBef>
                <a:spcPts val="2100"/>
              </a:spcBef>
              <a:spcAft>
                <a:spcPts val="0"/>
              </a:spcAft>
              <a:buSzPts val="1900"/>
              <a:buChar char="●"/>
              <a:defRPr/>
            </a:lvl7pPr>
            <a:lvl8pPr indent="-349250" lvl="7" marL="3657600">
              <a:spcBef>
                <a:spcPts val="2100"/>
              </a:spcBef>
              <a:spcAft>
                <a:spcPts val="0"/>
              </a:spcAft>
              <a:buSzPts val="1900"/>
              <a:buChar char="○"/>
              <a:defRPr/>
            </a:lvl8pPr>
            <a:lvl9pPr indent="-349250" lvl="8" marL="4114800">
              <a:spcBef>
                <a:spcPts val="2100"/>
              </a:spcBef>
              <a:spcAft>
                <a:spcPts val="2100"/>
              </a:spcAft>
              <a:buSzPts val="1900"/>
              <a:buChar char="■"/>
              <a:defRPr/>
            </a:lvl9pPr>
          </a:lstStyle>
          <a:p/>
        </p:txBody>
      </p:sp>
      <p:sp>
        <p:nvSpPr>
          <p:cNvPr id="40" name="Google Shape;40;p9"/>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415600" y="5640767"/>
            <a:ext cx="7998300" cy="806700"/>
          </a:xfrm>
          <a:prstGeom prst="rect">
            <a:avLst/>
          </a:prstGeom>
        </p:spPr>
        <p:txBody>
          <a:bodyPr anchorCtr="0" anchor="ctr" bIns="121900" lIns="121900" spcFirstLastPara="1" rIns="121900" wrap="square" tIns="121900"/>
          <a:lstStyle>
            <a:lvl1pPr indent="-228600" lvl="0" marL="457200">
              <a:lnSpc>
                <a:spcPct val="100000"/>
              </a:lnSpc>
              <a:spcBef>
                <a:spcPts val="0"/>
              </a:spcBef>
              <a:spcAft>
                <a:spcPts val="0"/>
              </a:spcAft>
              <a:buSzPts val="2400"/>
              <a:buNone/>
              <a:defRPr/>
            </a:lvl1pPr>
          </a:lstStyle>
          <a:p/>
        </p:txBody>
      </p:sp>
      <p:sp>
        <p:nvSpPr>
          <p:cNvPr id="43" name="Google Shape;43;p10"/>
          <p:cNvSpPr txBox="1"/>
          <p:nvPr>
            <p:ph idx="12" type="sldNum"/>
          </p:nvPr>
        </p:nvSpPr>
        <p:spPr>
          <a:xfrm>
            <a:off x="11296610" y="6217622"/>
            <a:ext cx="731700" cy="524700"/>
          </a:xfrm>
          <a:prstGeom prst="rect">
            <a:avLst/>
          </a:prstGeom>
        </p:spPr>
        <p:txBody>
          <a:bodyPr anchorCtr="0" anchor="ctr" bIns="121900" lIns="121900" spcFirstLastPara="1" rIns="121900" wrap="square" tIns="1219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lstStyle>
            <a:lvl1pPr indent="-381000" lvl="0" marL="457200">
              <a:lnSpc>
                <a:spcPct val="115000"/>
              </a:lnSpc>
              <a:spcBef>
                <a:spcPts val="0"/>
              </a:spcBef>
              <a:spcAft>
                <a:spcPts val="0"/>
              </a:spcAft>
              <a:buClr>
                <a:schemeClr val="dk2"/>
              </a:buClr>
              <a:buSzPts val="2400"/>
              <a:buChar char="●"/>
              <a:defRPr sz="2400">
                <a:solidFill>
                  <a:schemeClr val="dk2"/>
                </a:solidFill>
              </a:defRPr>
            </a:lvl1pPr>
            <a:lvl2pPr indent="-349250" lvl="1" marL="914400">
              <a:lnSpc>
                <a:spcPct val="115000"/>
              </a:lnSpc>
              <a:spcBef>
                <a:spcPts val="2100"/>
              </a:spcBef>
              <a:spcAft>
                <a:spcPts val="0"/>
              </a:spcAft>
              <a:buClr>
                <a:schemeClr val="dk2"/>
              </a:buClr>
              <a:buSzPts val="1900"/>
              <a:buChar char="○"/>
              <a:defRPr sz="1900">
                <a:solidFill>
                  <a:schemeClr val="dk2"/>
                </a:solidFill>
              </a:defRPr>
            </a:lvl2pPr>
            <a:lvl3pPr indent="-349250" lvl="2" marL="1371600">
              <a:lnSpc>
                <a:spcPct val="115000"/>
              </a:lnSpc>
              <a:spcBef>
                <a:spcPts val="2100"/>
              </a:spcBef>
              <a:spcAft>
                <a:spcPts val="0"/>
              </a:spcAft>
              <a:buClr>
                <a:schemeClr val="dk2"/>
              </a:buClr>
              <a:buSzPts val="1900"/>
              <a:buChar char="■"/>
              <a:defRPr sz="1900">
                <a:solidFill>
                  <a:schemeClr val="dk2"/>
                </a:solidFill>
              </a:defRPr>
            </a:lvl3pPr>
            <a:lvl4pPr indent="-349250" lvl="3" marL="1828800">
              <a:lnSpc>
                <a:spcPct val="115000"/>
              </a:lnSpc>
              <a:spcBef>
                <a:spcPts val="2100"/>
              </a:spcBef>
              <a:spcAft>
                <a:spcPts val="0"/>
              </a:spcAft>
              <a:buClr>
                <a:schemeClr val="dk2"/>
              </a:buClr>
              <a:buSzPts val="1900"/>
              <a:buChar char="●"/>
              <a:defRPr sz="1900">
                <a:solidFill>
                  <a:schemeClr val="dk2"/>
                </a:solidFill>
              </a:defRPr>
            </a:lvl4pPr>
            <a:lvl5pPr indent="-349250" lvl="4" marL="2286000">
              <a:lnSpc>
                <a:spcPct val="115000"/>
              </a:lnSpc>
              <a:spcBef>
                <a:spcPts val="2100"/>
              </a:spcBef>
              <a:spcAft>
                <a:spcPts val="0"/>
              </a:spcAft>
              <a:buClr>
                <a:schemeClr val="dk2"/>
              </a:buClr>
              <a:buSzPts val="1900"/>
              <a:buChar char="○"/>
              <a:defRPr sz="1900">
                <a:solidFill>
                  <a:schemeClr val="dk2"/>
                </a:solidFill>
              </a:defRPr>
            </a:lvl5pPr>
            <a:lvl6pPr indent="-349250" lvl="5" marL="2743200">
              <a:lnSpc>
                <a:spcPct val="115000"/>
              </a:lnSpc>
              <a:spcBef>
                <a:spcPts val="2100"/>
              </a:spcBef>
              <a:spcAft>
                <a:spcPts val="0"/>
              </a:spcAft>
              <a:buClr>
                <a:schemeClr val="dk2"/>
              </a:buClr>
              <a:buSzPts val="1900"/>
              <a:buChar char="■"/>
              <a:defRPr sz="1900">
                <a:solidFill>
                  <a:schemeClr val="dk2"/>
                </a:solidFill>
              </a:defRPr>
            </a:lvl6pPr>
            <a:lvl7pPr indent="-349250" lvl="6" marL="3200400">
              <a:lnSpc>
                <a:spcPct val="115000"/>
              </a:lnSpc>
              <a:spcBef>
                <a:spcPts val="2100"/>
              </a:spcBef>
              <a:spcAft>
                <a:spcPts val="0"/>
              </a:spcAft>
              <a:buClr>
                <a:schemeClr val="dk2"/>
              </a:buClr>
              <a:buSzPts val="1900"/>
              <a:buChar char="●"/>
              <a:defRPr sz="1900">
                <a:solidFill>
                  <a:schemeClr val="dk2"/>
                </a:solidFill>
              </a:defRPr>
            </a:lvl7pPr>
            <a:lvl8pPr indent="-349250" lvl="7" marL="3657600">
              <a:lnSpc>
                <a:spcPct val="115000"/>
              </a:lnSpc>
              <a:spcBef>
                <a:spcPts val="2100"/>
              </a:spcBef>
              <a:spcAft>
                <a:spcPts val="0"/>
              </a:spcAft>
              <a:buClr>
                <a:schemeClr val="dk2"/>
              </a:buClr>
              <a:buSzPts val="1900"/>
              <a:buChar char="○"/>
              <a:defRPr sz="1900">
                <a:solidFill>
                  <a:schemeClr val="dk2"/>
                </a:solidFill>
              </a:defRPr>
            </a:lvl8pPr>
            <a:lvl9pPr indent="-349250" lvl="8" marL="4114800">
              <a:lnSpc>
                <a:spcPct val="115000"/>
              </a:lnSpc>
              <a:spcBef>
                <a:spcPts val="2100"/>
              </a:spcBef>
              <a:spcAft>
                <a:spcPts val="2100"/>
              </a:spcAft>
              <a:buClr>
                <a:schemeClr val="dk2"/>
              </a:buClr>
              <a:buSzPts val="1900"/>
              <a:buChar char="■"/>
              <a:defRPr sz="1900">
                <a:solidFill>
                  <a:schemeClr val="dk2"/>
                </a:solidFill>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9.jpg"/><Relationship Id="rId4" Type="http://schemas.openxmlformats.org/officeDocument/2006/relationships/hyperlink" Target="https://www.loc.gov/item/200365435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8.jpg"/><Relationship Id="rId4" Type="http://schemas.openxmlformats.org/officeDocument/2006/relationships/hyperlink" Target="https://ualrexhibits.org/primarysources/object/arkansas-geography-economics-object-6/"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https://www.loc.gov/item/2009579451/" TargetMode="Externa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jpg"/><Relationship Id="rId4" Type="http://schemas.openxmlformats.org/officeDocument/2006/relationships/hyperlink" Target="https://ualrexhibits.org/primarysources/object/arkansas-geography-economics-object-8/"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hyperlink" Target="https://arstudies.contentdm.oclc.org/digital/collection/p15728coll5/id/930/rec/1"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hyperlink" Target="https://arstudies.contentdm.oclc.org/digital/collection/p15728coll1/id/1358/rec/42"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6.jpg"/><Relationship Id="rId4" Type="http://schemas.openxmlformats.org/officeDocument/2006/relationships/hyperlink" Target="https://arstudies.contentdm.oclc.org/digital/collection/p15728coll1/id/11488/rec/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hyperlink" Target="https://arstudies.contentdm.oclc.org/digital/collection/p15728coll1/id/3591/rec/19" TargetMode="Externa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hyperlink" Target="https://arstudies.contentdm.oclc.org/digital/collection/p15728coll1/id/3610/rec/11" TargetMode="Externa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Google Shape;60;p14"/>
          <p:cNvSpPr txBox="1"/>
          <p:nvPr/>
        </p:nvSpPr>
        <p:spPr>
          <a:xfrm>
            <a:off x="1043150" y="534275"/>
            <a:ext cx="9574800" cy="1365900"/>
          </a:xfrm>
          <a:prstGeom prst="rect">
            <a:avLst/>
          </a:prstGeom>
          <a:noFill/>
          <a:ln>
            <a:noFill/>
          </a:ln>
        </p:spPr>
        <p:txBody>
          <a:bodyPr anchorCtr="0" anchor="ctr" bIns="91425" lIns="91425" spcFirstLastPara="1" rIns="91425" wrap="square" tIns="91425">
            <a:noAutofit/>
          </a:bodyPr>
          <a:lstStyle/>
          <a:p>
            <a:pPr indent="0" lvl="0" marL="0" rtl="0" algn="r">
              <a:lnSpc>
                <a:spcPct val="90000"/>
              </a:lnSpc>
              <a:spcBef>
                <a:spcPts val="0"/>
              </a:spcBef>
              <a:spcAft>
                <a:spcPts val="0"/>
              </a:spcAft>
              <a:buNone/>
            </a:pPr>
            <a:r>
              <a:rPr b="1" lang="en-US" sz="3600">
                <a:solidFill>
                  <a:schemeClr val="dk1"/>
                </a:solidFill>
                <a:latin typeface="Corbel"/>
                <a:ea typeface="Corbel"/>
                <a:cs typeface="Corbel"/>
                <a:sym typeface="Corbel"/>
              </a:rPr>
              <a:t>ARKANSAS GEOGRAPHY &amp; ECONOMICS</a:t>
            </a:r>
            <a:endParaRPr sz="3600">
              <a:solidFill>
                <a:schemeClr val="dk1"/>
              </a:solidFill>
              <a:latin typeface="Corbel"/>
              <a:ea typeface="Corbel"/>
              <a:cs typeface="Corbel"/>
              <a:sym typeface="Corbel"/>
            </a:endParaRPr>
          </a:p>
        </p:txBody>
      </p:sp>
      <p:sp>
        <p:nvSpPr>
          <p:cNvPr id="61" name="Google Shape;61;p14"/>
          <p:cNvSpPr txBox="1"/>
          <p:nvPr/>
        </p:nvSpPr>
        <p:spPr>
          <a:xfrm>
            <a:off x="2164200" y="1611325"/>
            <a:ext cx="8798400" cy="1913700"/>
          </a:xfrm>
          <a:prstGeom prst="rect">
            <a:avLst/>
          </a:prstGeom>
          <a:noFill/>
          <a:ln>
            <a:noFill/>
          </a:ln>
        </p:spPr>
        <p:txBody>
          <a:bodyPr anchorCtr="0" anchor="ctr" bIns="91425" lIns="91425" spcFirstLastPara="1" rIns="91425" wrap="square" tIns="91425">
            <a:noAutofit/>
          </a:bodyPr>
          <a:lstStyle/>
          <a:p>
            <a:pPr indent="0" lvl="0" marL="0" rtl="0" algn="ctr">
              <a:lnSpc>
                <a:spcPct val="120000"/>
              </a:lnSpc>
              <a:spcBef>
                <a:spcPts val="0"/>
              </a:spcBef>
              <a:spcAft>
                <a:spcPts val="0"/>
              </a:spcAft>
              <a:buNone/>
            </a:pPr>
            <a:r>
              <a:rPr b="1" lang="en-US" sz="1800">
                <a:latin typeface="Corbel"/>
                <a:ea typeface="Corbel"/>
                <a:cs typeface="Corbel"/>
                <a:sym typeface="Corbel"/>
              </a:rPr>
              <a:t>HOW IS ECONOMIC ACTIVITY SUPPORTED BY A REGION’S PHYSICAL GEOGRAPHY?</a:t>
            </a:r>
            <a:endParaRPr sz="1800">
              <a:latin typeface="Corbel"/>
              <a:ea typeface="Corbel"/>
              <a:cs typeface="Corbel"/>
              <a:sym typeface="Corbel"/>
            </a:endParaRPr>
          </a:p>
        </p:txBody>
      </p:sp>
      <p:sp>
        <p:nvSpPr>
          <p:cNvPr id="62" name="Google Shape;62;p14"/>
          <p:cNvSpPr txBox="1"/>
          <p:nvPr/>
        </p:nvSpPr>
        <p:spPr>
          <a:xfrm>
            <a:off x="3160825" y="2868700"/>
            <a:ext cx="6013500" cy="3590100"/>
          </a:xfrm>
          <a:prstGeom prst="rect">
            <a:avLst/>
          </a:prstGeom>
          <a:noFill/>
          <a:ln>
            <a:noFill/>
          </a:ln>
        </p:spPr>
        <p:txBody>
          <a:bodyPr anchorCtr="0" anchor="ctr" bIns="91425" lIns="91425" spcFirstLastPara="1" rIns="91425" wrap="square" tIns="91425">
            <a:noAutofit/>
          </a:bodyPr>
          <a:lstStyle/>
          <a:p>
            <a:pPr indent="-285750" lvl="0" marL="285750" rtl="0" algn="l">
              <a:spcBef>
                <a:spcPts val="0"/>
              </a:spcBef>
              <a:spcAft>
                <a:spcPts val="0"/>
              </a:spcAft>
              <a:buClr>
                <a:srgbClr val="000000"/>
              </a:buClr>
              <a:buSzPts val="1600"/>
              <a:buFont typeface="Corbel"/>
              <a:buChar char="•"/>
            </a:pPr>
            <a:r>
              <a:rPr lang="en-US" sz="1600">
                <a:latin typeface="Corbel"/>
                <a:ea typeface="Corbel"/>
                <a:cs typeface="Corbel"/>
                <a:sym typeface="Corbel"/>
              </a:rPr>
              <a:t>What natural resources are available in the state of Arkansas?</a:t>
            </a:r>
            <a:endParaRPr>
              <a:latin typeface="Corbel"/>
              <a:ea typeface="Corbel"/>
              <a:cs typeface="Corbel"/>
              <a:sym typeface="Corbel"/>
            </a:endParaRPr>
          </a:p>
          <a:p>
            <a:pPr indent="-285750" lvl="0" marL="285750" rtl="0" algn="l">
              <a:spcBef>
                <a:spcPts val="0"/>
              </a:spcBef>
              <a:spcAft>
                <a:spcPts val="0"/>
              </a:spcAft>
              <a:buClr>
                <a:srgbClr val="000000"/>
              </a:buClr>
              <a:buSzPts val="1600"/>
              <a:buFont typeface="Corbel"/>
              <a:buChar char="•"/>
            </a:pPr>
            <a:r>
              <a:rPr lang="en-US" sz="1600">
                <a:latin typeface="Corbel"/>
                <a:ea typeface="Corbel"/>
                <a:cs typeface="Corbel"/>
                <a:sym typeface="Corbel"/>
              </a:rPr>
              <a:t>How did Arkansans of the past make use of these natural resources?</a:t>
            </a:r>
            <a:endParaRPr>
              <a:latin typeface="Corbel"/>
              <a:ea typeface="Corbel"/>
              <a:cs typeface="Corbel"/>
              <a:sym typeface="Corbel"/>
            </a:endParaRPr>
          </a:p>
          <a:p>
            <a:pPr indent="-285750" lvl="0" marL="285750" rtl="0" algn="l">
              <a:spcBef>
                <a:spcPts val="0"/>
              </a:spcBef>
              <a:spcAft>
                <a:spcPts val="0"/>
              </a:spcAft>
              <a:buClr>
                <a:srgbClr val="000000"/>
              </a:buClr>
              <a:buSzPts val="1600"/>
              <a:buFont typeface="Corbel"/>
              <a:buChar char="•"/>
            </a:pPr>
            <a:r>
              <a:rPr lang="en-US" sz="1600">
                <a:latin typeface="Corbel"/>
                <a:ea typeface="Corbel"/>
                <a:cs typeface="Corbel"/>
                <a:sym typeface="Corbel"/>
              </a:rPr>
              <a:t>What industries developed from the harvesting, transporting, and processing natural resources?</a:t>
            </a:r>
            <a:endParaRPr>
              <a:latin typeface="Corbel"/>
              <a:ea typeface="Corbel"/>
              <a:cs typeface="Corbel"/>
              <a:sym typeface="Corbel"/>
            </a:endParaRPr>
          </a:p>
          <a:p>
            <a:pPr indent="-285750" lvl="0" marL="285750" rtl="0" algn="l">
              <a:spcBef>
                <a:spcPts val="0"/>
              </a:spcBef>
              <a:spcAft>
                <a:spcPts val="0"/>
              </a:spcAft>
              <a:buClr>
                <a:srgbClr val="000000"/>
              </a:buClr>
              <a:buSzPts val="1600"/>
              <a:buFont typeface="Corbel"/>
              <a:buChar char="•"/>
            </a:pPr>
            <a:r>
              <a:rPr lang="en-US" sz="1600">
                <a:latin typeface="Corbel"/>
                <a:ea typeface="Corbel"/>
                <a:cs typeface="Corbel"/>
                <a:sym typeface="Corbel"/>
              </a:rPr>
              <a:t>How did these industries affect everyday Arkansans?</a:t>
            </a:r>
            <a:endParaRPr>
              <a:latin typeface="Corbel"/>
              <a:ea typeface="Corbel"/>
              <a:cs typeface="Corbel"/>
              <a:sym typeface="Corbel"/>
            </a:endParaRPr>
          </a:p>
          <a:p>
            <a:pPr indent="-285750" lvl="0" marL="285750" rtl="0" algn="l">
              <a:spcBef>
                <a:spcPts val="0"/>
              </a:spcBef>
              <a:spcAft>
                <a:spcPts val="0"/>
              </a:spcAft>
              <a:buClr>
                <a:srgbClr val="000000"/>
              </a:buClr>
              <a:buSzPts val="1600"/>
              <a:buFont typeface="Corbel"/>
              <a:buChar char="•"/>
            </a:pPr>
            <a:r>
              <a:rPr lang="en-US" sz="1600">
                <a:latin typeface="Corbel"/>
                <a:ea typeface="Corbel"/>
                <a:cs typeface="Corbel"/>
                <a:sym typeface="Corbel"/>
              </a:rPr>
              <a:t>How did these industries change over time throughout the state?</a:t>
            </a:r>
            <a:endParaRPr sz="160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lt;p&gt;This black and white photograph depicts downtown Little Rock on September 17, 1958.  In the forefront, there is a man at a crosswalk on his motorcycle waiting for people across a four lane West Capitol Avenue. In the background, sits the Arkansas State Capitol building. Along the street on either side sits various storefronts, including hotels, restaurants (including Franke’s Cafeteria), drug stores, and billboards. Throughout the picture are people of various racial backgrounds and occupations can be seen as well as, several cars, and four city busses. Power lines are also criss-crossing the road.&lt;/p&gt;&#10;" id="121" name="Google Shape;121;p23"/>
          <p:cNvPicPr preferRelativeResize="0"/>
          <p:nvPr/>
        </p:nvPicPr>
        <p:blipFill>
          <a:blip r:embed="rId3">
            <a:alphaModFix/>
          </a:blip>
          <a:stretch>
            <a:fillRect/>
          </a:stretch>
        </p:blipFill>
        <p:spPr>
          <a:xfrm>
            <a:off x="2799900" y="482838"/>
            <a:ext cx="8946051" cy="6115324"/>
          </a:xfrm>
          <a:prstGeom prst="rect">
            <a:avLst/>
          </a:prstGeom>
          <a:noFill/>
          <a:ln>
            <a:noFill/>
          </a:ln>
        </p:spPr>
      </p:pic>
      <p:sp>
        <p:nvSpPr>
          <p:cNvPr id="122" name="Google Shape;122;p23"/>
          <p:cNvSpPr txBox="1"/>
          <p:nvPr/>
        </p:nvSpPr>
        <p:spPr>
          <a:xfrm>
            <a:off x="5045975" y="-176550"/>
            <a:ext cx="4730100" cy="1356600"/>
          </a:xfrm>
          <a:prstGeom prst="rect">
            <a:avLst/>
          </a:prstGeom>
          <a:noFill/>
          <a:ln>
            <a:noFill/>
          </a:ln>
        </p:spPr>
        <p:txBody>
          <a:bodyPr anchorCtr="0" anchor="ctr" bIns="91425" lIns="91425" spcFirstLastPara="1" rIns="91425" wrap="square" tIns="91425">
            <a:noAutofit/>
          </a:bodyPr>
          <a:lstStyle/>
          <a:p>
            <a:pPr indent="0" lvl="0" marL="0" rtl="0" algn="l">
              <a:lnSpc>
                <a:spcPct val="119836"/>
              </a:lnSpc>
              <a:spcBef>
                <a:spcPts val="0"/>
              </a:spcBef>
              <a:spcAft>
                <a:spcPts val="1800"/>
              </a:spcAft>
              <a:buNone/>
            </a:pPr>
            <a:r>
              <a:rPr b="1" lang="en-US" sz="2750" u="sng">
                <a:solidFill>
                  <a:schemeClr val="hlink"/>
                </a:solidFill>
                <a:hlinkClick r:id="rId4"/>
              </a:rPr>
              <a:t>Downtown Little Rock</a:t>
            </a:r>
            <a:endParaRPr b="1" sz="2750">
              <a:solidFill>
                <a:srgbClr val="232324"/>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4"/>
          <p:cNvSpPr txBox="1"/>
          <p:nvPr>
            <p:ph idx="1" type="body"/>
          </p:nvPr>
        </p:nvSpPr>
        <p:spPr>
          <a:xfrm>
            <a:off x="0" y="1747025"/>
            <a:ext cx="2787900" cy="4423200"/>
          </a:xfrm>
          <a:prstGeom prst="rect">
            <a:avLst/>
          </a:prstGeom>
        </p:spPr>
        <p:txBody>
          <a:bodyPr anchorCtr="0" anchor="ctr" bIns="45700" lIns="91425" spcFirstLastPara="1" rIns="91425" wrap="square" tIns="45700">
            <a:noAutofit/>
          </a:bodyPr>
          <a:lstStyle/>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When might this photograph have been taken?</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sort of economic activities are occurring in Little Rock at this time?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Describe the people you see and why their presence is the picture is significant.</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How does this photo differ from the previous photos shown?</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How has this area changed since the taking of this photograph?</a:t>
            </a:r>
            <a:endParaRPr sz="1400">
              <a:solidFill>
                <a:srgbClr val="000000"/>
              </a:solidFill>
              <a:latin typeface="Corbel"/>
              <a:ea typeface="Corbel"/>
              <a:cs typeface="Corbel"/>
              <a:sym typeface="Corbel"/>
            </a:endParaRPr>
          </a:p>
          <a:p>
            <a:pPr indent="0" lvl="0" marL="0" rtl="0" algn="l">
              <a:spcBef>
                <a:spcPts val="2200"/>
              </a:spcBef>
              <a:spcAft>
                <a:spcPts val="2100"/>
              </a:spcAft>
              <a:buNone/>
            </a:pPr>
            <a:r>
              <a:t/>
            </a:r>
            <a:endParaRPr/>
          </a:p>
        </p:txBody>
      </p:sp>
      <p:pic>
        <p:nvPicPr>
          <p:cNvPr descr="&lt;p&gt;This black and white photograph depicts downtown Little Rock on September 17, 1958.  In the forefront, there is a man at a crosswalk on his motorcycle waiting for people across a four lane West Capitol Avenue. In the background, sits the Arkansas State Capitol building. Along the street on either side sits various storefronts, including hotels, restaurants (including Franke’s Cafeteria), drug stores, and billboards. Throughout the picture are people of various racial backgrounds and occupations can be seen as well as, several cars, and four city busses. Power lines are also criss-crossing the road.&lt;/p&gt;&#10;" id="128" name="Google Shape;128;p24"/>
          <p:cNvPicPr preferRelativeResize="0"/>
          <p:nvPr/>
        </p:nvPicPr>
        <p:blipFill>
          <a:blip r:embed="rId3">
            <a:alphaModFix/>
          </a:blip>
          <a:stretch>
            <a:fillRect/>
          </a:stretch>
        </p:blipFill>
        <p:spPr>
          <a:xfrm>
            <a:off x="2799900" y="482838"/>
            <a:ext cx="8946051" cy="6115324"/>
          </a:xfrm>
          <a:prstGeom prst="rect">
            <a:avLst/>
          </a:prstGeom>
          <a:noFill/>
          <a:ln>
            <a:noFill/>
          </a:ln>
        </p:spPr>
      </p:pic>
      <p:sp>
        <p:nvSpPr>
          <p:cNvPr id="129" name="Google Shape;129;p24"/>
          <p:cNvSpPr txBox="1"/>
          <p:nvPr/>
        </p:nvSpPr>
        <p:spPr>
          <a:xfrm>
            <a:off x="1928275" y="6291050"/>
            <a:ext cx="11253300" cy="11043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2200"/>
              </a:spcAft>
              <a:buNone/>
            </a:pPr>
            <a:r>
              <a:rPr lang="en-US" sz="1200">
                <a:latin typeface="Corbel"/>
                <a:ea typeface="Corbel"/>
                <a:cs typeface="Corbel"/>
                <a:sym typeface="Corbel"/>
              </a:rPr>
              <a:t>O’Halloran, Thomas J, photographer. Downtown Little Rock. Arkansas Little Rock, September 17, 1958. Library of Congress Prints and Photographs Division.</a:t>
            </a:r>
            <a:endParaRPr sz="1200">
              <a:latin typeface="Corbel"/>
              <a:ea typeface="Corbel"/>
              <a:cs typeface="Corbel"/>
              <a:sym typeface="Corbe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pic>
        <p:nvPicPr>
          <p:cNvPr id="134" name="Google Shape;134;p25"/>
          <p:cNvPicPr preferRelativeResize="0"/>
          <p:nvPr>
            <p:ph idx="1" type="body"/>
          </p:nvPr>
        </p:nvPicPr>
        <p:blipFill rotWithShape="1">
          <a:blip r:embed="rId3">
            <a:alphaModFix/>
          </a:blip>
          <a:srcRect b="0" l="0" r="0" t="0"/>
          <a:stretch/>
        </p:blipFill>
        <p:spPr>
          <a:xfrm>
            <a:off x="2866725" y="731461"/>
            <a:ext cx="6309900" cy="5265000"/>
          </a:xfrm>
          <a:prstGeom prst="rect">
            <a:avLst/>
          </a:prstGeom>
          <a:noFill/>
          <a:ln>
            <a:noFill/>
          </a:ln>
        </p:spPr>
      </p:pic>
      <p:sp>
        <p:nvSpPr>
          <p:cNvPr id="135" name="Google Shape;135;p25"/>
          <p:cNvSpPr txBox="1"/>
          <p:nvPr/>
        </p:nvSpPr>
        <p:spPr>
          <a:xfrm>
            <a:off x="2234850" y="-399600"/>
            <a:ext cx="7722300" cy="165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400" u="sng">
                <a:solidFill>
                  <a:schemeClr val="hlink"/>
                </a:solidFill>
                <a:latin typeface="Corbel"/>
                <a:ea typeface="Corbel"/>
                <a:cs typeface="Corbel"/>
                <a:sym typeface="Corbel"/>
                <a:hlinkClick r:id="rId4"/>
              </a:rPr>
              <a:t>Dorinda Prichard interview with Rep. Bobby Newman</a:t>
            </a:r>
            <a:endParaRPr sz="2400">
              <a:latin typeface="Corbel"/>
              <a:ea typeface="Corbel"/>
              <a:cs typeface="Corbel"/>
              <a:sym typeface="Corbe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pic>
        <p:nvPicPr>
          <p:cNvPr id="140" name="Google Shape;140;p26"/>
          <p:cNvPicPr preferRelativeResize="0"/>
          <p:nvPr>
            <p:ph idx="1" type="body"/>
          </p:nvPr>
        </p:nvPicPr>
        <p:blipFill rotWithShape="1">
          <a:blip r:embed="rId3">
            <a:alphaModFix/>
          </a:blip>
          <a:srcRect b="0" l="0" r="0" t="0"/>
          <a:stretch/>
        </p:blipFill>
        <p:spPr>
          <a:xfrm>
            <a:off x="2866725" y="731461"/>
            <a:ext cx="6309900" cy="5265000"/>
          </a:xfrm>
          <a:prstGeom prst="rect">
            <a:avLst/>
          </a:prstGeom>
          <a:noFill/>
          <a:ln>
            <a:noFill/>
          </a:ln>
        </p:spPr>
      </p:pic>
      <p:sp>
        <p:nvSpPr>
          <p:cNvPr id="141" name="Google Shape;141;p26"/>
          <p:cNvSpPr txBox="1"/>
          <p:nvPr/>
        </p:nvSpPr>
        <p:spPr>
          <a:xfrm>
            <a:off x="-133275" y="1700575"/>
            <a:ext cx="3000000" cy="30000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Why did Representative Newman’s parents move to El Dorado?</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What was life like in El Dorado when he was a child?</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According to the interviewee, how did the town view the oil boom in El Dorado at the time?</a:t>
            </a:r>
            <a:endParaRPr sz="1350">
              <a:solidFill>
                <a:srgbClr val="535354"/>
              </a:solidFill>
              <a:latin typeface="Corbel"/>
              <a:ea typeface="Corbel"/>
              <a:cs typeface="Corbel"/>
              <a:sym typeface="Corbel"/>
            </a:endParaRPr>
          </a:p>
          <a:p>
            <a:pPr indent="-314325" lvl="0" marL="457200" rtl="0" algn="l">
              <a:lnSpc>
                <a:spcPct val="115000"/>
              </a:lnSpc>
              <a:spcBef>
                <a:spcPts val="0"/>
              </a:spcBef>
              <a:spcAft>
                <a:spcPts val="0"/>
              </a:spcAft>
              <a:buClr>
                <a:srgbClr val="535354"/>
              </a:buClr>
              <a:buSzPts val="1350"/>
              <a:buFont typeface="Corbel"/>
              <a:buChar char="●"/>
            </a:pPr>
            <a:r>
              <a:rPr lang="en-US" sz="1350">
                <a:solidFill>
                  <a:srgbClr val="535354"/>
                </a:solidFill>
                <a:latin typeface="Corbel"/>
                <a:ea typeface="Corbel"/>
                <a:cs typeface="Corbel"/>
                <a:sym typeface="Corbel"/>
              </a:rPr>
              <a:t>How did the oil business benefit the town of El Dorado at that time?</a:t>
            </a:r>
            <a:endParaRPr sz="1350">
              <a:solidFill>
                <a:srgbClr val="535354"/>
              </a:solidFill>
              <a:latin typeface="Corbel"/>
              <a:ea typeface="Corbel"/>
              <a:cs typeface="Corbel"/>
              <a:sym typeface="Corbel"/>
            </a:endParaRPr>
          </a:p>
        </p:txBody>
      </p:sp>
      <p:sp>
        <p:nvSpPr>
          <p:cNvPr id="142" name="Google Shape;142;p26"/>
          <p:cNvSpPr txBox="1"/>
          <p:nvPr/>
        </p:nvSpPr>
        <p:spPr>
          <a:xfrm>
            <a:off x="1449650" y="5938025"/>
            <a:ext cx="9608700" cy="111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Corbel"/>
              <a:ea typeface="Corbel"/>
              <a:cs typeface="Corbel"/>
              <a:sym typeface="Corbel"/>
            </a:endParaRPr>
          </a:p>
          <a:p>
            <a:pPr indent="0" lvl="0" marL="0" rtl="0" algn="l">
              <a:spcBef>
                <a:spcPts val="0"/>
              </a:spcBef>
              <a:spcAft>
                <a:spcPts val="0"/>
              </a:spcAft>
              <a:buNone/>
            </a:pPr>
            <a:r>
              <a:rPr lang="en-US" sz="1350">
                <a:latin typeface="Corbel"/>
                <a:ea typeface="Corbel"/>
                <a:cs typeface="Corbel"/>
                <a:sym typeface="Corbel"/>
              </a:rPr>
              <a:t>Dorinda Prichard interview with Bobby Newman (UALR.ORH.0223), UA Little Rock Center for Arkansas History and Culture.</a:t>
            </a:r>
            <a:endParaRPr>
              <a:latin typeface="Corbel"/>
              <a:ea typeface="Corbel"/>
              <a:cs typeface="Corbel"/>
              <a:sym typeface="Corbe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529725" y="207425"/>
            <a:ext cx="3754200" cy="30915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3"/>
              </a:rPr>
              <a:t>Map of Arkansas</a:t>
            </a:r>
            <a:endParaRPr/>
          </a:p>
        </p:txBody>
      </p:sp>
      <p:pic>
        <p:nvPicPr>
          <p:cNvPr descr="&lt;p&gt;A map of Arkansas published in 1866, showing the primary railroads and railroad land grants of the state. Map includes major rivers, coal regions of the state, former county lines, and major cities.&lt;/p&gt;&#10;" id="148" name="Google Shape;148;p27"/>
          <p:cNvPicPr preferRelativeResize="0"/>
          <p:nvPr/>
        </p:nvPicPr>
        <p:blipFill>
          <a:blip r:embed="rId4">
            <a:alphaModFix/>
          </a:blip>
          <a:stretch>
            <a:fillRect/>
          </a:stretch>
        </p:blipFill>
        <p:spPr>
          <a:xfrm>
            <a:off x="4283925" y="439750"/>
            <a:ext cx="7744251" cy="60871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pic>
        <p:nvPicPr>
          <p:cNvPr descr="&lt;p&gt;A map of Arkansas published in 1866, showing the primary railroads and railroad land grants of the state. Map includes major rivers, coal regions of the state, former county lines, and major cities.&lt;/p&gt;&#10;" id="153" name="Google Shape;153;p28"/>
          <p:cNvPicPr preferRelativeResize="0"/>
          <p:nvPr/>
        </p:nvPicPr>
        <p:blipFill>
          <a:blip r:embed="rId3">
            <a:alphaModFix/>
          </a:blip>
          <a:stretch>
            <a:fillRect/>
          </a:stretch>
        </p:blipFill>
        <p:spPr>
          <a:xfrm>
            <a:off x="4283925" y="439750"/>
            <a:ext cx="7744251" cy="6087100"/>
          </a:xfrm>
          <a:prstGeom prst="rect">
            <a:avLst/>
          </a:prstGeom>
          <a:noFill/>
          <a:ln>
            <a:noFill/>
          </a:ln>
        </p:spPr>
      </p:pic>
      <p:sp>
        <p:nvSpPr>
          <p:cNvPr id="154" name="Google Shape;154;p28"/>
          <p:cNvSpPr txBox="1"/>
          <p:nvPr/>
        </p:nvSpPr>
        <p:spPr>
          <a:xfrm>
            <a:off x="157975" y="1235925"/>
            <a:ext cx="3000000" cy="36132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When was this map created?</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Who created this map and what was the purpose of doing so?</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Why were railroad lines and land grants placed where they were? Were they strategic in any way?</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Why did the mapmakers include major coal mining areas of the state on their map? What was the purpose/reasoning behind this?</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How does this map illustrate the effects Arkansas’s geography had on its economy?</a:t>
            </a:r>
            <a:endParaRPr>
              <a:latin typeface="Corbel"/>
              <a:ea typeface="Corbel"/>
              <a:cs typeface="Corbel"/>
              <a:sym typeface="Corbel"/>
            </a:endParaRPr>
          </a:p>
        </p:txBody>
      </p:sp>
      <p:sp>
        <p:nvSpPr>
          <p:cNvPr id="155" name="Google Shape;155;p28"/>
          <p:cNvSpPr txBox="1"/>
          <p:nvPr/>
        </p:nvSpPr>
        <p:spPr>
          <a:xfrm>
            <a:off x="752700" y="4957900"/>
            <a:ext cx="32043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latin typeface="Corbel"/>
                <a:ea typeface="Corbel"/>
                <a:cs typeface="Corbel"/>
                <a:sym typeface="Corbel"/>
              </a:rPr>
              <a:t>United States General Land Office. Map of Arkansas, 1866. Library of Congress Geography and Map Division.</a:t>
            </a:r>
            <a:endParaRPr>
              <a:latin typeface="Corbel"/>
              <a:ea typeface="Corbel"/>
              <a:cs typeface="Corbel"/>
              <a:sym typeface="Corbe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pic>
        <p:nvPicPr>
          <p:cNvPr id="160" name="Google Shape;160;p29"/>
          <p:cNvPicPr preferRelativeResize="0"/>
          <p:nvPr>
            <p:ph idx="1" type="body"/>
          </p:nvPr>
        </p:nvPicPr>
        <p:blipFill rotWithShape="1">
          <a:blip r:embed="rId3">
            <a:alphaModFix/>
          </a:blip>
          <a:srcRect b="0" l="0" r="0" t="0"/>
          <a:stretch/>
        </p:blipFill>
        <p:spPr>
          <a:xfrm>
            <a:off x="94923" y="83831"/>
            <a:ext cx="8200800" cy="6246900"/>
          </a:xfrm>
          <a:prstGeom prst="rect">
            <a:avLst/>
          </a:prstGeom>
          <a:noFill/>
          <a:ln>
            <a:noFill/>
          </a:ln>
        </p:spPr>
      </p:pic>
      <p:sp>
        <p:nvSpPr>
          <p:cNvPr id="161" name="Google Shape;161;p29"/>
          <p:cNvSpPr txBox="1"/>
          <p:nvPr/>
        </p:nvSpPr>
        <p:spPr>
          <a:xfrm>
            <a:off x="8502800" y="6040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Lumps of coal, mine #2, Peerless Coal Company, Paris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685801" y="68580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30"/>
          <p:cNvSpPr txBox="1"/>
          <p:nvPr>
            <p:ph idx="1" type="body"/>
          </p:nvPr>
        </p:nvSpPr>
        <p:spPr>
          <a:xfrm>
            <a:off x="8571675" y="223025"/>
            <a:ext cx="3215400" cy="5445900"/>
          </a:xfrm>
          <a:prstGeom prst="rect">
            <a:avLst/>
          </a:prstGeom>
        </p:spPr>
        <p:txBody>
          <a:bodyPr anchorCtr="0" anchor="ctr" bIns="45700" lIns="91425" spcFirstLastPara="1" rIns="91425" wrap="square" tIns="45700">
            <a:noAutofit/>
          </a:bodyPr>
          <a:lstStyle/>
          <a:p>
            <a:pPr indent="-314325" lvl="0" marL="457200" rtl="0" algn="l">
              <a:lnSpc>
                <a:spcPct val="115000"/>
              </a:lnSpc>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What material is sitting on the rail cars in the photograph? How can you be sure?</a:t>
            </a:r>
            <a:endParaRPr sz="1350">
              <a:solidFill>
                <a:srgbClr val="000000"/>
              </a:solidFill>
              <a:latin typeface="Corbel"/>
              <a:ea typeface="Corbel"/>
              <a:cs typeface="Corbel"/>
              <a:sym typeface="Corbel"/>
            </a:endParaRPr>
          </a:p>
          <a:p>
            <a:pPr indent="-314325" lvl="0" marL="457200" rtl="0" algn="l">
              <a:lnSpc>
                <a:spcPct val="115000"/>
              </a:lnSpc>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What do we know about the man in the center, and why might he be posing for a photograph?</a:t>
            </a:r>
            <a:endParaRPr sz="1350">
              <a:solidFill>
                <a:srgbClr val="000000"/>
              </a:solidFill>
              <a:latin typeface="Corbel"/>
              <a:ea typeface="Corbel"/>
              <a:cs typeface="Corbel"/>
              <a:sym typeface="Corbel"/>
            </a:endParaRPr>
          </a:p>
          <a:p>
            <a:pPr indent="-314325" lvl="0" marL="457200" rtl="0" algn="l">
              <a:lnSpc>
                <a:spcPct val="115000"/>
              </a:lnSpc>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Where is Paris, Arkansas, and why might it be a strategic location for coal mining?</a:t>
            </a:r>
            <a:endParaRPr sz="1350">
              <a:solidFill>
                <a:srgbClr val="000000"/>
              </a:solidFill>
              <a:latin typeface="Corbel"/>
              <a:ea typeface="Corbel"/>
              <a:cs typeface="Corbel"/>
              <a:sym typeface="Corbel"/>
            </a:endParaRPr>
          </a:p>
          <a:p>
            <a:pPr indent="-314325" lvl="0" marL="457200" rtl="0" algn="l">
              <a:lnSpc>
                <a:spcPct val="115000"/>
              </a:lnSpc>
              <a:spcBef>
                <a:spcPts val="0"/>
              </a:spcBef>
              <a:spcAft>
                <a:spcPts val="0"/>
              </a:spcAft>
              <a:buClr>
                <a:srgbClr val="000000"/>
              </a:buClr>
              <a:buSzPts val="1350"/>
              <a:buFont typeface="Corbel"/>
              <a:buChar char="•"/>
            </a:pPr>
            <a:r>
              <a:rPr lang="en-US" sz="1350">
                <a:solidFill>
                  <a:srgbClr val="000000"/>
                </a:solidFill>
                <a:latin typeface="Corbel"/>
                <a:ea typeface="Corbel"/>
                <a:cs typeface="Corbel"/>
                <a:sym typeface="Corbel"/>
              </a:rPr>
              <a:t>What economic benefit could coal bring to the state at this time?</a:t>
            </a:r>
            <a:endParaRPr sz="1350">
              <a:solidFill>
                <a:srgbClr val="000000"/>
              </a:solidFill>
              <a:latin typeface="Corbel"/>
              <a:ea typeface="Corbel"/>
              <a:cs typeface="Corbel"/>
              <a:sym typeface="Corbel"/>
            </a:endParaRPr>
          </a:p>
          <a:p>
            <a:pPr indent="0" lvl="0" marL="0" rtl="0" algn="l">
              <a:spcBef>
                <a:spcPts val="2200"/>
              </a:spcBef>
              <a:spcAft>
                <a:spcPts val="2100"/>
              </a:spcAft>
              <a:buNone/>
            </a:pPr>
            <a:r>
              <a:t/>
            </a:r>
            <a:endParaRPr/>
          </a:p>
        </p:txBody>
      </p:sp>
      <p:pic>
        <p:nvPicPr>
          <p:cNvPr id="168" name="Google Shape;168;p30"/>
          <p:cNvPicPr preferRelativeResize="0"/>
          <p:nvPr>
            <p:ph idx="1" type="body"/>
          </p:nvPr>
        </p:nvPicPr>
        <p:blipFill rotWithShape="1">
          <a:blip r:embed="rId3">
            <a:alphaModFix/>
          </a:blip>
          <a:srcRect b="0" l="0" r="0" t="0"/>
          <a:stretch/>
        </p:blipFill>
        <p:spPr>
          <a:xfrm>
            <a:off x="94923" y="83831"/>
            <a:ext cx="8200800" cy="6246900"/>
          </a:xfrm>
          <a:prstGeom prst="rect">
            <a:avLst/>
          </a:prstGeom>
          <a:noFill/>
          <a:ln>
            <a:noFill/>
          </a:ln>
        </p:spPr>
      </p:pic>
      <p:sp>
        <p:nvSpPr>
          <p:cNvPr id="169" name="Google Shape;169;p30"/>
          <p:cNvSpPr txBox="1"/>
          <p:nvPr/>
        </p:nvSpPr>
        <p:spPr>
          <a:xfrm>
            <a:off x="8679375" y="3549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Mines and Mining Photograph Collection (UALR.PH.0051), UA Little Rock Center for Arkansas History and Culture</a:t>
            </a:r>
            <a:endParaRPr>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pic>
        <p:nvPicPr>
          <p:cNvPr descr="&lt;p&gt;This video, from 1977, shows the governor of Arkansas and the Secretary of Agriculture on a tour of the Producers Rice Mill. They walk through the mill to learn about how the rice is processed and the visit with the workers.&lt;/p&gt;&#10;" id="174" name="Google Shape;174;p31"/>
          <p:cNvPicPr preferRelativeResize="0"/>
          <p:nvPr/>
        </p:nvPicPr>
        <p:blipFill>
          <a:blip r:embed="rId3">
            <a:alphaModFix/>
          </a:blip>
          <a:stretch>
            <a:fillRect/>
          </a:stretch>
        </p:blipFill>
        <p:spPr>
          <a:xfrm>
            <a:off x="4193775" y="750625"/>
            <a:ext cx="7515000" cy="4852300"/>
          </a:xfrm>
          <a:prstGeom prst="rect">
            <a:avLst/>
          </a:prstGeom>
          <a:noFill/>
          <a:ln>
            <a:noFill/>
          </a:ln>
        </p:spPr>
      </p:pic>
      <p:sp>
        <p:nvSpPr>
          <p:cNvPr id="175" name="Google Shape;175;p31"/>
          <p:cNvSpPr txBox="1"/>
          <p:nvPr/>
        </p:nvSpPr>
        <p:spPr>
          <a:xfrm>
            <a:off x="297375" y="6040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Jim Guy Tucker and Robert S. Bergland and Producers Rice Mill in Lonoke County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pic>
        <p:nvPicPr>
          <p:cNvPr descr="&lt;p&gt;This video, from 1977, shows the governor of Arkansas and the Secretary of Agriculture on a tour of the Producers Rice Mill. They walk through the mill to learn about how the rice is processed and the visit with the workers.&lt;/p&gt;&#10;" id="180" name="Google Shape;180;p32"/>
          <p:cNvPicPr preferRelativeResize="0"/>
          <p:nvPr/>
        </p:nvPicPr>
        <p:blipFill>
          <a:blip r:embed="rId3">
            <a:alphaModFix/>
          </a:blip>
          <a:stretch>
            <a:fillRect/>
          </a:stretch>
        </p:blipFill>
        <p:spPr>
          <a:xfrm>
            <a:off x="4193775" y="750625"/>
            <a:ext cx="7515000" cy="4852300"/>
          </a:xfrm>
          <a:prstGeom prst="rect">
            <a:avLst/>
          </a:prstGeom>
          <a:noFill/>
          <a:ln>
            <a:noFill/>
          </a:ln>
        </p:spPr>
      </p:pic>
      <p:sp>
        <p:nvSpPr>
          <p:cNvPr id="181" name="Google Shape;181;p32"/>
          <p:cNvSpPr txBox="1"/>
          <p:nvPr/>
        </p:nvSpPr>
        <p:spPr>
          <a:xfrm>
            <a:off x="743425" y="1384625"/>
            <a:ext cx="3000000" cy="30000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Why might the governor of Arkansas and the U.S. Secretary of Agriculture take this tour?</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Why do you think this video was made?</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Describe the physical geography and natural resources you see in this video.</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What natural, human and capital resources can you find in this video?</a:t>
            </a:r>
            <a:endParaRPr>
              <a:latin typeface="Corbel"/>
              <a:ea typeface="Corbel"/>
              <a:cs typeface="Corbel"/>
              <a:sym typeface="Corbel"/>
            </a:endParaRPr>
          </a:p>
        </p:txBody>
      </p:sp>
      <p:sp>
        <p:nvSpPr>
          <p:cNvPr id="182" name="Google Shape;182;p32"/>
          <p:cNvSpPr txBox="1"/>
          <p:nvPr/>
        </p:nvSpPr>
        <p:spPr>
          <a:xfrm>
            <a:off x="4795025" y="5222475"/>
            <a:ext cx="5111100" cy="197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James Guy Tucker, Jr., Papers (UALR.MS.0004), UA Little Rock Center for Arkansas History and Culture.</a:t>
            </a:r>
            <a:endParaRPr>
              <a:latin typeface="Corbel"/>
              <a:ea typeface="Corbel"/>
              <a:cs typeface="Corbel"/>
              <a:sym typeface="Corbe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pic>
        <p:nvPicPr>
          <p:cNvPr id="67" name="Google Shape;67;p15"/>
          <p:cNvPicPr preferRelativeResize="0"/>
          <p:nvPr>
            <p:ph idx="1" type="body"/>
          </p:nvPr>
        </p:nvPicPr>
        <p:blipFill rotWithShape="1">
          <a:blip r:embed="rId3">
            <a:alphaModFix/>
          </a:blip>
          <a:srcRect b="0" l="0" r="0" t="0"/>
          <a:stretch/>
        </p:blipFill>
        <p:spPr>
          <a:xfrm>
            <a:off x="3593875" y="394175"/>
            <a:ext cx="8111100" cy="5566800"/>
          </a:xfrm>
          <a:prstGeom prst="rect">
            <a:avLst/>
          </a:prstGeom>
          <a:noFill/>
          <a:ln>
            <a:noFill/>
          </a:ln>
        </p:spPr>
      </p:pic>
      <p:sp>
        <p:nvSpPr>
          <p:cNvPr id="68" name="Google Shape;68;p15"/>
          <p:cNvSpPr txBox="1"/>
          <p:nvPr/>
        </p:nvSpPr>
        <p:spPr>
          <a:xfrm>
            <a:off x="-83625" y="0"/>
            <a:ext cx="38937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Steamboat Des Arc</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Google Shape;73;p16"/>
          <p:cNvSpPr txBox="1"/>
          <p:nvPr>
            <p:ph idx="1" type="body"/>
          </p:nvPr>
        </p:nvSpPr>
        <p:spPr>
          <a:xfrm>
            <a:off x="41375" y="1285200"/>
            <a:ext cx="3294600" cy="3938100"/>
          </a:xfrm>
          <a:prstGeom prst="rect">
            <a:avLst/>
          </a:prstGeom>
        </p:spPr>
        <p:txBody>
          <a:bodyPr anchorCtr="0" anchor="ctr" bIns="45700" lIns="91425" spcFirstLastPara="1" rIns="91425" wrap="square" tIns="45700">
            <a:noAutofit/>
          </a:bodyPr>
          <a:lstStyle/>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do we know about the individuals in the photograph and what are they doing?</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economic activities are occurring in Arkansas at the time of this photograph?</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How did Arkansas’s river systems influence those activities?</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was the significance of waterways during this time period?</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conclusions can you draw about Arkansas’s economy at this time?</a:t>
            </a:r>
            <a:endParaRPr sz="1400">
              <a:solidFill>
                <a:srgbClr val="000000"/>
              </a:solidFill>
              <a:latin typeface="Corbel"/>
              <a:ea typeface="Corbel"/>
              <a:cs typeface="Corbel"/>
              <a:sym typeface="Corbel"/>
            </a:endParaRPr>
          </a:p>
          <a:p>
            <a:pPr indent="0" lvl="0" marL="0" rtl="0" algn="l">
              <a:spcBef>
                <a:spcPts val="2200"/>
              </a:spcBef>
              <a:spcAft>
                <a:spcPts val="2100"/>
              </a:spcAft>
              <a:buNone/>
            </a:pPr>
            <a:r>
              <a:t/>
            </a:r>
            <a:endParaRPr>
              <a:latin typeface="Corbel"/>
              <a:ea typeface="Corbel"/>
              <a:cs typeface="Corbel"/>
              <a:sym typeface="Corbel"/>
            </a:endParaRPr>
          </a:p>
        </p:txBody>
      </p:sp>
      <p:pic>
        <p:nvPicPr>
          <p:cNvPr id="74" name="Google Shape;74;p16"/>
          <p:cNvPicPr preferRelativeResize="0"/>
          <p:nvPr>
            <p:ph idx="1" type="body"/>
          </p:nvPr>
        </p:nvPicPr>
        <p:blipFill rotWithShape="1">
          <a:blip r:embed="rId3">
            <a:alphaModFix/>
          </a:blip>
          <a:srcRect b="0" l="0" r="0" t="0"/>
          <a:stretch/>
        </p:blipFill>
        <p:spPr>
          <a:xfrm>
            <a:off x="3593875" y="394175"/>
            <a:ext cx="8111100" cy="5566800"/>
          </a:xfrm>
          <a:prstGeom prst="rect">
            <a:avLst/>
          </a:prstGeom>
          <a:noFill/>
          <a:ln>
            <a:noFill/>
          </a:ln>
        </p:spPr>
      </p:pic>
      <p:sp>
        <p:nvSpPr>
          <p:cNvPr id="75" name="Google Shape;75;p16"/>
          <p:cNvSpPr txBox="1"/>
          <p:nvPr/>
        </p:nvSpPr>
        <p:spPr>
          <a:xfrm>
            <a:off x="2871450" y="5176825"/>
            <a:ext cx="10175400" cy="234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t>Huddleston Steamboat Photograph Collection (UALR.PH.0070), UA Little Rock Center for Arkansas History and Culture.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descr="&lt;p&gt;This is a panoramic view of the lumber town of Graysonia is shown from a high point near the town. Throughout the town are a series of roads, and running through the center of town and connecting to the mill is a railroad with railroad cars on it. The town can be divided into two sides, with larger homes filled with gardens and greenery on the west side of team, with the smaller, more barren properties and homes lying on the east side, near the mill. The town, surrounded by large swaths of forest on all sides, contain various homes, businesses, the mill, and possibly a church and/or community center.&lt;/p&gt;&#10;" id="80" name="Google Shape;80;p17"/>
          <p:cNvPicPr preferRelativeResize="0"/>
          <p:nvPr/>
        </p:nvPicPr>
        <p:blipFill>
          <a:blip r:embed="rId3">
            <a:alphaModFix/>
          </a:blip>
          <a:stretch>
            <a:fillRect/>
          </a:stretch>
        </p:blipFill>
        <p:spPr>
          <a:xfrm>
            <a:off x="-8503927" y="519398"/>
            <a:ext cx="23747850" cy="4684500"/>
          </a:xfrm>
          <a:prstGeom prst="rect">
            <a:avLst/>
          </a:prstGeom>
          <a:noFill/>
          <a:ln>
            <a:noFill/>
          </a:ln>
        </p:spPr>
      </p:pic>
      <p:sp>
        <p:nvSpPr>
          <p:cNvPr id="81" name="Google Shape;81;p17"/>
          <p:cNvSpPr txBox="1"/>
          <p:nvPr/>
        </p:nvSpPr>
        <p:spPr>
          <a:xfrm>
            <a:off x="1078025" y="-399600"/>
            <a:ext cx="10835100" cy="1431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US" sz="2750" u="sng">
                <a:solidFill>
                  <a:schemeClr val="hlink"/>
                </a:solidFill>
                <a:latin typeface="Montserrat"/>
                <a:ea typeface="Montserrat"/>
                <a:cs typeface="Montserrat"/>
                <a:sym typeface="Montserrat"/>
                <a:hlinkClick r:id="rId4"/>
              </a:rPr>
              <a:t>Ozark Graysonia Lumber Company, Graysonia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8"/>
          <p:cNvSpPr txBox="1"/>
          <p:nvPr>
            <p:ph type="title"/>
          </p:nvPr>
        </p:nvSpPr>
        <p:spPr>
          <a:xfrm>
            <a:off x="685801" y="685800"/>
            <a:ext cx="10396800" cy="115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8"/>
          <p:cNvSpPr txBox="1"/>
          <p:nvPr>
            <p:ph idx="1" type="body"/>
          </p:nvPr>
        </p:nvSpPr>
        <p:spPr>
          <a:xfrm>
            <a:off x="685800" y="2063396"/>
            <a:ext cx="10394700" cy="3311100"/>
          </a:xfrm>
          <a:prstGeom prst="rect">
            <a:avLst/>
          </a:prstGeom>
        </p:spPr>
        <p:txBody>
          <a:bodyPr anchorCtr="0" anchor="ctr" bIns="45700" lIns="91425" spcFirstLastPara="1" rIns="91425" wrap="square" tIns="45700">
            <a:noAutofit/>
          </a:bodyPr>
          <a:lstStyle/>
          <a:p>
            <a:pPr indent="0" lvl="0" marL="0" rtl="0" algn="l">
              <a:spcBef>
                <a:spcPts val="1000"/>
              </a:spcBef>
              <a:spcAft>
                <a:spcPts val="2100"/>
              </a:spcAft>
              <a:buNone/>
            </a:pPr>
            <a:r>
              <a:t/>
            </a:r>
            <a:endParaRPr/>
          </a:p>
        </p:txBody>
      </p:sp>
      <p:sp>
        <p:nvSpPr>
          <p:cNvPr id="88" name="Google Shape;88;p18"/>
          <p:cNvSpPr txBox="1"/>
          <p:nvPr/>
        </p:nvSpPr>
        <p:spPr>
          <a:xfrm>
            <a:off x="81775" y="4868375"/>
            <a:ext cx="12192000" cy="2155500"/>
          </a:xfrm>
          <a:prstGeom prst="rect">
            <a:avLst/>
          </a:prstGeom>
          <a:noFill/>
          <a:ln>
            <a:noFill/>
          </a:ln>
        </p:spPr>
        <p:txBody>
          <a:bodyPr anchorCtr="0" anchor="ctr" bIns="91425" lIns="91425" spcFirstLastPara="1" rIns="91425" wrap="square" tIns="91425">
            <a:noAutofit/>
          </a:bodyPr>
          <a:lstStyle/>
          <a:p>
            <a:pPr indent="-314325" lvl="0" marL="457200" rtl="0" algn="l">
              <a:lnSpc>
                <a:spcPct val="115000"/>
              </a:lnSpc>
              <a:spcBef>
                <a:spcPts val="0"/>
              </a:spcBef>
              <a:spcAft>
                <a:spcPts val="0"/>
              </a:spcAft>
              <a:buSzPts val="1350"/>
              <a:buFont typeface="Corbel"/>
              <a:buChar char="●"/>
            </a:pPr>
            <a:r>
              <a:rPr lang="en-US" sz="1350">
                <a:latin typeface="Corbel"/>
                <a:ea typeface="Corbel"/>
                <a:cs typeface="Corbel"/>
                <a:sym typeface="Corbel"/>
              </a:rPr>
              <a:t>Describe the layout of the town. How is it organized?</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US" sz="1350">
                <a:latin typeface="Corbel"/>
                <a:ea typeface="Corbel"/>
                <a:cs typeface="Corbel"/>
                <a:sym typeface="Corbel"/>
              </a:rPr>
              <a:t>How does the east side of town compare to the west side of town?</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US" sz="1350">
                <a:latin typeface="Corbel"/>
                <a:ea typeface="Corbel"/>
                <a:cs typeface="Corbel"/>
                <a:sym typeface="Corbel"/>
              </a:rPr>
              <a:t>What activities appear to be occurring in the town at this time?</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US" sz="1350">
                <a:latin typeface="Corbel"/>
                <a:ea typeface="Corbel"/>
                <a:cs typeface="Corbel"/>
                <a:sym typeface="Corbel"/>
              </a:rPr>
              <a:t>What major natural resources supports the town’s existence?</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US" sz="1350">
                <a:latin typeface="Corbel"/>
                <a:ea typeface="Corbel"/>
                <a:cs typeface="Corbel"/>
                <a:sym typeface="Corbel"/>
              </a:rPr>
              <a:t>What might have been the purpose of taking this photo?</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US" sz="1350">
                <a:latin typeface="Corbel"/>
                <a:ea typeface="Corbel"/>
                <a:cs typeface="Corbel"/>
                <a:sym typeface="Corbel"/>
              </a:rPr>
              <a:t>What would happen to the town if the major activity shut down?</a:t>
            </a:r>
            <a:endParaRPr sz="1350">
              <a:latin typeface="Corbel"/>
              <a:ea typeface="Corbel"/>
              <a:cs typeface="Corbel"/>
              <a:sym typeface="Corbel"/>
            </a:endParaRPr>
          </a:p>
          <a:p>
            <a:pPr indent="-314325" lvl="0" marL="457200" rtl="0" algn="l">
              <a:lnSpc>
                <a:spcPct val="115000"/>
              </a:lnSpc>
              <a:spcBef>
                <a:spcPts val="0"/>
              </a:spcBef>
              <a:spcAft>
                <a:spcPts val="0"/>
              </a:spcAft>
              <a:buSzPts val="1350"/>
              <a:buFont typeface="Corbel"/>
              <a:buChar char="●"/>
            </a:pPr>
            <a:r>
              <a:rPr lang="en-US" sz="1350">
                <a:latin typeface="Corbel"/>
                <a:ea typeface="Corbel"/>
                <a:cs typeface="Corbel"/>
                <a:sym typeface="Corbel"/>
              </a:rPr>
              <a:t>What conclusions can you draw about how Arkansas’s geography influences its economy?</a:t>
            </a:r>
            <a:endParaRPr sz="1350">
              <a:latin typeface="Corbel"/>
              <a:ea typeface="Corbel"/>
              <a:cs typeface="Corbel"/>
              <a:sym typeface="Corbel"/>
            </a:endParaRPr>
          </a:p>
        </p:txBody>
      </p:sp>
      <p:pic>
        <p:nvPicPr>
          <p:cNvPr descr="&lt;p&gt;This is a panoramic view of the lumber town of Graysonia is shown from a high point near the town. Throughout the town are a series of roads, and running through the center of town and connecting to the mill is a railroad with railroad cars on it. The town can be divided into two sides, with larger homes filled with gardens and greenery on the west side of team, with the smaller, more barren properties and homes lying on the east side, near the mill. The town, surrounded by large swaths of forest on all sides, contain various homes, businesses, the mill, and possibly a church and/or community center.&lt;/p&gt;&#10;" id="89" name="Google Shape;89;p18"/>
          <p:cNvPicPr preferRelativeResize="0"/>
          <p:nvPr/>
        </p:nvPicPr>
        <p:blipFill>
          <a:blip r:embed="rId3">
            <a:alphaModFix/>
          </a:blip>
          <a:stretch>
            <a:fillRect/>
          </a:stretch>
        </p:blipFill>
        <p:spPr>
          <a:xfrm>
            <a:off x="-8503927" y="519398"/>
            <a:ext cx="23747850" cy="4684500"/>
          </a:xfrm>
          <a:prstGeom prst="rect">
            <a:avLst/>
          </a:prstGeom>
          <a:noFill/>
          <a:ln>
            <a:noFill/>
          </a:ln>
        </p:spPr>
      </p:pic>
      <p:sp>
        <p:nvSpPr>
          <p:cNvPr id="90" name="Google Shape;90;p18"/>
          <p:cNvSpPr txBox="1"/>
          <p:nvPr/>
        </p:nvSpPr>
        <p:spPr>
          <a:xfrm>
            <a:off x="5278250" y="4293375"/>
            <a:ext cx="91719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200">
                <a:latin typeface="Corbel"/>
                <a:ea typeface="Corbel"/>
                <a:cs typeface="Corbel"/>
                <a:sym typeface="Corbel"/>
              </a:rPr>
              <a:t>Oversize Photograph Collection (UALR.PH.0093), UA Little Rock Center for Arkansas History and Culture</a:t>
            </a:r>
            <a:r>
              <a:rPr lang="en-US" sz="1350">
                <a:latin typeface="Corbel"/>
                <a:ea typeface="Corbel"/>
                <a:cs typeface="Corbel"/>
                <a:sym typeface="Corbel"/>
              </a:rPr>
              <a:t>.</a:t>
            </a:r>
            <a:endParaRPr>
              <a:latin typeface="Corbel"/>
              <a:ea typeface="Corbel"/>
              <a:cs typeface="Corbel"/>
              <a:sym typeface="Corbe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9"/>
          <p:cNvSpPr txBox="1"/>
          <p:nvPr>
            <p:ph type="title"/>
          </p:nvPr>
        </p:nvSpPr>
        <p:spPr>
          <a:xfrm>
            <a:off x="734100" y="1282400"/>
            <a:ext cx="2397600" cy="31503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5400"/>
              <a:buFont typeface="Impact"/>
              <a:buNone/>
            </a:pPr>
            <a:r>
              <a:rPr b="1" lang="en-US" sz="2750" u="sng">
                <a:solidFill>
                  <a:schemeClr val="hlink"/>
                </a:solidFill>
                <a:latin typeface="Montserrat"/>
                <a:ea typeface="Montserrat"/>
                <a:cs typeface="Montserrat"/>
                <a:sym typeface="Montserrat"/>
                <a:hlinkClick r:id="rId3"/>
              </a:rPr>
              <a:t>Drilling crew covered with oil in Smackover oil field</a:t>
            </a:r>
            <a:endParaRPr b="0" i="0" sz="5400" u="none" cap="none" strike="noStrike">
              <a:solidFill>
                <a:schemeClr val="accent1"/>
              </a:solidFill>
              <a:latin typeface="Impact"/>
              <a:ea typeface="Impact"/>
              <a:cs typeface="Impact"/>
              <a:sym typeface="Impact"/>
            </a:endParaRPr>
          </a:p>
        </p:txBody>
      </p:sp>
      <p:pic>
        <p:nvPicPr>
          <p:cNvPr descr="&lt;p&gt;A group of 13 men pose for a photograph near a Smackover, Arkansas oil well that has blown open, blanketing the entire area with oil. All but 4 of the men are covered in oil from head to toe. The man to the right of the oil covered men is dressed in either white or very light clothing. The man to the left of them is in a darker suit. The clearing is surrounded by forest, with felled lumber and tree stump in the foreground and a steel oil well tower in the background.&lt;/p&gt;&#10;" id="96" name="Google Shape;96;p19"/>
          <p:cNvPicPr preferRelativeResize="0"/>
          <p:nvPr/>
        </p:nvPicPr>
        <p:blipFill>
          <a:blip r:embed="rId4">
            <a:alphaModFix/>
          </a:blip>
          <a:stretch>
            <a:fillRect/>
          </a:stretch>
        </p:blipFill>
        <p:spPr>
          <a:xfrm>
            <a:off x="3884800" y="715554"/>
            <a:ext cx="7573075" cy="6126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Google Shape;101;p20"/>
          <p:cNvSpPr txBox="1"/>
          <p:nvPr>
            <p:ph idx="1" type="body"/>
          </p:nvPr>
        </p:nvSpPr>
        <p:spPr>
          <a:xfrm>
            <a:off x="427475" y="752725"/>
            <a:ext cx="2908500" cy="4358100"/>
          </a:xfrm>
          <a:prstGeom prst="rect">
            <a:avLst/>
          </a:prstGeom>
        </p:spPr>
        <p:txBody>
          <a:bodyPr anchorCtr="0" anchor="ctr" bIns="45700" lIns="91425" spcFirstLastPara="1" rIns="91425" wrap="square" tIns="45700">
            <a:noAutofit/>
          </a:bodyPr>
          <a:lstStyle/>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might have happened in this photograph?</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Why might this have occurred?</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What were these men likely doing prior to the event?</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Who might these more nicely dressed men have been and why were they there?</a:t>
            </a:r>
            <a:endParaRPr sz="1400">
              <a:solidFill>
                <a:srgbClr val="000000"/>
              </a:solidFill>
              <a:latin typeface="Corbel"/>
              <a:ea typeface="Corbel"/>
              <a:cs typeface="Corbel"/>
              <a:sym typeface="Corbel"/>
            </a:endParaRPr>
          </a:p>
          <a:p>
            <a:pPr indent="-317500" lvl="0" marL="457200" rtl="0" algn="l">
              <a:lnSpc>
                <a:spcPct val="115000"/>
              </a:lnSpc>
              <a:spcBef>
                <a:spcPts val="0"/>
              </a:spcBef>
              <a:spcAft>
                <a:spcPts val="0"/>
              </a:spcAft>
              <a:buClr>
                <a:srgbClr val="000000"/>
              </a:buClr>
              <a:buSzPts val="1400"/>
              <a:buFont typeface="Corbel"/>
              <a:buChar char="•"/>
            </a:pPr>
            <a:r>
              <a:rPr lang="en-US" sz="1400">
                <a:solidFill>
                  <a:srgbClr val="000000"/>
                </a:solidFill>
                <a:latin typeface="Corbel"/>
                <a:ea typeface="Corbel"/>
                <a:cs typeface="Corbel"/>
                <a:sym typeface="Corbel"/>
              </a:rPr>
              <a:t>How might this economic activity impact southern Arkansas at the time?</a:t>
            </a:r>
            <a:endParaRPr sz="1400">
              <a:solidFill>
                <a:srgbClr val="000000"/>
              </a:solidFill>
              <a:latin typeface="Corbel"/>
              <a:ea typeface="Corbel"/>
              <a:cs typeface="Corbel"/>
              <a:sym typeface="Corbel"/>
            </a:endParaRPr>
          </a:p>
          <a:p>
            <a:pPr indent="0" lvl="0" marL="457200" rtl="0" algn="l">
              <a:spcBef>
                <a:spcPts val="2200"/>
              </a:spcBef>
              <a:spcAft>
                <a:spcPts val="2100"/>
              </a:spcAft>
              <a:buNone/>
            </a:pPr>
            <a:r>
              <a:t/>
            </a:r>
            <a:endParaRPr/>
          </a:p>
        </p:txBody>
      </p:sp>
      <p:pic>
        <p:nvPicPr>
          <p:cNvPr descr="&lt;p&gt;A group of 13 men pose for a photograph near a Smackover, Arkansas oil well that has blown open, blanketing the entire area with oil. All but 4 of the men are covered in oil from head to toe. The man to the right of the oil covered men is dressed in either white or very light clothing. The man to the left of them is in a darker suit. The clearing is surrounded by forest, with felled lumber and tree stump in the foreground and a steel oil well tower in the background.&lt;/p&gt;&#10;" id="102" name="Google Shape;102;p20"/>
          <p:cNvPicPr preferRelativeResize="0"/>
          <p:nvPr/>
        </p:nvPicPr>
        <p:blipFill>
          <a:blip r:embed="rId3">
            <a:alphaModFix/>
          </a:blip>
          <a:stretch>
            <a:fillRect/>
          </a:stretch>
        </p:blipFill>
        <p:spPr>
          <a:xfrm>
            <a:off x="3884800" y="715554"/>
            <a:ext cx="7573075" cy="6126424"/>
          </a:xfrm>
          <a:prstGeom prst="rect">
            <a:avLst/>
          </a:prstGeom>
          <a:noFill/>
          <a:ln>
            <a:noFill/>
          </a:ln>
        </p:spPr>
      </p:pic>
      <p:sp>
        <p:nvSpPr>
          <p:cNvPr id="103" name="Google Shape;103;p20"/>
          <p:cNvSpPr txBox="1"/>
          <p:nvPr/>
        </p:nvSpPr>
        <p:spPr>
          <a:xfrm>
            <a:off x="120775" y="3995875"/>
            <a:ext cx="36429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Oil Industries of Arkansas Photograph Collection (UALR.PH.0059), UA Little Rock Center for Arkansas History and Culture.</a:t>
            </a:r>
            <a:endParaRPr>
              <a:latin typeface="Corbel"/>
              <a:ea typeface="Corbel"/>
              <a:cs typeface="Corbel"/>
              <a:sym typeface="Cor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7" name="Shape 107"/>
        <p:cNvGrpSpPr/>
        <p:nvPr/>
      </p:nvGrpSpPr>
      <p:grpSpPr>
        <a:xfrm>
          <a:off x="0" y="0"/>
          <a:ext cx="0" cy="0"/>
          <a:chOff x="0" y="0"/>
          <a:chExt cx="0" cy="0"/>
        </a:xfrm>
      </p:grpSpPr>
      <p:sp>
        <p:nvSpPr>
          <p:cNvPr id="108" name="Google Shape;108;p21"/>
          <p:cNvSpPr txBox="1"/>
          <p:nvPr>
            <p:ph type="title"/>
          </p:nvPr>
        </p:nvSpPr>
        <p:spPr>
          <a:xfrm>
            <a:off x="213725" y="576175"/>
            <a:ext cx="1802700" cy="26856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0"/>
              </a:spcBef>
              <a:spcAft>
                <a:spcPts val="0"/>
              </a:spcAft>
              <a:buClr>
                <a:schemeClr val="accent1"/>
              </a:buClr>
              <a:buSzPts val="5400"/>
              <a:buFont typeface="Impact"/>
              <a:buNone/>
            </a:pPr>
            <a:r>
              <a:rPr b="1" lang="en-US" sz="2750" u="sng">
                <a:solidFill>
                  <a:schemeClr val="hlink"/>
                </a:solidFill>
                <a:latin typeface="Montserrat"/>
                <a:ea typeface="Montserrat"/>
                <a:cs typeface="Montserrat"/>
                <a:sym typeface="Montserrat"/>
                <a:hlinkClick r:id="rId3"/>
              </a:rPr>
              <a:t>Group of workers posing with saws</a:t>
            </a:r>
            <a:endParaRPr b="0" i="0" sz="5400" u="none" cap="none" strike="noStrike">
              <a:solidFill>
                <a:schemeClr val="accent1"/>
              </a:solidFill>
              <a:latin typeface="Impact"/>
              <a:ea typeface="Impact"/>
              <a:cs typeface="Impact"/>
              <a:sym typeface="Impact"/>
            </a:endParaRPr>
          </a:p>
        </p:txBody>
      </p:sp>
      <p:pic>
        <p:nvPicPr>
          <p:cNvPr descr="&lt;p&gt;Twenty-five lumbermen pose for a photograph, with tree saws in their hand, felled lumber in the foreground and uncut forest in the background. Although the group is integrated, whites are noticeably standing together on the back row, while blacks stand and sit together on the front and back rows.&lt;/p&gt;&#10;" id="109" name="Google Shape;109;p21"/>
          <p:cNvPicPr preferRelativeResize="0"/>
          <p:nvPr/>
        </p:nvPicPr>
        <p:blipFill>
          <a:blip r:embed="rId4">
            <a:alphaModFix/>
          </a:blip>
          <a:stretch>
            <a:fillRect/>
          </a:stretch>
        </p:blipFill>
        <p:spPr>
          <a:xfrm>
            <a:off x="2183800" y="227949"/>
            <a:ext cx="8002649" cy="64021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pic>
        <p:nvPicPr>
          <p:cNvPr descr="&lt;p&gt;Twenty-five lumbermen pose for a photograph, with tree saws in their hand, felled lumber in the foreground and uncut forest in the background. Although the group is integrated, whites are noticeably standing together on the back row, while blacks stand and sit together on the front and back rows.&lt;/p&gt;&#10;" id="114" name="Google Shape;114;p22"/>
          <p:cNvPicPr preferRelativeResize="0"/>
          <p:nvPr/>
        </p:nvPicPr>
        <p:blipFill>
          <a:blip r:embed="rId3">
            <a:alphaModFix/>
          </a:blip>
          <a:stretch>
            <a:fillRect/>
          </a:stretch>
        </p:blipFill>
        <p:spPr>
          <a:xfrm>
            <a:off x="2183800" y="227949"/>
            <a:ext cx="8002649" cy="6402100"/>
          </a:xfrm>
          <a:prstGeom prst="rect">
            <a:avLst/>
          </a:prstGeom>
          <a:noFill/>
          <a:ln>
            <a:noFill/>
          </a:ln>
        </p:spPr>
      </p:pic>
      <p:sp>
        <p:nvSpPr>
          <p:cNvPr id="115" name="Google Shape;115;p22"/>
          <p:cNvSpPr txBox="1"/>
          <p:nvPr/>
        </p:nvSpPr>
        <p:spPr>
          <a:xfrm>
            <a:off x="-148700" y="511100"/>
            <a:ext cx="2416200" cy="5696400"/>
          </a:xfrm>
          <a:prstGeom prst="rect">
            <a:avLst/>
          </a:prstGeom>
          <a:noFill/>
          <a:ln>
            <a:noFill/>
          </a:ln>
        </p:spPr>
        <p:txBody>
          <a:bodyPr anchorCtr="0" anchor="ctr" bIns="91425" lIns="91425" spcFirstLastPara="1" rIns="91425" wrap="square" tIns="91425">
            <a:noAutofit/>
          </a:bodyPr>
          <a:lstStyle/>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What economic activity has been occurring in this photograph?</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Describe the working conditions shown in this photograph–how are the men dressed?</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Why might whites and blacks work together in this environment?</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Despite the whites and blacks holding the same working status, why do they still seem to be separated?</a:t>
            </a:r>
            <a:endParaRPr>
              <a:latin typeface="Corbel"/>
              <a:ea typeface="Corbel"/>
              <a:cs typeface="Corbel"/>
              <a:sym typeface="Corbel"/>
            </a:endParaRPr>
          </a:p>
          <a:p>
            <a:pPr indent="-317500" lvl="0" marL="457200" rtl="0" algn="l">
              <a:lnSpc>
                <a:spcPct val="115000"/>
              </a:lnSpc>
              <a:spcBef>
                <a:spcPts val="0"/>
              </a:spcBef>
              <a:spcAft>
                <a:spcPts val="0"/>
              </a:spcAft>
              <a:buSzPts val="1400"/>
              <a:buFont typeface="Corbel"/>
              <a:buChar char="●"/>
            </a:pPr>
            <a:r>
              <a:rPr lang="en-US">
                <a:latin typeface="Corbel"/>
                <a:ea typeface="Corbel"/>
                <a:cs typeface="Corbel"/>
                <a:sym typeface="Corbel"/>
              </a:rPr>
              <a:t>How did Arkansas’s timber resources support its economy in the southeastern region of the state?</a:t>
            </a:r>
            <a:endParaRPr>
              <a:latin typeface="Corbel"/>
              <a:ea typeface="Corbel"/>
              <a:cs typeface="Corbel"/>
              <a:sym typeface="Corbel"/>
            </a:endParaRPr>
          </a:p>
        </p:txBody>
      </p:sp>
      <p:sp>
        <p:nvSpPr>
          <p:cNvPr id="116" name="Google Shape;116;p22"/>
          <p:cNvSpPr txBox="1"/>
          <p:nvPr/>
        </p:nvSpPr>
        <p:spPr>
          <a:xfrm>
            <a:off x="10249800" y="1040800"/>
            <a:ext cx="2053800" cy="4321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sz="1350">
                <a:latin typeface="Corbel"/>
                <a:ea typeface="Corbel"/>
                <a:cs typeface="Corbel"/>
                <a:sym typeface="Corbel"/>
              </a:rPr>
              <a:t>Ashley County Scenes Photograph Collection (UALR.PH.0088), UA Little Rock Center for Arkansas History and Culture.</a:t>
            </a:r>
            <a:endParaRPr>
              <a:latin typeface="Corbel"/>
              <a:ea typeface="Corbel"/>
              <a:cs typeface="Corbel"/>
              <a:sym typeface="Corbe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