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Corbel"/>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rbel-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orbel-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orbel-italic.fntdata"/><Relationship Id="rId6" Type="http://schemas.openxmlformats.org/officeDocument/2006/relationships/slide" Target="slides/slide1.xml"/><Relationship Id="rId18" Type="http://schemas.openxmlformats.org/officeDocument/2006/relationships/font" Target="fonts/Corbel-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6fcf58350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6fcf5835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6fcf58350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6fcf58350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6fcf5835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6fcf5835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6fcf5835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6fcf5835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6fcf5835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6fcf5835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6fcf5835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6fcf5835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6fcf5835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6fcf5835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6fcf5835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6fcf5835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6fcf58350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6fcf5835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6fcf5835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6fcf5835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hyperlink" Target="http://www.loc.gov/pictures/item/200169572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hyperlink" Target="https://www.loc.gov/item/9944611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hyperlink" Target="https://www.loc.gov/item/9944611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hyperlink" Target="https://www.loc.gov/item/200667861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hyperlink" Target="https://www.loc.gov/item/201681727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hyperlink" Target="http://www.loc.gov/pictures/item/200568854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8800" y="174225"/>
            <a:ext cx="8867100" cy="133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rgbClr val="232324"/>
                </a:solidFill>
                <a:latin typeface="Corbel"/>
                <a:ea typeface="Corbel"/>
                <a:cs typeface="Corbel"/>
                <a:sym typeface="Corbel"/>
              </a:rPr>
              <a:t>Jamestown: Book Backdrop for Blood on the River</a:t>
            </a:r>
            <a:r>
              <a:rPr b="1" lang="en" sz="3550">
                <a:solidFill>
                  <a:srgbClr val="232324"/>
                </a:solidFill>
                <a:latin typeface="Corbel"/>
                <a:ea typeface="Corbel"/>
                <a:cs typeface="Corbel"/>
                <a:sym typeface="Corbel"/>
              </a:rPr>
              <a:t> </a:t>
            </a:r>
            <a:r>
              <a:rPr b="1" lang="en" sz="3000">
                <a:solidFill>
                  <a:srgbClr val="232324"/>
                </a:solidFill>
                <a:latin typeface="Corbel"/>
                <a:ea typeface="Corbel"/>
                <a:cs typeface="Corbel"/>
                <a:sym typeface="Corbel"/>
              </a:rPr>
              <a:t>by Elisa Carbone</a:t>
            </a:r>
            <a:endParaRPr b="1" sz="3000">
              <a:latin typeface="Corbel"/>
              <a:ea typeface="Corbel"/>
              <a:cs typeface="Corbel"/>
              <a:sym typeface="Corbel"/>
            </a:endParaRPr>
          </a:p>
        </p:txBody>
      </p:sp>
      <p:sp>
        <p:nvSpPr>
          <p:cNvPr id="55" name="Google Shape;55;p13"/>
          <p:cNvSpPr txBox="1"/>
          <p:nvPr>
            <p:ph idx="1" type="subTitle"/>
          </p:nvPr>
        </p:nvSpPr>
        <p:spPr>
          <a:xfrm>
            <a:off x="1733450" y="1809575"/>
            <a:ext cx="6121200" cy="792600"/>
          </a:xfrm>
          <a:prstGeom prst="rect">
            <a:avLst/>
          </a:prstGeom>
        </p:spPr>
        <p:txBody>
          <a:bodyPr anchorCtr="0" anchor="t" bIns="91425" lIns="91425" spcFirstLastPara="1" rIns="91425" wrap="square" tIns="91425">
            <a:noAutofit/>
          </a:bodyPr>
          <a:lstStyle/>
          <a:p>
            <a:pPr indent="0" lvl="0" marL="0" rtl="0" algn="l">
              <a:lnSpc>
                <a:spcPct val="119836"/>
              </a:lnSpc>
              <a:spcBef>
                <a:spcPts val="0"/>
              </a:spcBef>
              <a:spcAft>
                <a:spcPts val="0"/>
              </a:spcAft>
              <a:buClr>
                <a:schemeClr val="dk1"/>
              </a:buClr>
              <a:buSzPts val="1100"/>
              <a:buFont typeface="Arial"/>
              <a:buNone/>
            </a:pPr>
            <a:r>
              <a:rPr b="1" lang="en" sz="2750">
                <a:solidFill>
                  <a:srgbClr val="232324"/>
                </a:solidFill>
                <a:latin typeface="Corbel"/>
                <a:ea typeface="Corbel"/>
                <a:cs typeface="Corbel"/>
                <a:sym typeface="Corbel"/>
              </a:rPr>
              <a:t>What happens when cultures meet?</a:t>
            </a:r>
            <a:endParaRPr b="1" sz="2750">
              <a:solidFill>
                <a:srgbClr val="232324"/>
              </a:solidFill>
              <a:latin typeface="Corbel"/>
              <a:ea typeface="Corbel"/>
              <a:cs typeface="Corbel"/>
              <a:sym typeface="Corbel"/>
            </a:endParaRPr>
          </a:p>
          <a:p>
            <a:pPr indent="0" lvl="0" marL="0" rtl="0" algn="ctr">
              <a:spcBef>
                <a:spcPts val="1800"/>
              </a:spcBef>
              <a:spcAft>
                <a:spcPts val="0"/>
              </a:spcAft>
              <a:buNone/>
            </a:pPr>
            <a:r>
              <a:t/>
            </a:r>
            <a:endParaRPr/>
          </a:p>
        </p:txBody>
      </p:sp>
      <p:sp>
        <p:nvSpPr>
          <p:cNvPr id="56" name="Google Shape;56;p13"/>
          <p:cNvSpPr txBox="1"/>
          <p:nvPr/>
        </p:nvSpPr>
        <p:spPr>
          <a:xfrm>
            <a:off x="1839975" y="2143500"/>
            <a:ext cx="5805600" cy="3000000"/>
          </a:xfrm>
          <a:prstGeom prst="rect">
            <a:avLst/>
          </a:prstGeom>
          <a:noFill/>
          <a:ln>
            <a:noFill/>
          </a:ln>
        </p:spPr>
        <p:txBody>
          <a:bodyPr anchorCtr="0" anchor="ctr" bIns="91425" lIns="91425" spcFirstLastPara="1" rIns="91425" wrap="square" tIns="91425">
            <a:noAutofit/>
          </a:bodyPr>
          <a:lstStyle/>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are the effects of settlement on the settlers and the native people?</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determines success/failure of a settlement?</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How do the different perspectives of those involved compare/contrast?</a:t>
            </a:r>
            <a:endParaRPr sz="1350">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descr="&lt;p&gt;Road/pathway vertical in center of image. On the left are 6 structures with rounded tops. On the right is one structure with a large area with a crop planted. Several people standing or kneeling in that pathway. At the top of the pathway, there is a fire burning surrounded by a few people.Smaller crops located in top and left of image.&lt;/p&gt;&#10;" id="113" name="Google Shape;113;p22"/>
          <p:cNvPicPr preferRelativeResize="0"/>
          <p:nvPr/>
        </p:nvPicPr>
        <p:blipFill>
          <a:blip r:embed="rId3">
            <a:alphaModFix/>
          </a:blip>
          <a:stretch>
            <a:fillRect/>
          </a:stretch>
        </p:blipFill>
        <p:spPr>
          <a:xfrm>
            <a:off x="4633800" y="-28800"/>
            <a:ext cx="4029100" cy="5143500"/>
          </a:xfrm>
          <a:prstGeom prst="rect">
            <a:avLst/>
          </a:prstGeom>
          <a:noFill/>
          <a:ln>
            <a:noFill/>
          </a:ln>
        </p:spPr>
      </p:pic>
      <p:sp>
        <p:nvSpPr>
          <p:cNvPr id="114" name="Google Shape;114;p22"/>
          <p:cNvSpPr txBox="1"/>
          <p:nvPr/>
        </p:nvSpPr>
        <p:spPr>
          <a:xfrm>
            <a:off x="794525" y="278775"/>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 sz="2750" u="sng">
                <a:solidFill>
                  <a:schemeClr val="hlink"/>
                </a:solidFill>
                <a:latin typeface="Corbel"/>
                <a:ea typeface="Corbel"/>
                <a:cs typeface="Corbel"/>
                <a:sym typeface="Corbel"/>
                <a:hlinkClick r:id="rId4"/>
              </a:rPr>
              <a:t>Village of Secotan</a:t>
            </a:r>
            <a:endParaRPr b="1" sz="2750">
              <a:solidFill>
                <a:srgbClr val="232324"/>
              </a:solidFill>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3"/>
          <p:cNvSpPr txBox="1"/>
          <p:nvPr>
            <p:ph idx="1" type="body"/>
          </p:nvPr>
        </p:nvSpPr>
        <p:spPr>
          <a:xfrm>
            <a:off x="311700" y="857250"/>
            <a:ext cx="3326400" cy="29829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types of structures are in this image?</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Who are the people in this image? What are they doing?</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might the settlers have said about this Algonquian village?</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How might this community be different from the settlers’ previous communities in England?</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How does this image compare to the communities described in </a:t>
            </a:r>
            <a:r>
              <a:rPr i="1" lang="en" sz="1350">
                <a:solidFill>
                  <a:srgbClr val="000000"/>
                </a:solidFill>
                <a:latin typeface="Corbel"/>
                <a:ea typeface="Corbel"/>
                <a:cs typeface="Corbel"/>
                <a:sym typeface="Corbel"/>
              </a:rPr>
              <a:t>Blood on the River?</a:t>
            </a:r>
            <a:endParaRPr i="1" sz="1350">
              <a:solidFill>
                <a:srgbClr val="000000"/>
              </a:solidFill>
              <a:latin typeface="Corbel"/>
              <a:ea typeface="Corbel"/>
              <a:cs typeface="Corbel"/>
              <a:sym typeface="Corbel"/>
            </a:endParaRPr>
          </a:p>
          <a:p>
            <a:pPr indent="0" lvl="0" marL="0" rtl="0" algn="l">
              <a:spcBef>
                <a:spcPts val="2200"/>
              </a:spcBef>
              <a:spcAft>
                <a:spcPts val="1600"/>
              </a:spcAft>
              <a:buNone/>
            </a:pPr>
            <a:r>
              <a:t/>
            </a:r>
            <a:endParaRPr>
              <a:solidFill>
                <a:srgbClr val="000000"/>
              </a:solidFill>
              <a:latin typeface="Corbel"/>
              <a:ea typeface="Corbel"/>
              <a:cs typeface="Corbel"/>
              <a:sym typeface="Corbel"/>
            </a:endParaRPr>
          </a:p>
        </p:txBody>
      </p:sp>
      <p:pic>
        <p:nvPicPr>
          <p:cNvPr descr="&lt;p&gt;Road/pathway vertical in center of image. On the left are 6 structures with rounded tops. On the right is one structure with a large area with a crop planted. Several people standing or kneeling in that pathway. At the top of the pathway, there is a fire burning surrounded by a few people.Smaller crops located in top and left of image.&lt;/p&gt;&#10;" id="120" name="Google Shape;120;p23"/>
          <p:cNvPicPr preferRelativeResize="0"/>
          <p:nvPr/>
        </p:nvPicPr>
        <p:blipFill>
          <a:blip r:embed="rId3">
            <a:alphaModFix/>
          </a:blip>
          <a:stretch>
            <a:fillRect/>
          </a:stretch>
        </p:blipFill>
        <p:spPr>
          <a:xfrm>
            <a:off x="4633800" y="-28800"/>
            <a:ext cx="4029100" cy="5143500"/>
          </a:xfrm>
          <a:prstGeom prst="rect">
            <a:avLst/>
          </a:prstGeom>
          <a:noFill/>
          <a:ln>
            <a:noFill/>
          </a:ln>
        </p:spPr>
      </p:pic>
      <p:sp>
        <p:nvSpPr>
          <p:cNvPr id="121" name="Google Shape;121;p23"/>
          <p:cNvSpPr txBox="1"/>
          <p:nvPr/>
        </p:nvSpPr>
        <p:spPr>
          <a:xfrm>
            <a:off x="572475" y="3505675"/>
            <a:ext cx="3428100" cy="211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Corbel"/>
                <a:ea typeface="Corbel"/>
                <a:cs typeface="Corbel"/>
                <a:sym typeface="Corbel"/>
              </a:rPr>
              <a:t>Village of Secotan. Library of Congress Rare Book and Special Collections Division Washington, D.C. 20540 USA. [1619], Print.</a:t>
            </a:r>
            <a:endParaRPr sz="1200">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descr="&lt;p&gt;1624 map of Virginia. Oriented with north to the right. Banner of Virginia across the top. In the upper left-hand corner is an image of Powhatan wearing a crown of feathers holding a pipe surrounded by tribespeople and a fire. The Virginian Sea is in a lower left-hand corner. Image of a Sasquesahanough tribesperson holding a bow and arrow and wearing animal hides in the upper right-hand corner.&lt;/p&gt;&#10;" id="61" name="Google Shape;61;p14"/>
          <p:cNvPicPr preferRelativeResize="0"/>
          <p:nvPr/>
        </p:nvPicPr>
        <p:blipFill>
          <a:blip r:embed="rId3">
            <a:alphaModFix/>
          </a:blip>
          <a:stretch>
            <a:fillRect/>
          </a:stretch>
        </p:blipFill>
        <p:spPr>
          <a:xfrm>
            <a:off x="3692900" y="583050"/>
            <a:ext cx="4762500" cy="3665220"/>
          </a:xfrm>
          <a:prstGeom prst="rect">
            <a:avLst/>
          </a:prstGeom>
          <a:noFill/>
          <a:ln>
            <a:noFill/>
          </a:ln>
        </p:spPr>
      </p:pic>
      <p:sp>
        <p:nvSpPr>
          <p:cNvPr id="62" name="Google Shape;62;p14"/>
          <p:cNvSpPr txBox="1"/>
          <p:nvPr/>
        </p:nvSpPr>
        <p:spPr>
          <a:xfrm>
            <a:off x="773600" y="58305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 sz="2750" u="sng">
                <a:solidFill>
                  <a:schemeClr val="hlink"/>
                </a:solidFill>
                <a:latin typeface="Corbel"/>
                <a:ea typeface="Corbel"/>
                <a:cs typeface="Corbel"/>
                <a:sym typeface="Corbel"/>
                <a:hlinkClick r:id="rId4"/>
              </a:rPr>
              <a:t>Virginia</a:t>
            </a:r>
            <a:endParaRPr b="1" sz="2750">
              <a:solidFill>
                <a:srgbClr val="232324"/>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descr="&lt;p&gt;1624 map of Virginia. Oriented with north to the right. Banner of Virginia across the top. In the upper left-hand corner is an image of Powhatan wearing a crown of feathers holding a pipe surrounded by tribespeople and a fire. The Virginian Sea is in a lower left-hand corner. Image of a Sasquesahanough tribesperson holding a bow and arrow and wearing animal hides in the upper right-hand corner.&lt;/p&gt;&#10;" id="67" name="Google Shape;67;p15"/>
          <p:cNvPicPr preferRelativeResize="0"/>
          <p:nvPr/>
        </p:nvPicPr>
        <p:blipFill>
          <a:blip r:embed="rId3">
            <a:alphaModFix/>
          </a:blip>
          <a:stretch>
            <a:fillRect/>
          </a:stretch>
        </p:blipFill>
        <p:spPr>
          <a:xfrm>
            <a:off x="3692900" y="583050"/>
            <a:ext cx="4762500" cy="3665220"/>
          </a:xfrm>
          <a:prstGeom prst="rect">
            <a:avLst/>
          </a:prstGeom>
          <a:noFill/>
          <a:ln>
            <a:noFill/>
          </a:ln>
        </p:spPr>
      </p:pic>
      <p:sp>
        <p:nvSpPr>
          <p:cNvPr id="68" name="Google Shape;68;p15"/>
          <p:cNvSpPr txBox="1"/>
          <p:nvPr/>
        </p:nvSpPr>
        <p:spPr>
          <a:xfrm>
            <a:off x="418175" y="843325"/>
            <a:ext cx="3000000" cy="3000000"/>
          </a:xfrm>
          <a:prstGeom prst="rect">
            <a:avLst/>
          </a:prstGeom>
          <a:noFill/>
          <a:ln>
            <a:noFill/>
          </a:ln>
        </p:spPr>
        <p:txBody>
          <a:bodyPr anchorCtr="0" anchor="ctr" bIns="91425" lIns="91425" spcFirstLastPara="1" rIns="91425" wrap="square" tIns="91425">
            <a:noAutofit/>
          </a:bodyPr>
          <a:lstStyle/>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Who contributed to this map? How did they view Virginia based on the details of this map?</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How does this map show its creators’ perspective?</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In what ways do you think this map has changed over time?</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If you were Samuel, what would be your opinion of Virginia based on this map?</a:t>
            </a:r>
            <a:endParaRPr sz="1350">
              <a:solidFill>
                <a:srgbClr val="535354"/>
              </a:solidFill>
              <a:latin typeface="Corbel"/>
              <a:ea typeface="Corbel"/>
              <a:cs typeface="Corbel"/>
              <a:sym typeface="Corbel"/>
            </a:endParaRPr>
          </a:p>
        </p:txBody>
      </p:sp>
      <p:sp>
        <p:nvSpPr>
          <p:cNvPr id="69" name="Google Shape;69;p15"/>
          <p:cNvSpPr txBox="1"/>
          <p:nvPr/>
        </p:nvSpPr>
        <p:spPr>
          <a:xfrm>
            <a:off x="4084125" y="4192500"/>
            <a:ext cx="4523400" cy="9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uFill>
                  <a:noFill/>
                </a:uFill>
                <a:latin typeface="Corbel"/>
                <a:ea typeface="Corbel"/>
                <a:cs typeface="Corbel"/>
                <a:sym typeface="Corbel"/>
                <a:hlinkClick r:id="rId4"/>
              </a:rPr>
              <a:t>Smith, John, and William Hole. Virginia. [London, 1624] Map.</a:t>
            </a:r>
            <a:r>
              <a:rPr lang="en" sz="1200">
                <a:latin typeface="Corbel"/>
                <a:ea typeface="Corbel"/>
                <a:cs typeface="Corbel"/>
                <a:sym typeface="Corbel"/>
              </a:rPr>
              <a:t> </a:t>
            </a:r>
            <a:endParaRPr sz="1200">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descr="&lt;p&gt;Print showing Capt. John Smith, his head bound to a large stone, with Pocahontas leaning over him, preventing Opechancanough from striking him with an elaborate metal weapon. Powhatan is standing directly behind Smith with his left hand, holding a calumet, raised to stay the execution. A Native standing to the left is identified as “Namontake.” Another Native is standing in the center background with two horses, leaning on the back of one that is marked with the design of a hand, he is holding a weapon. Standing behind Opechancanough is another Native holding a large club. There is a cluster of Natives, mostly women, in the background on the right.&lt;/p&gt;&#10;" id="74" name="Google Shape;74;p16"/>
          <p:cNvPicPr preferRelativeResize="0"/>
          <p:nvPr/>
        </p:nvPicPr>
        <p:blipFill>
          <a:blip r:embed="rId3">
            <a:alphaModFix/>
          </a:blip>
          <a:stretch>
            <a:fillRect/>
          </a:stretch>
        </p:blipFill>
        <p:spPr>
          <a:xfrm>
            <a:off x="3637150" y="730875"/>
            <a:ext cx="4759141" cy="3790379"/>
          </a:xfrm>
          <a:prstGeom prst="rect">
            <a:avLst/>
          </a:prstGeom>
          <a:noFill/>
          <a:ln>
            <a:noFill/>
          </a:ln>
        </p:spPr>
      </p:pic>
      <p:sp>
        <p:nvSpPr>
          <p:cNvPr id="75" name="Google Shape;75;p16"/>
          <p:cNvSpPr txBox="1"/>
          <p:nvPr/>
        </p:nvSpPr>
        <p:spPr>
          <a:xfrm>
            <a:off x="313625" y="648175"/>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 sz="2750" u="sng">
                <a:solidFill>
                  <a:schemeClr val="hlink"/>
                </a:solidFill>
                <a:latin typeface="Corbel"/>
                <a:ea typeface="Corbel"/>
                <a:cs typeface="Corbel"/>
                <a:sym typeface="Corbel"/>
                <a:hlinkClick r:id="rId4"/>
              </a:rPr>
              <a:t>Smith rescued by Pocahontas</a:t>
            </a:r>
            <a:endParaRPr b="1" sz="2750">
              <a:solidFill>
                <a:srgbClr val="232324"/>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descr="&lt;p&gt;Print showing Capt. John Smith, his head bound to a large stone, with Pocahontas leaning over him, preventing Opechancanough from striking him with an elaborate metal weapon. Powhatan is standing directly behind Smith with his left hand, holding a calumet, raised to stay the execution. A Native standing to the left is identified as “Namontake.” Another Native is standing in the center background with two horses, leaning on the back of one that is marked with the design of a hand, he is holding a weapon. Standing behind Opechancanough is another Native holding a large club. There is a cluster of Natives, mostly women, in the background on the right.&lt;/p&gt;&#10;" id="80" name="Google Shape;80;p17"/>
          <p:cNvPicPr preferRelativeResize="0"/>
          <p:nvPr/>
        </p:nvPicPr>
        <p:blipFill>
          <a:blip r:embed="rId3">
            <a:alphaModFix/>
          </a:blip>
          <a:stretch>
            <a:fillRect/>
          </a:stretch>
        </p:blipFill>
        <p:spPr>
          <a:xfrm>
            <a:off x="3637150" y="730875"/>
            <a:ext cx="4759141" cy="3790379"/>
          </a:xfrm>
          <a:prstGeom prst="rect">
            <a:avLst/>
          </a:prstGeom>
          <a:noFill/>
          <a:ln>
            <a:noFill/>
          </a:ln>
        </p:spPr>
      </p:pic>
      <p:sp>
        <p:nvSpPr>
          <p:cNvPr id="81" name="Google Shape;81;p17"/>
          <p:cNvSpPr txBox="1"/>
          <p:nvPr/>
        </p:nvSpPr>
        <p:spPr>
          <a:xfrm>
            <a:off x="76675" y="571500"/>
            <a:ext cx="3000000" cy="3000000"/>
          </a:xfrm>
          <a:prstGeom prst="rect">
            <a:avLst/>
          </a:prstGeom>
          <a:noFill/>
          <a:ln>
            <a:noFill/>
          </a:ln>
        </p:spPr>
        <p:txBody>
          <a:bodyPr anchorCtr="0" anchor="ctr" bIns="91425" lIns="91425" spcFirstLastPara="1" rIns="91425" wrap="square" tIns="91425">
            <a:noAutofit/>
          </a:bodyPr>
          <a:lstStyle/>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When was this image created? Is it historically accurate? What makes you feel this way?</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Using what you know about the cultures of the people in this image, what might each of the people involved be saying to each other?</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What might have happened before/after this event?</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Does this image match details in </a:t>
            </a:r>
            <a:r>
              <a:rPr i="1" lang="en" sz="1350">
                <a:solidFill>
                  <a:srgbClr val="535354"/>
                </a:solidFill>
                <a:latin typeface="Corbel"/>
                <a:ea typeface="Corbel"/>
                <a:cs typeface="Corbel"/>
                <a:sym typeface="Corbel"/>
              </a:rPr>
              <a:t>Blood on the River</a:t>
            </a:r>
            <a:r>
              <a:rPr lang="en" sz="1350">
                <a:solidFill>
                  <a:srgbClr val="535354"/>
                </a:solidFill>
                <a:latin typeface="Corbel"/>
                <a:ea typeface="Corbel"/>
                <a:cs typeface="Corbel"/>
                <a:sym typeface="Corbel"/>
              </a:rPr>
              <a:t>? Why/why not?</a:t>
            </a:r>
            <a:endParaRPr sz="1350">
              <a:solidFill>
                <a:srgbClr val="535354"/>
              </a:solidFill>
              <a:latin typeface="Corbel"/>
              <a:ea typeface="Corbel"/>
              <a:cs typeface="Corbel"/>
              <a:sym typeface="Corbel"/>
            </a:endParaRPr>
          </a:p>
        </p:txBody>
      </p:sp>
      <p:sp>
        <p:nvSpPr>
          <p:cNvPr id="82" name="Google Shape;82;p17"/>
          <p:cNvSpPr txBox="1"/>
          <p:nvPr/>
        </p:nvSpPr>
        <p:spPr>
          <a:xfrm>
            <a:off x="3233850" y="4049300"/>
            <a:ext cx="6070500" cy="151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Corbel"/>
                <a:ea typeface="Corbel"/>
                <a:cs typeface="Corbel"/>
                <a:sym typeface="Corbel"/>
              </a:rPr>
              <a:t>Schile, H. , Publisher. Smith rescued by Pocahontas. , None. [N.y.: published by hr. schile, no. 36 division st.,between 1870 and 1875] Photograph.</a:t>
            </a:r>
            <a:endParaRPr sz="1200">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descr="&lt;p&gt;Image of Pocahontas wearing a black hat. She has on earrings as well as a tall white collar and is holding a fan in her right hand. Encircling the image is a border with writing.&lt;/p&gt;&#10;" id="87" name="Google Shape;87;p18"/>
          <p:cNvPicPr preferRelativeResize="0"/>
          <p:nvPr/>
        </p:nvPicPr>
        <p:blipFill>
          <a:blip r:embed="rId3">
            <a:alphaModFix/>
          </a:blip>
          <a:stretch>
            <a:fillRect/>
          </a:stretch>
        </p:blipFill>
        <p:spPr>
          <a:xfrm>
            <a:off x="4689550" y="0"/>
            <a:ext cx="4076760" cy="5143500"/>
          </a:xfrm>
          <a:prstGeom prst="rect">
            <a:avLst/>
          </a:prstGeom>
          <a:noFill/>
          <a:ln>
            <a:noFill/>
          </a:ln>
        </p:spPr>
      </p:pic>
      <p:sp>
        <p:nvSpPr>
          <p:cNvPr id="88" name="Google Shape;88;p18"/>
          <p:cNvSpPr txBox="1"/>
          <p:nvPr/>
        </p:nvSpPr>
        <p:spPr>
          <a:xfrm>
            <a:off x="669075" y="85725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 sz="2750" u="sng">
                <a:solidFill>
                  <a:schemeClr val="hlink"/>
                </a:solidFill>
                <a:latin typeface="Corbel"/>
                <a:ea typeface="Corbel"/>
                <a:cs typeface="Corbel"/>
                <a:sym typeface="Corbel"/>
                <a:hlinkClick r:id="rId4"/>
              </a:rPr>
              <a:t>Portrait of Pocahontas, from painting by Wm. Sheppard</a:t>
            </a:r>
            <a:endParaRPr b="1" sz="2750">
              <a:solidFill>
                <a:srgbClr val="232324"/>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descr="&lt;p&gt;Image of Pocahontas wearing a black hat. She has on earrings as well as a tall white collar and is holding a fan in her right hand. Encircling the image is a border with writing.&lt;/p&gt;&#10;" id="93" name="Google Shape;93;p19"/>
          <p:cNvPicPr preferRelativeResize="0"/>
          <p:nvPr/>
        </p:nvPicPr>
        <p:blipFill>
          <a:blip r:embed="rId3">
            <a:alphaModFix/>
          </a:blip>
          <a:stretch>
            <a:fillRect/>
          </a:stretch>
        </p:blipFill>
        <p:spPr>
          <a:xfrm>
            <a:off x="4689550" y="0"/>
            <a:ext cx="4076760" cy="5143500"/>
          </a:xfrm>
          <a:prstGeom prst="rect">
            <a:avLst/>
          </a:prstGeom>
          <a:noFill/>
          <a:ln>
            <a:noFill/>
          </a:ln>
        </p:spPr>
      </p:pic>
      <p:sp>
        <p:nvSpPr>
          <p:cNvPr id="94" name="Google Shape;94;p19"/>
          <p:cNvSpPr txBox="1"/>
          <p:nvPr/>
        </p:nvSpPr>
        <p:spPr>
          <a:xfrm>
            <a:off x="515725" y="913000"/>
            <a:ext cx="3000000" cy="3000000"/>
          </a:xfrm>
          <a:prstGeom prst="rect">
            <a:avLst/>
          </a:prstGeom>
          <a:noFill/>
          <a:ln>
            <a:noFill/>
          </a:ln>
        </p:spPr>
        <p:txBody>
          <a:bodyPr anchorCtr="0" anchor="ctr" bIns="91425" lIns="91425" spcFirstLastPara="1" rIns="91425" wrap="square" tIns="91425">
            <a:noAutofit/>
          </a:bodyPr>
          <a:lstStyle/>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What is Pocahontas’ age in this image? During what part of Pocahontas’ life was this portrait most likely created?</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What can you guess about Pocahontas based on her clothing?</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Is this what Pocahontas looked like when Samuel encountered her? Why do you feel this way?</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Compared to the image of Pocahontas in “Smith Rescued by Pocahontas?”, what changes do you notice in her appearance?  Why might she have changed?</a:t>
            </a:r>
            <a:endParaRPr sz="1350">
              <a:solidFill>
                <a:srgbClr val="535354"/>
              </a:solidFill>
              <a:latin typeface="Corbel"/>
              <a:ea typeface="Corbel"/>
              <a:cs typeface="Corbel"/>
              <a:sym typeface="Corbel"/>
            </a:endParaRPr>
          </a:p>
        </p:txBody>
      </p:sp>
      <p:sp>
        <p:nvSpPr>
          <p:cNvPr id="95" name="Google Shape;95;p19"/>
          <p:cNvSpPr txBox="1"/>
          <p:nvPr/>
        </p:nvSpPr>
        <p:spPr>
          <a:xfrm>
            <a:off x="404225" y="3742625"/>
            <a:ext cx="3673200" cy="17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latin typeface="Corbel"/>
                <a:ea typeface="Corbel"/>
                <a:cs typeface="Corbel"/>
                <a:sym typeface="Corbel"/>
              </a:rPr>
              <a:t>Detroit Publishing Co., Copyright Claimant, and Publisher Detroit Publishing Co. Portrait of Pocahontas, from painting by Wm. Sheppard. , None. [between 1900 and 1920] Photograph.</a:t>
            </a:r>
            <a:endParaRPr sz="1100">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descr="&lt;p&gt;John Smith with beard and mustache in upper left hand corner. To the right is James I wearing a hat and a medallion around his neck. To the right is Pocahontas wearing english clothes, including a hat and holding a mirror. Below JOhn Smith is Capt. Newport surrounded by several people. To the right is bacon and Berkeley, facing each other and holding a sword. To the right is Delaware, kneeling, surrounded by several people. Below is Sandys in a portrait pose wearing a white collar.&lt;/p&gt;&#10;" id="100" name="Google Shape;100;p20"/>
          <p:cNvPicPr preferRelativeResize="0"/>
          <p:nvPr/>
        </p:nvPicPr>
        <p:blipFill>
          <a:blip r:embed="rId3">
            <a:alphaModFix/>
          </a:blip>
          <a:stretch>
            <a:fillRect/>
          </a:stretch>
        </p:blipFill>
        <p:spPr>
          <a:xfrm>
            <a:off x="3950775" y="655600"/>
            <a:ext cx="4762501" cy="3832289"/>
          </a:xfrm>
          <a:prstGeom prst="rect">
            <a:avLst/>
          </a:prstGeom>
          <a:noFill/>
          <a:ln>
            <a:noFill/>
          </a:ln>
        </p:spPr>
      </p:pic>
      <p:sp>
        <p:nvSpPr>
          <p:cNvPr id="101" name="Google Shape;101;p20"/>
          <p:cNvSpPr txBox="1"/>
          <p:nvPr/>
        </p:nvSpPr>
        <p:spPr>
          <a:xfrm>
            <a:off x="529700" y="16030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 sz="2750" u="sng">
                <a:solidFill>
                  <a:schemeClr val="hlink"/>
                </a:solidFill>
                <a:latin typeface="Corbel"/>
                <a:ea typeface="Corbel"/>
                <a:cs typeface="Corbel"/>
                <a:sym typeface="Corbel"/>
                <a:hlinkClick r:id="rId4"/>
              </a:rPr>
              <a:t>Virginia 1606</a:t>
            </a:r>
            <a:endParaRPr b="1" sz="2750">
              <a:solidFill>
                <a:srgbClr val="232324"/>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descr="&lt;p&gt;John Smith with beard and mustache in upper left hand corner. To the right is James I wearing a hat and a medallion around his neck. To the right is Pocahontas wearing english clothes, including a hat and holding a mirror. Below JOhn Smith is Capt. Newport surrounded by several people. To the right is bacon and Berkeley, facing each other and holding a sword. To the right is Delaware, kneeling, surrounded by several people. Below is Sandys in a portrait pose wearing a white collar.&lt;/p&gt;&#10;" id="106" name="Google Shape;106;p21"/>
          <p:cNvPicPr preferRelativeResize="0"/>
          <p:nvPr/>
        </p:nvPicPr>
        <p:blipFill>
          <a:blip r:embed="rId3">
            <a:alphaModFix/>
          </a:blip>
          <a:stretch>
            <a:fillRect/>
          </a:stretch>
        </p:blipFill>
        <p:spPr>
          <a:xfrm>
            <a:off x="3950775" y="655600"/>
            <a:ext cx="4762501" cy="3832289"/>
          </a:xfrm>
          <a:prstGeom prst="rect">
            <a:avLst/>
          </a:prstGeom>
          <a:noFill/>
          <a:ln>
            <a:noFill/>
          </a:ln>
        </p:spPr>
      </p:pic>
      <p:sp>
        <p:nvSpPr>
          <p:cNvPr id="107" name="Google Shape;107;p21"/>
          <p:cNvSpPr txBox="1"/>
          <p:nvPr/>
        </p:nvSpPr>
        <p:spPr>
          <a:xfrm>
            <a:off x="4474450" y="3937800"/>
            <a:ext cx="3136200" cy="175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Corbel"/>
                <a:ea typeface="Corbel"/>
                <a:cs typeface="Corbel"/>
                <a:sym typeface="Corbel"/>
              </a:rPr>
              <a:t>Virginia 1606. Library of Congress Prints and Photographs Division Washington, D.C. 20540 USA. [1904 May 28], photograph.</a:t>
            </a:r>
            <a:endParaRPr sz="1200">
              <a:latin typeface="Corbel"/>
              <a:ea typeface="Corbel"/>
              <a:cs typeface="Corbel"/>
              <a:sym typeface="Corbel"/>
            </a:endParaRPr>
          </a:p>
        </p:txBody>
      </p:sp>
      <p:sp>
        <p:nvSpPr>
          <p:cNvPr id="108" name="Google Shape;108;p21"/>
          <p:cNvSpPr txBox="1"/>
          <p:nvPr/>
        </p:nvSpPr>
        <p:spPr>
          <a:xfrm>
            <a:off x="216050" y="571500"/>
            <a:ext cx="3000000" cy="3000000"/>
          </a:xfrm>
          <a:prstGeom prst="rect">
            <a:avLst/>
          </a:prstGeom>
          <a:noFill/>
          <a:ln>
            <a:noFill/>
          </a:ln>
        </p:spPr>
        <p:txBody>
          <a:bodyPr anchorCtr="0" anchor="ctr" bIns="91425" lIns="91425" spcFirstLastPara="1" rIns="91425" wrap="square" tIns="91425">
            <a:noAutofit/>
          </a:bodyPr>
          <a:lstStyle/>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Which of these people is represented in the book </a:t>
            </a:r>
            <a:r>
              <a:rPr i="1" lang="en" sz="1350">
                <a:solidFill>
                  <a:srgbClr val="535354"/>
                </a:solidFill>
                <a:latin typeface="Corbel"/>
                <a:ea typeface="Corbel"/>
                <a:cs typeface="Corbel"/>
                <a:sym typeface="Corbel"/>
              </a:rPr>
              <a:t>Blood on the River?</a:t>
            </a:r>
            <a:endParaRPr i="1"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How would they feel about the settlement of Jamestown?</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What interactions might these people have had with each other or other characters in the book?</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 sz="1350">
                <a:solidFill>
                  <a:srgbClr val="535354"/>
                </a:solidFill>
                <a:latin typeface="Corbel"/>
                <a:ea typeface="Corbel"/>
                <a:cs typeface="Corbel"/>
                <a:sym typeface="Corbel"/>
              </a:rPr>
              <a:t>What would you include in a dialogue between any of these people?</a:t>
            </a:r>
            <a:endParaRPr sz="1350">
              <a:solidFill>
                <a:srgbClr val="535354"/>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