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Corbel"/>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rbel-bold.fntdata"/><Relationship Id="rId11" Type="http://schemas.openxmlformats.org/officeDocument/2006/relationships/slide" Target="slides/slide6.xml"/><Relationship Id="rId22" Type="http://schemas.openxmlformats.org/officeDocument/2006/relationships/font" Target="fonts/Corbel-boldItalic.fntdata"/><Relationship Id="rId10" Type="http://schemas.openxmlformats.org/officeDocument/2006/relationships/slide" Target="slides/slide5.xml"/><Relationship Id="rId21" Type="http://schemas.openxmlformats.org/officeDocument/2006/relationships/font" Target="fonts/Corbel-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orbel-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70f82cbbe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70f82cbbe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70f82cbbe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70f82cbbe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70f82cbbe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70f82cbbe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70f82cbbe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70f82cbbe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70f82cbb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70f82cbb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70f82cbb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70f82cbb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70f82cbb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70f82cbb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70f82cbb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70f82cbb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70f82cbb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70f82cbb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70f82cbbe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70f82cbbe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70f82cbb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70f82cbb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70f82cbbe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70f82cbbe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st"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354325" y="1268725"/>
            <a:ext cx="4526400" cy="1851600"/>
          </a:xfrm>
          <a:prstGeom prst="rect">
            <a:avLst/>
          </a:prstGeom>
          <a:noFill/>
          <a:ln>
            <a:noFill/>
          </a:ln>
        </p:spPr>
        <p:txBody>
          <a:bodyPr anchorCtr="0" anchor="b" bIns="91425" lIns="91425" spcFirstLastPara="1" rIns="91425" wrap="square" tIns="91425"/>
          <a:lstStyle>
            <a:lvl1pPr lvl="0" algn="ctr">
              <a:spcBef>
                <a:spcPts val="0"/>
              </a:spcBef>
              <a:spcAft>
                <a:spcPts val="0"/>
              </a:spcAft>
              <a:buSzPts val="3600"/>
              <a:buFont typeface="Corbel"/>
              <a:buChar char="●"/>
              <a:defRPr sz="3600">
                <a:latin typeface="Corbel"/>
                <a:ea typeface="Corbel"/>
                <a:cs typeface="Corbel"/>
                <a:sym typeface="Corbel"/>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p:txBody>
      </p:sp>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algn="ctr">
              <a:spcBef>
                <a:spcPts val="0"/>
              </a:spcBef>
              <a:spcAft>
                <a:spcPts val="0"/>
              </a:spcAft>
              <a:buSzPts val="12000"/>
              <a:buFont typeface="Corbel"/>
              <a:buChar char="●"/>
              <a:defRPr sz="12000">
                <a:latin typeface="Corbel"/>
                <a:ea typeface="Corbel"/>
                <a:cs typeface="Corbel"/>
                <a:sym typeface="Corbel"/>
              </a:defRPr>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nd"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274325" y="148500"/>
            <a:ext cx="3577500" cy="2731800"/>
          </a:xfrm>
          <a:prstGeom prst="rect">
            <a:avLst/>
          </a:prstGeom>
          <a:noFill/>
          <a:ln>
            <a:noFill/>
          </a:ln>
        </p:spPr>
        <p:txBody>
          <a:bodyPr anchorCtr="0" anchor="ctr" bIns="91425" lIns="91425" spcFirstLastPara="1" rIns="91425" wrap="square" tIns="91425"/>
          <a:lstStyle>
            <a:lvl1pPr lvl="0" algn="ctr">
              <a:spcBef>
                <a:spcPts val="0"/>
              </a:spcBef>
              <a:spcAft>
                <a:spcPts val="0"/>
              </a:spcAft>
              <a:buSzPts val="3600"/>
              <a:buFont typeface="Corbel"/>
              <a:buChar char="●"/>
              <a:defRPr sz="3600">
                <a:latin typeface="Corbel"/>
                <a:ea typeface="Corbel"/>
                <a:cs typeface="Corbel"/>
                <a:sym typeface="Corbel"/>
              </a:defRPr>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
        <p:nvSpPr>
          <p:cNvPr id="13" name="Google Shape;13;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3"/>
          <p:cNvSpPr txBox="1"/>
          <p:nvPr/>
        </p:nvSpPr>
        <p:spPr>
          <a:xfrm>
            <a:off x="811525" y="2606050"/>
            <a:ext cx="3040200" cy="16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cite</a:t>
            </a:r>
            <a:endParaRPr/>
          </a:p>
        </p:txBody>
      </p:sp>
      <p:sp>
        <p:nvSpPr>
          <p:cNvPr id="15" name="Google Shape;15;p3"/>
          <p:cNvSpPr txBox="1"/>
          <p:nvPr/>
        </p:nvSpPr>
        <p:spPr>
          <a:xfrm>
            <a:off x="5543550" y="754375"/>
            <a:ext cx="3131700" cy="28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Pic</a:t>
            </a:r>
            <a:endParaRPr/>
          </a:p>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lstStyle>
            <a:lvl1pPr lvl="0">
              <a:spcBef>
                <a:spcPts val="0"/>
              </a:spcBef>
              <a:spcAft>
                <a:spcPts val="0"/>
              </a:spcAft>
              <a:buSzPts val="1400"/>
              <a:buFont typeface="Corbel"/>
              <a:buChar char="●"/>
              <a:defRPr>
                <a:latin typeface="Corbel"/>
                <a:ea typeface="Corbel"/>
                <a:cs typeface="Corbel"/>
                <a:sym typeface="Corbel"/>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8" name="Google Shape;18;p4"/>
          <p:cNvSpPr txBox="1"/>
          <p:nvPr>
            <p:ph idx="1" type="body"/>
          </p:nvPr>
        </p:nvSpPr>
        <p:spPr>
          <a:xfrm>
            <a:off x="457200" y="1794500"/>
            <a:ext cx="4846200" cy="3166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lstStyle>
            <a:lvl1pPr lvl="0">
              <a:spcBef>
                <a:spcPts val="0"/>
              </a:spcBef>
              <a:spcAft>
                <a:spcPts val="0"/>
              </a:spcAft>
              <a:buSzPts val="1400"/>
              <a:buFont typeface="Corbel"/>
              <a:buChar char="●"/>
              <a:defRPr>
                <a:latin typeface="Corbel"/>
                <a:ea typeface="Corbel"/>
                <a:cs typeface="Corbel"/>
                <a:sym typeface="Corbel"/>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lstStyle>
            <a:lvl1pPr lvl="0">
              <a:spcBef>
                <a:spcPts val="0"/>
              </a:spcBef>
              <a:spcAft>
                <a:spcPts val="0"/>
              </a:spcAft>
              <a:buSzPts val="1400"/>
              <a:buFont typeface="Corbel"/>
              <a:buChar char="●"/>
              <a:defRPr>
                <a:latin typeface="Corbel"/>
                <a:ea typeface="Corbel"/>
                <a:cs typeface="Corbel"/>
                <a:sym typeface="Corbel"/>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a:spcBef>
                <a:spcPts val="0"/>
              </a:spcBef>
              <a:spcAft>
                <a:spcPts val="0"/>
              </a:spcAft>
              <a:buSzPts val="2400"/>
              <a:buFont typeface="Corbel"/>
              <a:buChar char="●"/>
              <a:defRPr sz="2400">
                <a:latin typeface="Corbel"/>
                <a:ea typeface="Corbel"/>
                <a:cs typeface="Corbel"/>
                <a:sym typeface="Corbel"/>
              </a:defRPr>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a:spcBef>
                <a:spcPts val="0"/>
              </a:spcBef>
              <a:spcAft>
                <a:spcPts val="0"/>
              </a:spcAft>
              <a:buSzPts val="4800"/>
              <a:buFont typeface="Corbel"/>
              <a:buChar char="●"/>
              <a:defRPr sz="4800">
                <a:latin typeface="Corbel"/>
                <a:ea typeface="Corbel"/>
                <a:cs typeface="Corbel"/>
                <a:sym typeface="Corbel"/>
              </a:defRPr>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algn="ctr">
              <a:spcBef>
                <a:spcPts val="0"/>
              </a:spcBef>
              <a:spcAft>
                <a:spcPts val="0"/>
              </a:spcAft>
              <a:buSzPts val="4200"/>
              <a:buFont typeface="Corbel"/>
              <a:buChar char="●"/>
              <a:defRPr sz="4200">
                <a:latin typeface="Corbel"/>
                <a:ea typeface="Corbel"/>
                <a:cs typeface="Corbel"/>
                <a:sym typeface="Corbel"/>
              </a:defRPr>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457200" y="1794500"/>
            <a:ext cx="4846200" cy="3166200"/>
          </a:xfrm>
          <a:prstGeom prst="rect">
            <a:avLst/>
          </a:prstGeom>
          <a:noFill/>
          <a:ln>
            <a:noFill/>
          </a:ln>
        </p:spPr>
        <p:txBody>
          <a:bodyPr anchorCtr="0" anchor="t" bIns="91425" lIns="91425" spcFirstLastPara="1" rIns="91425" wrap="square" tIns="91425"/>
          <a:lstStyle>
            <a:lvl1pPr indent="-342900" lvl="0" marL="457200">
              <a:lnSpc>
                <a:spcPct val="100000"/>
              </a:lnSpc>
              <a:spcBef>
                <a:spcPts val="0"/>
              </a:spcBef>
              <a:spcAft>
                <a:spcPts val="0"/>
              </a:spcAft>
              <a:buSzPts val="1800"/>
              <a:buFont typeface="Corbel"/>
              <a:buChar char="●"/>
              <a:defRPr sz="1800">
                <a:latin typeface="Corbel"/>
                <a:ea typeface="Corbel"/>
                <a:cs typeface="Corbel"/>
                <a:sym typeface="Corbel"/>
              </a:defRPr>
            </a:lvl1pPr>
            <a:lvl2pPr indent="-317500" lvl="1" marL="914400">
              <a:lnSpc>
                <a:spcPct val="100000"/>
              </a:lnSpc>
              <a:spcBef>
                <a:spcPts val="1600"/>
              </a:spcBef>
              <a:spcAft>
                <a:spcPts val="0"/>
              </a:spcAft>
              <a:buSzPts val="1400"/>
              <a:buFont typeface="Corbel"/>
              <a:buChar char="○"/>
              <a:defRPr>
                <a:latin typeface="Corbel"/>
                <a:ea typeface="Corbel"/>
                <a:cs typeface="Corbel"/>
                <a:sym typeface="Corbel"/>
              </a:defRPr>
            </a:lvl2pPr>
            <a:lvl3pPr indent="-317500" lvl="2" marL="1371600">
              <a:lnSpc>
                <a:spcPct val="100000"/>
              </a:lnSpc>
              <a:spcBef>
                <a:spcPts val="1600"/>
              </a:spcBef>
              <a:spcAft>
                <a:spcPts val="0"/>
              </a:spcAft>
              <a:buSzPts val="1400"/>
              <a:buFont typeface="Corbel"/>
              <a:buChar char="■"/>
              <a:defRPr>
                <a:latin typeface="Corbel"/>
                <a:ea typeface="Corbel"/>
                <a:cs typeface="Corbel"/>
                <a:sym typeface="Corbel"/>
              </a:defRPr>
            </a:lvl3pPr>
            <a:lvl4pPr indent="-317500" lvl="3" marL="1828800">
              <a:lnSpc>
                <a:spcPct val="100000"/>
              </a:lnSpc>
              <a:spcBef>
                <a:spcPts val="1600"/>
              </a:spcBef>
              <a:spcAft>
                <a:spcPts val="0"/>
              </a:spcAft>
              <a:buSzPts val="1400"/>
              <a:buFont typeface="Corbel"/>
              <a:buChar char="●"/>
              <a:defRPr>
                <a:latin typeface="Corbel"/>
                <a:ea typeface="Corbel"/>
                <a:cs typeface="Corbel"/>
                <a:sym typeface="Corbel"/>
              </a:defRPr>
            </a:lvl4pPr>
            <a:lvl5pPr indent="-317500" lvl="4" marL="2286000">
              <a:lnSpc>
                <a:spcPct val="100000"/>
              </a:lnSpc>
              <a:spcBef>
                <a:spcPts val="1600"/>
              </a:spcBef>
              <a:spcAft>
                <a:spcPts val="0"/>
              </a:spcAft>
              <a:buSzPts val="1400"/>
              <a:buFont typeface="Corbel"/>
              <a:buChar char="○"/>
              <a:defRPr>
                <a:latin typeface="Corbel"/>
                <a:ea typeface="Corbel"/>
                <a:cs typeface="Corbel"/>
                <a:sym typeface="Corbel"/>
              </a:defRPr>
            </a:lvl5pPr>
            <a:lvl6pPr indent="-317500" lvl="5" marL="2743200">
              <a:lnSpc>
                <a:spcPct val="100000"/>
              </a:lnSpc>
              <a:spcBef>
                <a:spcPts val="1600"/>
              </a:spcBef>
              <a:spcAft>
                <a:spcPts val="0"/>
              </a:spcAft>
              <a:buSzPts val="1400"/>
              <a:buFont typeface="Corbel"/>
              <a:buChar char="■"/>
              <a:defRPr>
                <a:latin typeface="Corbel"/>
                <a:ea typeface="Corbel"/>
                <a:cs typeface="Corbel"/>
                <a:sym typeface="Corbel"/>
              </a:defRPr>
            </a:lvl6pPr>
            <a:lvl7pPr indent="-317500" lvl="6" marL="3200400">
              <a:lnSpc>
                <a:spcPct val="100000"/>
              </a:lnSpc>
              <a:spcBef>
                <a:spcPts val="1600"/>
              </a:spcBef>
              <a:spcAft>
                <a:spcPts val="0"/>
              </a:spcAft>
              <a:buSzPts val="1400"/>
              <a:buFont typeface="Corbel"/>
              <a:buChar char="●"/>
              <a:defRPr>
                <a:latin typeface="Corbel"/>
                <a:ea typeface="Corbel"/>
                <a:cs typeface="Corbel"/>
                <a:sym typeface="Corbel"/>
              </a:defRPr>
            </a:lvl7pPr>
            <a:lvl8pPr indent="-317500" lvl="7" marL="3657600">
              <a:lnSpc>
                <a:spcPct val="100000"/>
              </a:lnSpc>
              <a:spcBef>
                <a:spcPts val="1600"/>
              </a:spcBef>
              <a:spcAft>
                <a:spcPts val="0"/>
              </a:spcAft>
              <a:buSzPts val="1400"/>
              <a:buFont typeface="Corbel"/>
              <a:buChar char="○"/>
              <a:defRPr>
                <a:latin typeface="Corbel"/>
                <a:ea typeface="Corbel"/>
                <a:cs typeface="Corbel"/>
                <a:sym typeface="Corbel"/>
              </a:defRPr>
            </a:lvl8pPr>
            <a:lvl9pPr indent="-317500" lvl="8" marL="4114800">
              <a:lnSpc>
                <a:spcPct val="100000"/>
              </a:lnSpc>
              <a:spcBef>
                <a:spcPts val="1600"/>
              </a:spcBef>
              <a:spcAft>
                <a:spcPts val="1600"/>
              </a:spcAft>
              <a:buSzPts val="1400"/>
              <a:buFont typeface="Corbel"/>
              <a:buChar char="■"/>
              <a:defRPr>
                <a:latin typeface="Corbel"/>
                <a:ea typeface="Corbel"/>
                <a:cs typeface="Corbel"/>
                <a:sym typeface="Corbel"/>
              </a:defRPr>
            </a:lvl9pPr>
          </a:lstStyle>
          <a:p/>
        </p:txBody>
      </p:sp>
      <p:sp>
        <p:nvSpPr>
          <p:cNvPr id="7" name="Google Shape;7;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catalog.hathitrust.org/Record/009571563"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ualrexhibits.org/primarysources/object/mifflin-gibbs-object-6/"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loc.gov/pictures/item/2016700276/" TargetMode="External"/><Relationship Id="rId4" Type="http://schemas.openxmlformats.org/officeDocument/2006/relationships/hyperlink" Target="http://www.loc.gov/pictures/item/2016700276/" TargetMode="External"/><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ualrexhibits.org/primarysources/object/mifflin-gibbs-object-2/"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ualrexhibits.org/primarysources/object/mifflin-gibbs-object-3/"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loc.gov/item/73693338/"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idx="4294967295" type="subTitle"/>
          </p:nvPr>
        </p:nvSpPr>
        <p:spPr>
          <a:xfrm>
            <a:off x="128225" y="392900"/>
            <a:ext cx="8520600" cy="7926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1600"/>
              </a:spcAft>
              <a:buNone/>
            </a:pPr>
            <a:r>
              <a:rPr b="1" lang="en" sz="4800">
                <a:solidFill>
                  <a:srgbClr val="000000"/>
                </a:solidFill>
                <a:highlight>
                  <a:srgbClr val="FCFCFC"/>
                </a:highlight>
              </a:rPr>
              <a:t>Mifflin Gibbs</a:t>
            </a:r>
            <a:endParaRPr b="1" sz="4800">
              <a:solidFill>
                <a:srgbClr val="000000"/>
              </a:solidFill>
            </a:endParaRPr>
          </a:p>
        </p:txBody>
      </p:sp>
      <p:sp>
        <p:nvSpPr>
          <p:cNvPr id="55" name="Google Shape;55;p13"/>
          <p:cNvSpPr txBox="1"/>
          <p:nvPr/>
        </p:nvSpPr>
        <p:spPr>
          <a:xfrm>
            <a:off x="2180150" y="2924500"/>
            <a:ext cx="5380500" cy="3108900"/>
          </a:xfrm>
          <a:prstGeom prst="rect">
            <a:avLst/>
          </a:prstGeom>
          <a:noFill/>
          <a:ln>
            <a:noFill/>
          </a:ln>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Who was Mifflin Gibbs?</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Where did he live and travel? Why?</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rights and responsibilities did Mifflin Gibbs have, as an African American man living in the United States between 1823 and 1915? How did these change over his lifetime?</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contributions did Mifflin Gibbs make to Little Rock, Arkansas, and the United States?</a:t>
            </a:r>
            <a:endParaRPr sz="1350">
              <a:latin typeface="Corbel"/>
              <a:ea typeface="Corbel"/>
              <a:cs typeface="Corbel"/>
              <a:sym typeface="Corbel"/>
            </a:endParaRPr>
          </a:p>
          <a:p>
            <a:pPr indent="0" lvl="0" marL="0" rtl="0" algn="l">
              <a:spcBef>
                <a:spcPts val="2200"/>
              </a:spcBef>
              <a:spcAft>
                <a:spcPts val="0"/>
              </a:spcAft>
              <a:buNone/>
            </a:pPr>
            <a:r>
              <a:t/>
            </a:r>
            <a:endParaRPr>
              <a:latin typeface="Corbel"/>
              <a:ea typeface="Corbel"/>
              <a:cs typeface="Corbel"/>
              <a:sym typeface="Corbel"/>
            </a:endParaRPr>
          </a:p>
        </p:txBody>
      </p:sp>
      <p:sp>
        <p:nvSpPr>
          <p:cNvPr id="56" name="Google Shape;56;p13"/>
          <p:cNvSpPr txBox="1"/>
          <p:nvPr/>
        </p:nvSpPr>
        <p:spPr>
          <a:xfrm>
            <a:off x="981125" y="1559300"/>
            <a:ext cx="6814800" cy="11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rbel"/>
                <a:ea typeface="Corbel"/>
                <a:cs typeface="Corbel"/>
                <a:sym typeface="Corbel"/>
              </a:rPr>
              <a:t>Why should we remember Mifflin Gibbs?</a:t>
            </a:r>
            <a:endParaRPr sz="3000">
              <a:latin typeface="Corbel"/>
              <a:ea typeface="Corbel"/>
              <a:cs typeface="Corbel"/>
              <a:sym typeface="Corbel"/>
            </a:endParaRPr>
          </a:p>
        </p:txBody>
      </p:sp>
      <p:sp>
        <p:nvSpPr>
          <p:cNvPr id="57" name="Google Shape;57;p13"/>
          <p:cNvSpPr txBox="1"/>
          <p:nvPr>
            <p:ph type="ctrTitle"/>
          </p:nvPr>
        </p:nvSpPr>
        <p:spPr>
          <a:xfrm>
            <a:off x="354325" y="1268725"/>
            <a:ext cx="4526400" cy="185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ctrTitle"/>
          </p:nvPr>
        </p:nvSpPr>
        <p:spPr>
          <a:xfrm>
            <a:off x="325450" y="720150"/>
            <a:ext cx="4526400" cy="185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750" u="sng">
                <a:solidFill>
                  <a:schemeClr val="hlink"/>
                </a:solidFill>
                <a:hlinkClick r:id="rId3"/>
              </a:rPr>
              <a:t>“Public Buildings -- The Custom House and Post Office”</a:t>
            </a:r>
            <a:endParaRPr/>
          </a:p>
        </p:txBody>
      </p:sp>
      <p:pic>
        <p:nvPicPr>
          <p:cNvPr descr="&lt;p&gt;The text is reproduced below; the drawing shows the three-storey U.S. government building at Second Street, between Center and Spring Streets. On the sidewalk and street are people and a horse and buggy. Electric lines are visible on the far left side of the drawing.&lt;/p&gt;&#10;" id="118" name="Google Shape;118;p22"/>
          <p:cNvPicPr preferRelativeResize="0"/>
          <p:nvPr/>
        </p:nvPicPr>
        <p:blipFill>
          <a:blip r:embed="rId4">
            <a:alphaModFix/>
          </a:blip>
          <a:stretch>
            <a:fillRect/>
          </a:stretch>
        </p:blipFill>
        <p:spPr>
          <a:xfrm>
            <a:off x="5398900" y="93025"/>
            <a:ext cx="3360219"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3"/>
          <p:cNvSpPr txBox="1"/>
          <p:nvPr>
            <p:ph type="ctrTitle"/>
          </p:nvPr>
        </p:nvSpPr>
        <p:spPr>
          <a:xfrm>
            <a:off x="500525" y="154000"/>
            <a:ext cx="3503700" cy="3551700"/>
          </a:xfrm>
          <a:prstGeom prst="rect">
            <a:avLst/>
          </a:prstGeom>
        </p:spPr>
        <p:txBody>
          <a:bodyPr anchorCtr="0" anchor="b" bIns="91425" lIns="91425" spcFirstLastPara="1" rIns="91425" wrap="square" tIns="91425">
            <a:noAutofit/>
          </a:bodyPr>
          <a:lstStyle/>
          <a:p>
            <a:pPr indent="-314325" lvl="0" marL="457200" rtl="0" algn="l">
              <a:lnSpc>
                <a:spcPct val="115000"/>
              </a:lnSpc>
              <a:spcBef>
                <a:spcPts val="0"/>
              </a:spcBef>
              <a:spcAft>
                <a:spcPts val="0"/>
              </a:spcAft>
              <a:buSzPts val="1350"/>
              <a:buChar char="●"/>
            </a:pPr>
            <a:r>
              <a:rPr lang="en" sz="1350"/>
              <a:t>What job did Mifflin (M.W.) Gibbs have when this primary source was created? What do you think his responsibilities were in this job? Do you think it was an important job? Why/why not?</a:t>
            </a:r>
            <a:endParaRPr sz="1350"/>
          </a:p>
          <a:p>
            <a:pPr indent="-314325" lvl="0" marL="457200" rtl="0" algn="l">
              <a:lnSpc>
                <a:spcPct val="115000"/>
              </a:lnSpc>
              <a:spcBef>
                <a:spcPts val="0"/>
              </a:spcBef>
              <a:spcAft>
                <a:spcPts val="0"/>
              </a:spcAft>
              <a:buSzPts val="1350"/>
              <a:buChar char="●"/>
            </a:pPr>
            <a:r>
              <a:rPr lang="en" sz="1350"/>
              <a:t>Describe the drawing of the building. What peoples, objects, and activities do you see? Then, use Google Maps street view and find Second Street between Center and Spring Street in downtown Little Rock. How does the building in the drawing compare to the current-day building?</a:t>
            </a:r>
            <a:endParaRPr/>
          </a:p>
        </p:txBody>
      </p:sp>
      <p:pic>
        <p:nvPicPr>
          <p:cNvPr descr="&lt;p&gt;The text is reproduced below; the drawing shows the three-storey U.S. government building at Second Street, between Center and Spring Streets. On the sidewalk and street are people and a horse and buggy. Electric lines are visible on the far left side of the drawing.&lt;/p&gt;&#10;" id="124" name="Google Shape;124;p23"/>
          <p:cNvPicPr preferRelativeResize="0"/>
          <p:nvPr/>
        </p:nvPicPr>
        <p:blipFill>
          <a:blip r:embed="rId3">
            <a:alphaModFix/>
          </a:blip>
          <a:stretch>
            <a:fillRect/>
          </a:stretch>
        </p:blipFill>
        <p:spPr>
          <a:xfrm>
            <a:off x="5398900" y="93025"/>
            <a:ext cx="3360219" cy="4838700"/>
          </a:xfrm>
          <a:prstGeom prst="rect">
            <a:avLst/>
          </a:prstGeom>
          <a:noFill/>
          <a:ln>
            <a:noFill/>
          </a:ln>
        </p:spPr>
      </p:pic>
      <p:sp>
        <p:nvSpPr>
          <p:cNvPr id="125" name="Google Shape;125;p23"/>
          <p:cNvSpPr txBox="1"/>
          <p:nvPr/>
        </p:nvSpPr>
        <p:spPr>
          <a:xfrm>
            <a:off x="1058775" y="3619100"/>
            <a:ext cx="2858700" cy="13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50">
                <a:latin typeface="Corbel"/>
                <a:ea typeface="Corbel"/>
                <a:cs typeface="Corbel"/>
                <a:sym typeface="Corbel"/>
              </a:rPr>
              <a:t>Woodward &amp; Tiernan, illustrators, “The Custom House and Post Office.” In Brewster, E. T. </a:t>
            </a:r>
            <a:r>
              <a:rPr i="1" lang="en" sz="1350">
                <a:latin typeface="Corbel"/>
                <a:ea typeface="Corbel"/>
                <a:cs typeface="Corbel"/>
                <a:sym typeface="Corbel"/>
              </a:rPr>
              <a:t>The City of Little Rock.</a:t>
            </a:r>
            <a:r>
              <a:rPr lang="en" sz="1350">
                <a:latin typeface="Corbel"/>
                <a:ea typeface="Corbel"/>
                <a:cs typeface="Corbel"/>
                <a:sym typeface="Corbel"/>
              </a:rPr>
              <a:t> Little Rock, Ark.: Guide Publishing Company, 1890, pp. 53-54. Library of Congress.</a:t>
            </a:r>
            <a:endParaRPr>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ctrTitle"/>
          </p:nvPr>
        </p:nvSpPr>
        <p:spPr>
          <a:xfrm>
            <a:off x="354325" y="1268725"/>
            <a:ext cx="4526400" cy="1851600"/>
          </a:xfrm>
          <a:prstGeom prst="rect">
            <a:avLst/>
          </a:prstGeom>
        </p:spPr>
        <p:txBody>
          <a:bodyPr anchorCtr="0" anchor="b" bIns="91425" lIns="91425" spcFirstLastPara="1" rIns="91425" wrap="square" tIns="91425">
            <a:noAutofit/>
          </a:bodyPr>
          <a:lstStyle/>
          <a:p>
            <a:pPr indent="0" lvl="0" marL="0" rtl="0" algn="l">
              <a:lnSpc>
                <a:spcPct val="119836"/>
              </a:lnSpc>
              <a:spcBef>
                <a:spcPts val="0"/>
              </a:spcBef>
              <a:spcAft>
                <a:spcPts val="0"/>
              </a:spcAft>
              <a:buClr>
                <a:schemeClr val="dk1"/>
              </a:buClr>
              <a:buSzPts val="1100"/>
              <a:buFont typeface="Arial"/>
              <a:buNone/>
            </a:pPr>
            <a:r>
              <a:rPr b="1" lang="en" sz="2750" u="sng">
                <a:solidFill>
                  <a:schemeClr val="hlink"/>
                </a:solidFill>
                <a:hlinkClick r:id="rId3"/>
              </a:rPr>
              <a:t>The Poll-tax vs Colored Men</a:t>
            </a:r>
            <a:endParaRPr b="1" sz="2750">
              <a:solidFill>
                <a:srgbClr val="232324"/>
              </a:solidFill>
            </a:endParaRPr>
          </a:p>
          <a:p>
            <a:pPr indent="0" lvl="0" marL="0" rtl="0" algn="ctr">
              <a:spcBef>
                <a:spcPts val="1800"/>
              </a:spcBef>
              <a:spcAft>
                <a:spcPts val="0"/>
              </a:spcAft>
              <a:buNone/>
            </a:pPr>
            <a:r>
              <a:t/>
            </a:r>
            <a:endParaRPr/>
          </a:p>
        </p:txBody>
      </p:sp>
      <p:pic>
        <p:nvPicPr>
          <p:cNvPr descr="&lt;p&gt;This is a copy of a microfilm version of the letter to the editor of the Liberator, William Lloyd Garrison’s newspaper. This two-paragraph letter is located on the 3rd column of p.4 of the newspaper.&lt;/p&gt;&#10;" id="131" name="Google Shape;131;p24"/>
          <p:cNvPicPr preferRelativeResize="0"/>
          <p:nvPr/>
        </p:nvPicPr>
        <p:blipFill>
          <a:blip r:embed="rId4">
            <a:alphaModFix/>
          </a:blip>
          <a:stretch>
            <a:fillRect/>
          </a:stretch>
        </p:blipFill>
        <p:spPr>
          <a:xfrm>
            <a:off x="5033125" y="152400"/>
            <a:ext cx="3297496"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descr="&lt;p&gt;This is a copy of a microfilm version of the letter to the editor of the Liberator, William Lloyd Garrison’s newspaper. This two-paragraph letter is located on the 3rd column of p.4 of the newspaper.&lt;/p&gt;&#10;" id="136" name="Google Shape;136;p25"/>
          <p:cNvPicPr preferRelativeResize="0"/>
          <p:nvPr/>
        </p:nvPicPr>
        <p:blipFill>
          <a:blip r:embed="rId3">
            <a:alphaModFix/>
          </a:blip>
          <a:stretch>
            <a:fillRect/>
          </a:stretch>
        </p:blipFill>
        <p:spPr>
          <a:xfrm>
            <a:off x="5033125" y="152400"/>
            <a:ext cx="3297496" cy="4838700"/>
          </a:xfrm>
          <a:prstGeom prst="rect">
            <a:avLst/>
          </a:prstGeom>
          <a:noFill/>
          <a:ln>
            <a:noFill/>
          </a:ln>
        </p:spPr>
      </p:pic>
      <p:sp>
        <p:nvSpPr>
          <p:cNvPr id="137" name="Google Shape;137;p25"/>
          <p:cNvSpPr txBox="1"/>
          <p:nvPr/>
        </p:nvSpPr>
        <p:spPr>
          <a:xfrm>
            <a:off x="1106900" y="3850100"/>
            <a:ext cx="2444700" cy="914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350">
                <a:latin typeface="Corbel"/>
                <a:ea typeface="Corbel"/>
                <a:cs typeface="Corbel"/>
                <a:sym typeface="Corbel"/>
              </a:rPr>
              <a:t>Peter Lester &amp; Mifflin Gibbs, letter to </a:t>
            </a:r>
            <a:r>
              <a:rPr i="1" lang="en" sz="1350">
                <a:latin typeface="Corbel"/>
                <a:ea typeface="Corbel"/>
                <a:cs typeface="Corbel"/>
                <a:sym typeface="Corbel"/>
              </a:rPr>
              <a:t>The Liberator, </a:t>
            </a:r>
            <a:r>
              <a:rPr lang="en" sz="1350">
                <a:latin typeface="Corbel"/>
                <a:ea typeface="Corbel"/>
                <a:cs typeface="Corbel"/>
                <a:sym typeface="Corbel"/>
              </a:rPr>
              <a:t>7/3/1857, p.4</a:t>
            </a:r>
            <a:endParaRPr>
              <a:latin typeface="Corbel"/>
              <a:ea typeface="Corbel"/>
              <a:cs typeface="Corbel"/>
              <a:sym typeface="Corbel"/>
            </a:endParaRPr>
          </a:p>
        </p:txBody>
      </p:sp>
      <p:sp>
        <p:nvSpPr>
          <p:cNvPr id="138" name="Google Shape;138;p25"/>
          <p:cNvSpPr txBox="1"/>
          <p:nvPr/>
        </p:nvSpPr>
        <p:spPr>
          <a:xfrm>
            <a:off x="933650" y="404250"/>
            <a:ext cx="32976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Why did Lester and Gibbs write this letter? What is a poll tax?</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Why did Lester and Gibbs not pay the poll tax? What happened to people who didn’t pay?</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does it mean to be “disfranchised, oath-denied and outlawed?”</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questions do you have after reading this letter?</a:t>
            </a:r>
            <a:endParaRPr>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54325" y="1268725"/>
            <a:ext cx="4526400" cy="185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u="sng">
                <a:solidFill>
                  <a:schemeClr val="hlink"/>
                </a:solidFill>
                <a:hlinkClick r:id="rId3"/>
              </a:rPr>
              <a:t>Portrait of </a:t>
            </a:r>
            <a:endParaRPr b="1" sz="3000">
              <a:solidFill>
                <a:srgbClr val="232324"/>
              </a:solidFill>
            </a:endParaRPr>
          </a:p>
          <a:p>
            <a:pPr indent="457200" lvl="0" marL="0" rtl="0" algn="l">
              <a:spcBef>
                <a:spcPts val="0"/>
              </a:spcBef>
              <a:spcAft>
                <a:spcPts val="0"/>
              </a:spcAft>
              <a:buNone/>
            </a:pPr>
            <a:r>
              <a:rPr b="1" lang="en" sz="3000" u="sng">
                <a:solidFill>
                  <a:schemeClr val="hlink"/>
                </a:solidFill>
                <a:hlinkClick r:id="rId4"/>
              </a:rPr>
              <a:t>Judge M. W. Gibbs</a:t>
            </a:r>
            <a:endParaRPr sz="3000"/>
          </a:p>
        </p:txBody>
      </p:sp>
      <p:pic>
        <p:nvPicPr>
          <p:cNvPr descr="&lt;p&gt;The black and white portrait shows Judge Gibbs, in his seventies, dressed in a suit and tie and looking at the camera. He has a mustache and mutton-chop sideburns.&lt;/p&gt;&#10;" id="63" name="Google Shape;63;p14"/>
          <p:cNvPicPr preferRelativeResize="0"/>
          <p:nvPr/>
        </p:nvPicPr>
        <p:blipFill>
          <a:blip r:embed="rId5">
            <a:alphaModFix/>
          </a:blip>
          <a:stretch>
            <a:fillRect/>
          </a:stretch>
        </p:blipFill>
        <p:spPr>
          <a:xfrm>
            <a:off x="5386275" y="75400"/>
            <a:ext cx="3503619"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descr="&lt;p&gt;The black and white portrait shows Judge Gibbs, in his seventies, dressed in a suit and tie and looking at the camera. He has a mustache and mutton-chop sideburns.&lt;/p&gt;&#10;" id="68" name="Google Shape;68;p15"/>
          <p:cNvPicPr preferRelativeResize="0"/>
          <p:nvPr/>
        </p:nvPicPr>
        <p:blipFill>
          <a:blip r:embed="rId3">
            <a:alphaModFix/>
          </a:blip>
          <a:stretch>
            <a:fillRect/>
          </a:stretch>
        </p:blipFill>
        <p:spPr>
          <a:xfrm>
            <a:off x="5386275" y="75400"/>
            <a:ext cx="3503619" cy="4838700"/>
          </a:xfrm>
          <a:prstGeom prst="rect">
            <a:avLst/>
          </a:prstGeom>
          <a:noFill/>
          <a:ln>
            <a:noFill/>
          </a:ln>
        </p:spPr>
      </p:pic>
      <p:sp>
        <p:nvSpPr>
          <p:cNvPr id="69" name="Google Shape;69;p15"/>
          <p:cNvSpPr txBox="1"/>
          <p:nvPr/>
        </p:nvSpPr>
        <p:spPr>
          <a:xfrm>
            <a:off x="596775" y="375375"/>
            <a:ext cx="3436200" cy="2993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orbel"/>
              <a:buChar char="●"/>
            </a:pPr>
            <a:r>
              <a:rPr lang="en" sz="1800">
                <a:latin typeface="Corbel"/>
                <a:ea typeface="Corbel"/>
                <a:cs typeface="Corbel"/>
                <a:sym typeface="Corbel"/>
              </a:rPr>
              <a:t>Describe Mifflin Gibbs. What does he look like? What is he wearing?</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 sz="1800">
                <a:latin typeface="Corbel"/>
                <a:ea typeface="Corbel"/>
                <a:cs typeface="Corbel"/>
                <a:sym typeface="Corbel"/>
              </a:rPr>
              <a:t>Why do you think he had his photograph taken?</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 sz="1800">
                <a:latin typeface="Corbel"/>
                <a:ea typeface="Corbel"/>
                <a:cs typeface="Corbel"/>
                <a:sym typeface="Corbel"/>
              </a:rPr>
              <a:t>How is this portrait different from portraits we take today (like your school pictures)?</a:t>
            </a:r>
            <a:endParaRPr sz="1800">
              <a:latin typeface="Corbel"/>
              <a:ea typeface="Corbel"/>
              <a:cs typeface="Corbel"/>
              <a:sym typeface="Corbel"/>
            </a:endParaRPr>
          </a:p>
        </p:txBody>
      </p:sp>
      <p:sp>
        <p:nvSpPr>
          <p:cNvPr id="70" name="Google Shape;70;p15"/>
          <p:cNvSpPr txBox="1"/>
          <p:nvPr/>
        </p:nvSpPr>
        <p:spPr>
          <a:xfrm>
            <a:off x="1068400" y="3416975"/>
            <a:ext cx="2743200" cy="156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50"/>
              <a:t>C. M. Bell Studio Collection, Library of Congress Prints and Photographs Division.</a:t>
            </a:r>
            <a:endParaRPr sz="1350"/>
          </a:p>
          <a:p>
            <a:pPr indent="0" lvl="0" marL="0" rtl="0" algn="l">
              <a:spcBef>
                <a:spcPts val="2200"/>
              </a:spcBef>
              <a:spcAft>
                <a:spcPts val="0"/>
              </a:spcAft>
              <a:buNone/>
            </a:pPr>
            <a:r>
              <a:t/>
            </a:r>
            <a:endParaRPr/>
          </a:p>
        </p:txBody>
      </p:sp>
      <p:sp>
        <p:nvSpPr>
          <p:cNvPr id="71" name="Google Shape;71;p15"/>
          <p:cNvSpPr txBox="1"/>
          <p:nvPr>
            <p:ph type="ctrTitle"/>
          </p:nvPr>
        </p:nvSpPr>
        <p:spPr>
          <a:xfrm>
            <a:off x="354325" y="1268725"/>
            <a:ext cx="4526400" cy="185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ctrTitle"/>
          </p:nvPr>
        </p:nvSpPr>
        <p:spPr>
          <a:xfrm>
            <a:off x="2290825" y="-134750"/>
            <a:ext cx="4475700" cy="68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750" u="sng">
                <a:solidFill>
                  <a:schemeClr val="hlink"/>
                </a:solidFill>
                <a:hlinkClick r:id="rId3"/>
              </a:rPr>
              <a:t>M.W. Gibbs Called By Death</a:t>
            </a:r>
            <a:endParaRPr/>
          </a:p>
        </p:txBody>
      </p:sp>
      <p:pic>
        <p:nvPicPr>
          <p:cNvPr descr="&lt;p&gt;This obituary appeared in the Little Rock newspaper, Arkansas Gazette, on July 12, 1915, on page 5.&lt;/p&gt;&#10;" id="77" name="Google Shape;77;p16"/>
          <p:cNvPicPr preferRelativeResize="0"/>
          <p:nvPr/>
        </p:nvPicPr>
        <p:blipFill>
          <a:blip r:embed="rId4">
            <a:alphaModFix/>
          </a:blip>
          <a:stretch>
            <a:fillRect/>
          </a:stretch>
        </p:blipFill>
        <p:spPr>
          <a:xfrm>
            <a:off x="3437898" y="490875"/>
            <a:ext cx="2268200" cy="4585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pic>
        <p:nvPicPr>
          <p:cNvPr descr="&lt;p&gt;This obituary appeared in the Little Rock newspaper, Arkansas Gazette, on July 12, 1915, on page 5.&lt;/p&gt;&#10;" id="82" name="Google Shape;82;p17"/>
          <p:cNvPicPr preferRelativeResize="0"/>
          <p:nvPr/>
        </p:nvPicPr>
        <p:blipFill>
          <a:blip r:embed="rId3">
            <a:alphaModFix/>
          </a:blip>
          <a:stretch>
            <a:fillRect/>
          </a:stretch>
        </p:blipFill>
        <p:spPr>
          <a:xfrm>
            <a:off x="3437898" y="490875"/>
            <a:ext cx="2268200" cy="4585250"/>
          </a:xfrm>
          <a:prstGeom prst="rect">
            <a:avLst/>
          </a:prstGeom>
          <a:noFill/>
          <a:ln>
            <a:noFill/>
          </a:ln>
        </p:spPr>
      </p:pic>
      <p:sp>
        <p:nvSpPr>
          <p:cNvPr id="83" name="Google Shape;83;p17"/>
          <p:cNvSpPr txBox="1"/>
          <p:nvPr/>
        </p:nvSpPr>
        <p:spPr>
          <a:xfrm>
            <a:off x="413875" y="442750"/>
            <a:ext cx="2810700" cy="3725100"/>
          </a:xfrm>
          <a:prstGeom prst="rect">
            <a:avLst/>
          </a:prstGeom>
          <a:noFill/>
          <a:ln>
            <a:noFill/>
          </a:ln>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Based on this obituary, make a story map or timeline of Gibbs’s life and travels. Locate the places he lived on a world map.</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According to the article, what were Judge Gibbs’s accomplishments? What contributions did he make to Little Rock, Arkansas, and the United States?</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questions do you have after reading this source?</a:t>
            </a:r>
            <a:endParaRPr sz="1350">
              <a:latin typeface="Corbel"/>
              <a:ea typeface="Corbel"/>
              <a:cs typeface="Corbel"/>
              <a:sym typeface="Corbel"/>
            </a:endParaRPr>
          </a:p>
        </p:txBody>
      </p:sp>
      <p:sp>
        <p:nvSpPr>
          <p:cNvPr id="84" name="Google Shape;84;p17"/>
          <p:cNvSpPr txBox="1"/>
          <p:nvPr/>
        </p:nvSpPr>
        <p:spPr>
          <a:xfrm>
            <a:off x="6092800" y="3773100"/>
            <a:ext cx="2916300" cy="108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2200"/>
              </a:spcAft>
              <a:buClr>
                <a:schemeClr val="dk1"/>
              </a:buClr>
              <a:buSzPts val="1100"/>
              <a:buFont typeface="Arial"/>
              <a:buNone/>
            </a:pPr>
            <a:r>
              <a:rPr b="1" lang="en" sz="1350">
                <a:latin typeface="Corbel"/>
                <a:ea typeface="Corbel"/>
                <a:cs typeface="Corbel"/>
                <a:sym typeface="Corbel"/>
              </a:rPr>
              <a:t>“</a:t>
            </a:r>
            <a:r>
              <a:rPr lang="en" sz="1350">
                <a:latin typeface="Corbel"/>
                <a:ea typeface="Corbel"/>
                <a:cs typeface="Corbel"/>
                <a:sym typeface="Corbel"/>
              </a:rPr>
              <a:t>Mifflin W. Gibbs Called By Death” </a:t>
            </a:r>
            <a:r>
              <a:rPr i="1" lang="en" sz="1350">
                <a:latin typeface="Corbel"/>
                <a:ea typeface="Corbel"/>
                <a:cs typeface="Corbel"/>
                <a:sym typeface="Corbel"/>
              </a:rPr>
              <a:t>Arkansas Gazette</a:t>
            </a:r>
            <a:r>
              <a:rPr lang="en" sz="1350">
                <a:latin typeface="Corbel"/>
                <a:ea typeface="Corbel"/>
                <a:cs typeface="Corbel"/>
                <a:sym typeface="Corbel"/>
              </a:rPr>
              <a:t>, Monday, July 12, 1915, p. 5.</a:t>
            </a:r>
            <a:endParaRPr sz="1350">
              <a:latin typeface="Corbel"/>
              <a:ea typeface="Corbel"/>
              <a:cs typeface="Corbel"/>
              <a:sym typeface="Corbel"/>
            </a:endParaRPr>
          </a:p>
        </p:txBody>
      </p:sp>
      <p:sp>
        <p:nvSpPr>
          <p:cNvPr id="85" name="Google Shape;85;p17"/>
          <p:cNvSpPr txBox="1"/>
          <p:nvPr>
            <p:ph type="ctrTitle"/>
          </p:nvPr>
        </p:nvSpPr>
        <p:spPr>
          <a:xfrm>
            <a:off x="354325" y="1268725"/>
            <a:ext cx="4526400" cy="185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ctrTitle"/>
          </p:nvPr>
        </p:nvSpPr>
        <p:spPr>
          <a:xfrm>
            <a:off x="354325" y="1268725"/>
            <a:ext cx="4526400" cy="185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000" u="sng">
                <a:solidFill>
                  <a:schemeClr val="hlink"/>
                </a:solidFill>
                <a:hlinkClick r:id="rId3"/>
              </a:rPr>
              <a:t>M.W. Gibbs, The First Colored Judge in the United States</a:t>
            </a:r>
            <a:endParaRPr sz="3000"/>
          </a:p>
        </p:txBody>
      </p:sp>
      <p:pic>
        <p:nvPicPr>
          <p:cNvPr descr="&lt;p&gt;A drawing of Judge Gibbs is above the text of this article.&lt;/p&gt;&#10;" id="91" name="Google Shape;91;p18"/>
          <p:cNvPicPr preferRelativeResize="0"/>
          <p:nvPr/>
        </p:nvPicPr>
        <p:blipFill>
          <a:blip r:embed="rId4">
            <a:alphaModFix/>
          </a:blip>
          <a:stretch>
            <a:fillRect/>
          </a:stretch>
        </p:blipFill>
        <p:spPr>
          <a:xfrm>
            <a:off x="4628100" y="152400"/>
            <a:ext cx="2616508"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ctrTitle"/>
          </p:nvPr>
        </p:nvSpPr>
        <p:spPr>
          <a:xfrm>
            <a:off x="354325" y="1268725"/>
            <a:ext cx="4526400" cy="1851600"/>
          </a:xfrm>
          <a:prstGeom prst="rect">
            <a:avLst/>
          </a:prstGeom>
        </p:spPr>
        <p:txBody>
          <a:bodyPr anchorCtr="0" anchor="b"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t>Where did Mr. Gibbs travel and live? Why?</a:t>
            </a:r>
            <a:endParaRPr sz="1400"/>
          </a:p>
          <a:p>
            <a:pPr indent="-317500" lvl="0" marL="457200" rtl="0" algn="l">
              <a:lnSpc>
                <a:spcPct val="115000"/>
              </a:lnSpc>
              <a:spcBef>
                <a:spcPts val="0"/>
              </a:spcBef>
              <a:spcAft>
                <a:spcPts val="0"/>
              </a:spcAft>
              <a:buSzPts val="1400"/>
              <a:buChar char="●"/>
            </a:pPr>
            <a:r>
              <a:rPr lang="en" sz="1400"/>
              <a:t>What businesses and jobs did he have?</a:t>
            </a:r>
            <a:endParaRPr sz="1400"/>
          </a:p>
          <a:p>
            <a:pPr indent="-317500" lvl="0" marL="457200" rtl="0" algn="l">
              <a:lnSpc>
                <a:spcPct val="115000"/>
              </a:lnSpc>
              <a:spcBef>
                <a:spcPts val="0"/>
              </a:spcBef>
              <a:spcAft>
                <a:spcPts val="0"/>
              </a:spcAft>
              <a:buSzPts val="1400"/>
              <a:buChar char="●"/>
            </a:pPr>
            <a:r>
              <a:rPr lang="en" sz="1400"/>
              <a:t>How did Mifflin Gibbs contribute to politics and economics in Arkansas and the United States?</a:t>
            </a:r>
            <a:endParaRPr sz="1400"/>
          </a:p>
          <a:p>
            <a:pPr indent="-317500" lvl="0" marL="457200" rtl="0" algn="l">
              <a:lnSpc>
                <a:spcPct val="115000"/>
              </a:lnSpc>
              <a:spcBef>
                <a:spcPts val="0"/>
              </a:spcBef>
              <a:spcAft>
                <a:spcPts val="0"/>
              </a:spcAft>
              <a:buSzPts val="1400"/>
              <a:buChar char="●"/>
            </a:pPr>
            <a:r>
              <a:rPr lang="en" sz="1400"/>
              <a:t>What does the author of this newspaper article think of Mr. Gibbs?</a:t>
            </a:r>
            <a:endParaRPr sz="1400"/>
          </a:p>
          <a:p>
            <a:pPr indent="-317500" lvl="0" marL="457200" rtl="0" algn="l">
              <a:lnSpc>
                <a:spcPct val="115000"/>
              </a:lnSpc>
              <a:spcBef>
                <a:spcPts val="0"/>
              </a:spcBef>
              <a:spcAft>
                <a:spcPts val="0"/>
              </a:spcAft>
              <a:buSzPts val="1400"/>
              <a:buChar char="●"/>
            </a:pPr>
            <a:r>
              <a:rPr lang="en" sz="1400"/>
              <a:t>What questions do you have after reading this article?</a:t>
            </a:r>
            <a:endParaRPr sz="1400"/>
          </a:p>
          <a:p>
            <a:pPr indent="0" lvl="0" marL="0" rtl="0" algn="l">
              <a:spcBef>
                <a:spcPts val="2200"/>
              </a:spcBef>
              <a:spcAft>
                <a:spcPts val="0"/>
              </a:spcAft>
              <a:buNone/>
            </a:pPr>
            <a:r>
              <a:t/>
            </a:r>
            <a:endParaRPr b="1" sz="3000"/>
          </a:p>
        </p:txBody>
      </p:sp>
      <p:pic>
        <p:nvPicPr>
          <p:cNvPr descr="&lt;p&gt;A drawing of Judge Gibbs is above the text of this article.&lt;/p&gt;&#10;" id="97" name="Google Shape;97;p19"/>
          <p:cNvPicPr preferRelativeResize="0"/>
          <p:nvPr/>
        </p:nvPicPr>
        <p:blipFill>
          <a:blip r:embed="rId3">
            <a:alphaModFix/>
          </a:blip>
          <a:stretch>
            <a:fillRect/>
          </a:stretch>
        </p:blipFill>
        <p:spPr>
          <a:xfrm>
            <a:off x="4628100" y="152400"/>
            <a:ext cx="2616508" cy="4838700"/>
          </a:xfrm>
          <a:prstGeom prst="rect">
            <a:avLst/>
          </a:prstGeom>
          <a:noFill/>
          <a:ln>
            <a:noFill/>
          </a:ln>
        </p:spPr>
      </p:pic>
      <p:sp>
        <p:nvSpPr>
          <p:cNvPr id="98" name="Google Shape;98;p19"/>
          <p:cNvSpPr txBox="1"/>
          <p:nvPr/>
        </p:nvSpPr>
        <p:spPr>
          <a:xfrm>
            <a:off x="1636300" y="3359225"/>
            <a:ext cx="55443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txBox="1"/>
          <p:nvPr/>
        </p:nvSpPr>
        <p:spPr>
          <a:xfrm>
            <a:off x="664150" y="3493975"/>
            <a:ext cx="2675700" cy="102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Corbel"/>
                <a:ea typeface="Corbel"/>
                <a:cs typeface="Corbel"/>
                <a:sym typeface="Corbel"/>
              </a:rPr>
              <a:t>“M.W. Gibbs, the first Colored Judge in the United States” Arkansas Gazette, May 29, 1885.</a:t>
            </a:r>
            <a:endParaRPr>
              <a:latin typeface="Corbel"/>
              <a:ea typeface="Corbel"/>
              <a:cs typeface="Corbel"/>
              <a:sym typeface="Corbel"/>
            </a:endParaRPr>
          </a:p>
          <a:p>
            <a:pPr indent="0" lvl="0" marL="0" rtl="0" algn="l">
              <a:spcBef>
                <a:spcPts val="22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ctrTitle"/>
          </p:nvPr>
        </p:nvSpPr>
        <p:spPr>
          <a:xfrm>
            <a:off x="1614525" y="-96250"/>
            <a:ext cx="6249300" cy="103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750" u="sng">
                <a:solidFill>
                  <a:schemeClr val="hlink"/>
                </a:solidFill>
                <a:hlinkClick r:id="rId3"/>
              </a:rPr>
              <a:t>Bird’s eye view of the city of Little Rock, the capitol of Arkansas 1871</a:t>
            </a:r>
            <a:endParaRPr/>
          </a:p>
        </p:txBody>
      </p:sp>
      <p:pic>
        <p:nvPicPr>
          <p:cNvPr descr="&lt;p&gt;Color bird’s-eye view map of Little Rock from 1871 showing the Arkansas River, street grid, buildings on the bottom near title. There are no bridges over the Arkansas River in this map.&lt;/p&gt;&#10;" id="105" name="Google Shape;105;p20"/>
          <p:cNvPicPr preferRelativeResize="0"/>
          <p:nvPr/>
        </p:nvPicPr>
        <p:blipFill>
          <a:blip r:embed="rId4">
            <a:alphaModFix/>
          </a:blip>
          <a:stretch>
            <a:fillRect/>
          </a:stretch>
        </p:blipFill>
        <p:spPr>
          <a:xfrm>
            <a:off x="1794875" y="943251"/>
            <a:ext cx="6068951" cy="4091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1"/>
          <p:cNvSpPr txBox="1"/>
          <p:nvPr>
            <p:ph type="ctrTitle"/>
          </p:nvPr>
        </p:nvSpPr>
        <p:spPr>
          <a:xfrm>
            <a:off x="272025" y="1794025"/>
            <a:ext cx="1581000" cy="31281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50"/>
              <a:t>Ruger, A. Bird’s Eye View of the City of Little Rock, the Capitol of Arkansas. 1871. Library of Congress Geography and Map Division.</a:t>
            </a:r>
            <a:endParaRPr sz="1350"/>
          </a:p>
          <a:p>
            <a:pPr indent="0" lvl="0" marL="0" rtl="0" algn="ctr">
              <a:spcBef>
                <a:spcPts val="2200"/>
              </a:spcBef>
              <a:spcAft>
                <a:spcPts val="0"/>
              </a:spcAft>
              <a:buNone/>
            </a:pPr>
            <a:r>
              <a:t/>
            </a:r>
            <a:endParaRPr b="1" sz="2750">
              <a:solidFill>
                <a:srgbClr val="232324"/>
              </a:solidFill>
            </a:endParaRPr>
          </a:p>
        </p:txBody>
      </p:sp>
      <p:sp>
        <p:nvSpPr>
          <p:cNvPr id="111" name="Google Shape;111;p21"/>
          <p:cNvSpPr txBox="1"/>
          <p:nvPr/>
        </p:nvSpPr>
        <p:spPr>
          <a:xfrm>
            <a:off x="187700" y="144375"/>
            <a:ext cx="8922600" cy="837300"/>
          </a:xfrm>
          <a:prstGeom prst="rect">
            <a:avLst/>
          </a:prstGeom>
          <a:noFill/>
          <a:ln>
            <a:noFill/>
          </a:ln>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Describe the physical geography and the buildings in Little Rock.</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did Little Rock look like when Mifflin Gibbs first moved into town?</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How has Little Rock changed since 1871? Cite evidence from the map to support your answer.</a:t>
            </a:r>
            <a:endParaRPr sz="1350">
              <a:latin typeface="Corbel"/>
              <a:ea typeface="Corbel"/>
              <a:cs typeface="Corbel"/>
              <a:sym typeface="Corbel"/>
            </a:endParaRPr>
          </a:p>
          <a:p>
            <a:pPr indent="0" lvl="0" marL="0" rtl="0" algn="l">
              <a:spcBef>
                <a:spcPts val="2200"/>
              </a:spcBef>
              <a:spcAft>
                <a:spcPts val="0"/>
              </a:spcAft>
              <a:buNone/>
            </a:pPr>
            <a:r>
              <a:t/>
            </a:r>
            <a:endParaRPr/>
          </a:p>
        </p:txBody>
      </p:sp>
      <p:pic>
        <p:nvPicPr>
          <p:cNvPr descr="&lt;p&gt;Color bird’s-eye view map of Little Rock from 1871 showing the Arkansas River, street grid, buildings on the bottom near title. There are no bridges over the Arkansas River in this map.&lt;/p&gt;&#10;" id="112" name="Google Shape;112;p21"/>
          <p:cNvPicPr preferRelativeResize="0"/>
          <p:nvPr/>
        </p:nvPicPr>
        <p:blipFill>
          <a:blip r:embed="rId3">
            <a:alphaModFix/>
          </a:blip>
          <a:stretch>
            <a:fillRect/>
          </a:stretch>
        </p:blipFill>
        <p:spPr>
          <a:xfrm>
            <a:off x="1794875" y="943251"/>
            <a:ext cx="6068951" cy="4091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ster">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