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rbel-bold.fntdata"/><Relationship Id="rId10" Type="http://schemas.openxmlformats.org/officeDocument/2006/relationships/slide" Target="slides/slide5.xml"/><Relationship Id="rId21" Type="http://schemas.openxmlformats.org/officeDocument/2006/relationships/font" Target="fonts/Corbel-regular.fntdata"/><Relationship Id="rId13" Type="http://schemas.openxmlformats.org/officeDocument/2006/relationships/slide" Target="slides/slide8.xml"/><Relationship Id="rId24" Type="http://schemas.openxmlformats.org/officeDocument/2006/relationships/font" Target="fonts/Corbel-boldItalic.fntdata"/><Relationship Id="rId12" Type="http://schemas.openxmlformats.org/officeDocument/2006/relationships/slide" Target="slides/slide7.xml"/><Relationship Id="rId23"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b04c3b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b04c3b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6fb04c3b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6fb04c3b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6fb04c3b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6fb04c3b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6fb04c3b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6fb04c3b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fb04c3b0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fb04c3b0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6fb04c3b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6fb04c3b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6fb04c3b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6fb04c3b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6fb04c3b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6fb04c3b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fb04c3b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fb04c3b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fb04c3b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fb04c3b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6fb04c3b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6fb04c3b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6fb04c3b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fb04c3b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fb04c3b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fb04c3b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b04c3b0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b04c3b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rstudies.contentdm.oclc.org/digital/collection/p15728coll1/id/11088/rec/1"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s://ualrexhibits.org/laughing/wp-content/blogs.dir/16/files/1970s/ualr-ms-0023_na_na_11_01_1971.10.03_aw.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rstudies.contentdm.oclc.org/digital/collection/p15728coll3/id/284575/rec/16"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loc.gov/item/2017796657/"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loc.gov/item/2017796657/" TargetMode="External"/><Relationship Id="rId5" Type="http://schemas.openxmlformats.org/officeDocument/2006/relationships/hyperlink" Target="https://www.loc.gov/item/201779665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www.loc.gov/item/20177965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loc.gov/exhibits/brown/images/br0083s.jpg"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rstudies.contentdm.oclc.org/digital/collection/p15728coll1/id/1906/rec/1"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4294967295" type="ctrTitle"/>
          </p:nvPr>
        </p:nvSpPr>
        <p:spPr>
          <a:xfrm>
            <a:off x="1643200" y="1684150"/>
            <a:ext cx="6102600" cy="14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rPr b="1" i="0" lang="en" sz="2400" u="none" cap="none" strike="noStrike">
                <a:solidFill>
                  <a:srgbClr val="232324"/>
                </a:solidFill>
                <a:latin typeface="Corbel"/>
                <a:ea typeface="Corbel"/>
                <a:cs typeface="Corbel"/>
                <a:sym typeface="Corbel"/>
              </a:rPr>
              <a:t>What were the causes and effects of school desegregation in the United States?</a:t>
            </a:r>
            <a:endParaRPr i="0" sz="2400" u="none" cap="none" strike="noStrike">
              <a:solidFill>
                <a:schemeClr val="lt1"/>
              </a:solidFill>
              <a:latin typeface="Corbel"/>
              <a:ea typeface="Corbel"/>
              <a:cs typeface="Corbel"/>
              <a:sym typeface="Corbel"/>
            </a:endParaRPr>
          </a:p>
        </p:txBody>
      </p:sp>
      <p:sp>
        <p:nvSpPr>
          <p:cNvPr id="55" name="Google Shape;55;p13"/>
          <p:cNvSpPr txBox="1"/>
          <p:nvPr/>
        </p:nvSpPr>
        <p:spPr>
          <a:xfrm>
            <a:off x="2722725" y="803850"/>
            <a:ext cx="5517900" cy="991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50"/>
              <a:buFont typeface="Arial"/>
              <a:buNone/>
            </a:pPr>
            <a:r>
              <a:rPr b="1" i="0" lang="en" sz="3550" u="none" cap="none" strike="noStrike">
                <a:solidFill>
                  <a:srgbClr val="232324"/>
                </a:solidFill>
                <a:latin typeface="Corbel"/>
                <a:ea typeface="Corbel"/>
                <a:cs typeface="Corbel"/>
                <a:sym typeface="Corbel"/>
              </a:rPr>
              <a:t>School Desegregation</a:t>
            </a:r>
            <a:endParaRPr i="0" sz="1400" u="none" cap="none" strike="noStrike">
              <a:solidFill>
                <a:srgbClr val="000000"/>
              </a:solidFill>
              <a:latin typeface="Corbel"/>
              <a:ea typeface="Corbel"/>
              <a:cs typeface="Corbel"/>
              <a:sym typeface="Corbel"/>
            </a:endParaRPr>
          </a:p>
        </p:txBody>
      </p:sp>
      <p:sp>
        <p:nvSpPr>
          <p:cNvPr id="56" name="Google Shape;56;p13"/>
          <p:cNvSpPr txBox="1"/>
          <p:nvPr/>
        </p:nvSpPr>
        <p:spPr>
          <a:xfrm>
            <a:off x="3282650" y="3240850"/>
            <a:ext cx="5052900" cy="1575000"/>
          </a:xfrm>
          <a:prstGeom prst="rect">
            <a:avLst/>
          </a:prstGeom>
          <a:noFill/>
          <a:ln>
            <a:noFill/>
          </a:ln>
        </p:spPr>
        <p:txBody>
          <a:bodyPr anchorCtr="0" anchor="ctr" bIns="91425" lIns="91425" spcFirstLastPara="1" rIns="91425" wrap="square" tIns="91425">
            <a:noAutofit/>
          </a:bodyPr>
          <a:lstStyle/>
          <a:p>
            <a:pPr indent="-314325" lvl="0" marL="457200" marR="0" rtl="0" algn="l">
              <a:lnSpc>
                <a:spcPct val="115000"/>
              </a:lnSpc>
              <a:spcBef>
                <a:spcPts val="0"/>
              </a:spcBef>
              <a:spcAft>
                <a:spcPts val="0"/>
              </a:spcAft>
              <a:buSzPts val="1350"/>
              <a:buFont typeface="Corbel"/>
              <a:buChar char="●"/>
            </a:pPr>
            <a:r>
              <a:rPr i="0" lang="en" sz="1350" u="none" cap="none" strike="noStrike">
                <a:latin typeface="Corbel"/>
                <a:ea typeface="Corbel"/>
                <a:cs typeface="Corbel"/>
                <a:sym typeface="Corbel"/>
              </a:rPr>
              <a:t>What impact did </a:t>
            </a:r>
            <a:r>
              <a:rPr i="1" lang="en" sz="1350" u="none" cap="none" strike="noStrike">
                <a:latin typeface="Corbel"/>
                <a:ea typeface="Corbel"/>
                <a:cs typeface="Corbel"/>
                <a:sym typeface="Corbel"/>
              </a:rPr>
              <a:t>Brown v. Board of Education</a:t>
            </a:r>
            <a:r>
              <a:rPr i="0" lang="en" sz="1350" u="none" cap="none" strike="noStrike">
                <a:latin typeface="Corbel"/>
                <a:ea typeface="Corbel"/>
                <a:cs typeface="Corbel"/>
                <a:sym typeface="Corbel"/>
              </a:rPr>
              <a:t> have on the desegregation of public schools?</a:t>
            </a:r>
            <a:endParaRPr i="0" sz="1350" u="none" cap="none" strike="noStrike">
              <a:latin typeface="Corbel"/>
              <a:ea typeface="Corbel"/>
              <a:cs typeface="Corbel"/>
              <a:sym typeface="Corbel"/>
            </a:endParaRPr>
          </a:p>
          <a:p>
            <a:pPr indent="-314325" lvl="0" marL="457200" marR="0" rtl="0" algn="l">
              <a:lnSpc>
                <a:spcPct val="115000"/>
              </a:lnSpc>
              <a:spcBef>
                <a:spcPts val="0"/>
              </a:spcBef>
              <a:spcAft>
                <a:spcPts val="0"/>
              </a:spcAft>
              <a:buSzPts val="1350"/>
              <a:buFont typeface="Corbel"/>
              <a:buChar char="●"/>
            </a:pPr>
            <a:r>
              <a:rPr i="0" lang="en" sz="1350" u="none" cap="none" strike="noStrike">
                <a:latin typeface="Corbel"/>
                <a:ea typeface="Corbel"/>
                <a:cs typeface="Corbel"/>
                <a:sym typeface="Corbel"/>
              </a:rPr>
              <a:t>How did the desegregation of Little Rock Central High School influence the rest of the nation?</a:t>
            </a:r>
            <a:endParaRPr i="0" sz="1350" u="none" cap="none" strike="noStrike">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863125" y="1483475"/>
            <a:ext cx="2935200" cy="20151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latin typeface="Corbel"/>
                <a:ea typeface="Corbel"/>
                <a:cs typeface="Corbel"/>
                <a:sym typeface="Corbel"/>
                <a:hlinkClick r:id="rId3"/>
              </a:rPr>
              <a:t>Making a Tough Job Tougher</a:t>
            </a:r>
            <a:endParaRPr b="1" sz="2750">
              <a:solidFill>
                <a:srgbClr val="232324"/>
              </a:solidFill>
              <a:latin typeface="Corbel"/>
              <a:ea typeface="Corbel"/>
              <a:cs typeface="Corbel"/>
              <a:sym typeface="Corbel"/>
            </a:endParaRPr>
          </a:p>
          <a:p>
            <a:pPr indent="0" lvl="0" marL="0" rtl="0" algn="l">
              <a:spcBef>
                <a:spcPts val="1800"/>
              </a:spcBef>
              <a:spcAft>
                <a:spcPts val="0"/>
              </a:spcAft>
              <a:buNone/>
            </a:pPr>
            <a:r>
              <a:t/>
            </a:r>
            <a:endParaRPr/>
          </a:p>
        </p:txBody>
      </p:sp>
      <p:pic>
        <p:nvPicPr>
          <p:cNvPr descr="&lt;p&gt;Two men are tugging at the leg of a man holding a pole and walking on a balance beam. A white man represents “Unyielding Segregationists” and a black man represents the NAACP. They are both holding on to the main characters leg. There are two additional people, one on each end of the pole, that are being “balanced” by the main character in the photo. Each end represents a different idea. The boy represents the public, and the girl represents education. The words “court orders” are written on the balance beam.&lt;/p&gt;&#10;" id="114" name="Google Shape;114;p22"/>
          <p:cNvPicPr preferRelativeResize="0"/>
          <p:nvPr/>
        </p:nvPicPr>
        <p:blipFill>
          <a:blip r:embed="rId4">
            <a:alphaModFix/>
          </a:blip>
          <a:stretch>
            <a:fillRect/>
          </a:stretch>
        </p:blipFill>
        <p:spPr>
          <a:xfrm>
            <a:off x="4863800" y="89675"/>
            <a:ext cx="405766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idx="1" type="body"/>
          </p:nvPr>
        </p:nvSpPr>
        <p:spPr>
          <a:xfrm>
            <a:off x="235025" y="302200"/>
            <a:ext cx="3033600" cy="32382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happening in the cartoon?</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groups are depicted, and how might they be related?</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occurring during this time frame?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might the main character be depicted on a balance beam?</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Does the cartoon suggest that one of the entities is more powerful?</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Does race seem to play an important part in the picture? Why?</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public policy implications may be suggested by the cartoon?</a:t>
            </a:r>
            <a:endParaRPr sz="1350">
              <a:solidFill>
                <a:srgbClr val="000000"/>
              </a:solidFill>
              <a:latin typeface="Corbel"/>
              <a:ea typeface="Corbel"/>
              <a:cs typeface="Corbel"/>
              <a:sym typeface="Corbel"/>
            </a:endParaRPr>
          </a:p>
          <a:p>
            <a:pPr indent="0" lvl="0" marL="457200" rtl="0" algn="l">
              <a:spcBef>
                <a:spcPts val="2200"/>
              </a:spcBef>
              <a:spcAft>
                <a:spcPts val="1600"/>
              </a:spcAft>
              <a:buNone/>
            </a:pPr>
            <a:r>
              <a:t/>
            </a:r>
            <a:endParaRPr/>
          </a:p>
        </p:txBody>
      </p:sp>
      <p:pic>
        <p:nvPicPr>
          <p:cNvPr descr="&lt;p&gt;Two men are tugging at the leg of a man holding a pole and walking on a balance beam. A white man represents “Unyielding Segregationists” and a black man represents the NAACP. They are both holding on to the main characters leg. There are two additional people, one on each end of the pole, that are being “balanced” by the main character in the photo. Each end represents a different idea. The boy represents the public, and the girl represents education. The words “court orders” are written on the balance beam.&lt;/p&gt;&#10;" id="120" name="Google Shape;120;p23"/>
          <p:cNvPicPr preferRelativeResize="0"/>
          <p:nvPr/>
        </p:nvPicPr>
        <p:blipFill>
          <a:blip r:embed="rId3">
            <a:alphaModFix/>
          </a:blip>
          <a:stretch>
            <a:fillRect/>
          </a:stretch>
        </p:blipFill>
        <p:spPr>
          <a:xfrm>
            <a:off x="4863800" y="89675"/>
            <a:ext cx="4057661" cy="5143500"/>
          </a:xfrm>
          <a:prstGeom prst="rect">
            <a:avLst/>
          </a:prstGeom>
          <a:noFill/>
          <a:ln>
            <a:noFill/>
          </a:ln>
        </p:spPr>
      </p:pic>
      <p:sp>
        <p:nvSpPr>
          <p:cNvPr id="121" name="Google Shape;121;p23"/>
          <p:cNvSpPr txBox="1"/>
          <p:nvPr/>
        </p:nvSpPr>
        <p:spPr>
          <a:xfrm>
            <a:off x="2362675" y="4397750"/>
            <a:ext cx="2564700" cy="89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rbel"/>
                <a:ea typeface="Corbel"/>
                <a:cs typeface="Corbel"/>
                <a:sym typeface="Corbel"/>
              </a:rPr>
              <a:t>Jon Kennedy Cartoon Collection, (UALR.MS.0023), UA Little Rock Center for Arkansas History and Culture.</a:t>
            </a:r>
            <a:endParaRPr sz="10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lt;p&gt;A public school with buses is in the background. The center of the cartoon shows a well-dressed man, near the text “school board members” walking three children into a gate around a building labeled private schools.&lt;/p&gt;&#10;" id="126" name="Google Shape;126;p24"/>
          <p:cNvPicPr preferRelativeResize="0"/>
          <p:nvPr/>
        </p:nvPicPr>
        <p:blipFill>
          <a:blip r:embed="rId3">
            <a:alphaModFix/>
          </a:blip>
          <a:stretch>
            <a:fillRect/>
          </a:stretch>
        </p:blipFill>
        <p:spPr>
          <a:xfrm>
            <a:off x="4710475" y="0"/>
            <a:ext cx="4238657" cy="5143500"/>
          </a:xfrm>
          <a:prstGeom prst="rect">
            <a:avLst/>
          </a:prstGeom>
          <a:noFill/>
          <a:ln>
            <a:noFill/>
          </a:ln>
        </p:spPr>
      </p:pic>
      <p:sp>
        <p:nvSpPr>
          <p:cNvPr id="127" name="Google Shape;127;p24"/>
          <p:cNvSpPr txBox="1"/>
          <p:nvPr/>
        </p:nvSpPr>
        <p:spPr>
          <a:xfrm>
            <a:off x="550600" y="4777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4"/>
              </a:rPr>
              <a:t>Public Education is Okay -- for Other People’s Kids</a:t>
            </a:r>
            <a:endParaRPr b="1" sz="24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descr="&lt;p&gt;A public school with buses is in the background. The center of the cartoon shows a well-dressed man, near the text “school board members” walking three children into a gate around a building labeled private schools.&lt;/p&gt;&#10;" id="132" name="Google Shape;132;p25"/>
          <p:cNvPicPr preferRelativeResize="0"/>
          <p:nvPr/>
        </p:nvPicPr>
        <p:blipFill>
          <a:blip r:embed="rId3">
            <a:alphaModFix/>
          </a:blip>
          <a:stretch>
            <a:fillRect/>
          </a:stretch>
        </p:blipFill>
        <p:spPr>
          <a:xfrm>
            <a:off x="4710475" y="0"/>
            <a:ext cx="4238657" cy="5143500"/>
          </a:xfrm>
          <a:prstGeom prst="rect">
            <a:avLst/>
          </a:prstGeom>
          <a:noFill/>
          <a:ln>
            <a:noFill/>
          </a:ln>
        </p:spPr>
      </p:pic>
      <p:sp>
        <p:nvSpPr>
          <p:cNvPr id="133" name="Google Shape;133;p25"/>
          <p:cNvSpPr txBox="1"/>
          <p:nvPr/>
        </p:nvSpPr>
        <p:spPr>
          <a:xfrm>
            <a:off x="766625" y="243925"/>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is the message of this cartoon?</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does this cartoon tell you about one of the effects of desegregation?</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How might this cartoon be different if it was drawn from a different perspective?</a:t>
            </a:r>
            <a:endParaRPr sz="1350">
              <a:latin typeface="Corbel"/>
              <a:ea typeface="Corbel"/>
              <a:cs typeface="Corbel"/>
              <a:sym typeface="Corbel"/>
            </a:endParaRPr>
          </a:p>
        </p:txBody>
      </p:sp>
      <p:sp>
        <p:nvSpPr>
          <p:cNvPr id="134" name="Google Shape;134;p25"/>
          <p:cNvSpPr txBox="1"/>
          <p:nvPr/>
        </p:nvSpPr>
        <p:spPr>
          <a:xfrm>
            <a:off x="1010575" y="3415050"/>
            <a:ext cx="3038700" cy="15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latin typeface="Corbel"/>
                <a:ea typeface="Corbel"/>
                <a:cs typeface="Corbel"/>
                <a:sym typeface="Corbel"/>
              </a:rPr>
              <a:t>Jon Kennedy Cartoon Collection, (UALR.MS.0023), UA Little Rock Center for Arkansas History and Culture.</a:t>
            </a:r>
            <a:endParaRPr>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306675" y="757825"/>
            <a:ext cx="2571600" cy="331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u="sng">
                <a:solidFill>
                  <a:schemeClr val="hlink"/>
                </a:solidFill>
                <a:latin typeface="Corbel"/>
                <a:ea typeface="Corbel"/>
                <a:cs typeface="Corbel"/>
                <a:sym typeface="Corbel"/>
                <a:hlinkClick r:id="rId3"/>
              </a:rPr>
              <a:t>2000-01 Enrollment and Racial Balance in the LRSD and PCSSD</a:t>
            </a:r>
            <a:endParaRPr sz="2400">
              <a:latin typeface="Corbel"/>
              <a:ea typeface="Corbel"/>
              <a:cs typeface="Corbel"/>
              <a:sym typeface="Corbel"/>
            </a:endParaRPr>
          </a:p>
        </p:txBody>
      </p:sp>
      <p:pic>
        <p:nvPicPr>
          <p:cNvPr descr="&lt;p&gt;These pages of the report on Enrollment and Racial Balance in the LRSD, PCSSD and NLRSD contain four charts each. The first on each page shows total enrollment between the 1988-1989 school year, which has decreased slightly between that date and 2000-2001. The charts on the bottom show enrollment — total enrollment, white enrollment, and black enrollment, broken into intervals of 5000 students. In these graphs the trend of increasing black enrollment and decreasing white enrollment over time is visible in LRSD schools, while area schools see an overall decrease in the white population and a sharp increase in the black population.&lt;/p&gt;&#10;" id="140" name="Google Shape;140;p26"/>
          <p:cNvPicPr preferRelativeResize="0"/>
          <p:nvPr/>
        </p:nvPicPr>
        <p:blipFill>
          <a:blip r:embed="rId4">
            <a:alphaModFix/>
          </a:blip>
          <a:stretch>
            <a:fillRect/>
          </a:stretch>
        </p:blipFill>
        <p:spPr>
          <a:xfrm>
            <a:off x="2969024" y="167276"/>
            <a:ext cx="5985476" cy="462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55450" y="989675"/>
            <a:ext cx="2523000" cy="3498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do you think this primary source report was created? Who was the audience for this report?</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Summarize the data presented in the charts. What can you learn from the chart about school desegregation?</a:t>
            </a:r>
            <a:endParaRPr sz="1400">
              <a:solidFill>
                <a:srgbClr val="000000"/>
              </a:solidFill>
              <a:latin typeface="Corbel"/>
              <a:ea typeface="Corbel"/>
              <a:cs typeface="Corbel"/>
              <a:sym typeface="Corbel"/>
            </a:endParaRPr>
          </a:p>
          <a:p>
            <a:pPr indent="-317500" lvl="0" marL="457200" rtl="0" algn="l">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questions do you have after viewing these charts?</a:t>
            </a:r>
            <a:endParaRPr sz="1400">
              <a:solidFill>
                <a:srgbClr val="000000"/>
              </a:solidFill>
              <a:latin typeface="Corbel"/>
              <a:ea typeface="Corbel"/>
              <a:cs typeface="Corbel"/>
              <a:sym typeface="Corbel"/>
            </a:endParaRPr>
          </a:p>
          <a:p>
            <a:pPr indent="0" lvl="0" marL="0" rtl="0" algn="l">
              <a:spcBef>
                <a:spcPts val="2200"/>
              </a:spcBef>
              <a:spcAft>
                <a:spcPts val="1600"/>
              </a:spcAft>
              <a:buNone/>
            </a:pPr>
            <a:r>
              <a:rPr lang="en" sz="1000">
                <a:solidFill>
                  <a:srgbClr val="000000"/>
                </a:solidFill>
                <a:latin typeface="Corbel"/>
                <a:ea typeface="Corbel"/>
                <a:cs typeface="Corbel"/>
                <a:sym typeface="Corbel"/>
              </a:rPr>
              <a:t>Office of Desegregation Monitoring Records (BC.MSS.08.37), Butler Center for Arkansas Studies.</a:t>
            </a:r>
            <a:endParaRPr sz="1000">
              <a:latin typeface="Corbel"/>
              <a:ea typeface="Corbel"/>
              <a:cs typeface="Corbel"/>
              <a:sym typeface="Corbel"/>
            </a:endParaRPr>
          </a:p>
        </p:txBody>
      </p:sp>
      <p:pic>
        <p:nvPicPr>
          <p:cNvPr descr="&lt;p&gt;These pages of the report on Enrollment and Racial Balance in the LRSD, PCSSD and NLRSD contain four charts each. The first on each page shows total enrollment between the 1988-1989 school year, which has decreased slightly between that date and 2000-2001. The charts on the bottom show enrollment — total enrollment, white enrollment, and black enrollment, broken into intervals of 5000 students. In these graphs the trend of increasing black enrollment and decreasing white enrollment over time is visible in LRSD schools, while area schools see an overall decrease in the white population and a sharp increase in the black population.&lt;/p&gt;&#10;" id="146" name="Google Shape;146;p27"/>
          <p:cNvPicPr preferRelativeResize="0"/>
          <p:nvPr/>
        </p:nvPicPr>
        <p:blipFill>
          <a:blip r:embed="rId3">
            <a:alphaModFix/>
          </a:blip>
          <a:stretch>
            <a:fillRect/>
          </a:stretch>
        </p:blipFill>
        <p:spPr>
          <a:xfrm>
            <a:off x="2969024" y="167276"/>
            <a:ext cx="5985476" cy="462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674950" y="1150550"/>
            <a:ext cx="2810700" cy="24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3"/>
              </a:rPr>
              <a:t>Veazy, Greene County, Georgia. The one-teacher Negro school in Veazy, south of Greensboro</a:t>
            </a:r>
            <a:endParaRPr sz="2400">
              <a:solidFill>
                <a:srgbClr val="000000"/>
              </a:solidFill>
              <a:latin typeface="Corbel"/>
              <a:ea typeface="Corbel"/>
              <a:cs typeface="Corbel"/>
              <a:sym typeface="Corbel"/>
            </a:endParaRPr>
          </a:p>
        </p:txBody>
      </p:sp>
      <p:pic>
        <p:nvPicPr>
          <p:cNvPr descr="&lt;p&gt;In this photo, a room full of young African American students are pictured sitting on benches, holding books and learning from a teacher. It appears that the “school” is an older structure with very basic furniture included. The students are of various ages.&lt;/p&gt;&#10;" id="62" name="Google Shape;62;p14"/>
          <p:cNvPicPr preferRelativeResize="0"/>
          <p:nvPr/>
        </p:nvPicPr>
        <p:blipFill>
          <a:blip r:embed="rId4">
            <a:alphaModFix/>
          </a:blip>
          <a:stretch>
            <a:fillRect/>
          </a:stretch>
        </p:blipFill>
        <p:spPr>
          <a:xfrm>
            <a:off x="3987425" y="920900"/>
            <a:ext cx="4764016" cy="3553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69875" y="1103700"/>
            <a:ext cx="3995700" cy="2808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Why might the photographer be interested in comparing the two schools? Which school looks more desirable to you?What evidence do you see that indicates that one school may be better equipped than the other? Do you see similarities between the two schools during that time and the various public schools that exist in today? What role might policy play in this situation? Looking at today’s current educational climate, were the policy changes effective?</a:t>
            </a:r>
            <a:endParaRPr sz="1200">
              <a:solidFill>
                <a:srgbClr val="000000"/>
              </a:solidFill>
              <a:latin typeface="Corbel"/>
              <a:ea typeface="Corbel"/>
              <a:cs typeface="Corbel"/>
              <a:sym typeface="Corbel"/>
            </a:endParaRPr>
          </a:p>
          <a:p>
            <a:pPr indent="-304800" lvl="0" marL="457200" rtl="0" algn="l">
              <a:spcBef>
                <a:spcPts val="0"/>
              </a:spcBef>
              <a:spcAft>
                <a:spcPts val="0"/>
              </a:spcAft>
              <a:buClr>
                <a:srgbClr val="000000"/>
              </a:buClr>
              <a:buSzPts val="1200"/>
              <a:buFont typeface="Corbel"/>
              <a:buChar char="●"/>
            </a:pPr>
            <a:r>
              <a:rPr lang="en" sz="1200">
                <a:solidFill>
                  <a:srgbClr val="000000"/>
                </a:solidFill>
                <a:latin typeface="Corbel"/>
                <a:ea typeface="Corbel"/>
                <a:cs typeface="Corbel"/>
                <a:sym typeface="Corbel"/>
              </a:rPr>
              <a:t>Why might the photographer take this photo?  </a:t>
            </a:r>
            <a:endParaRPr sz="1200">
              <a:solidFill>
                <a:srgbClr val="000000"/>
              </a:solidFill>
              <a:latin typeface="Corbel"/>
              <a:ea typeface="Corbel"/>
              <a:cs typeface="Corbel"/>
              <a:sym typeface="Corbel"/>
            </a:endParaRPr>
          </a:p>
          <a:p>
            <a:pPr indent="0" lvl="0" marL="457200" rtl="0" algn="l">
              <a:spcBef>
                <a:spcPts val="2200"/>
              </a:spcBef>
              <a:spcAft>
                <a:spcPts val="1600"/>
              </a:spcAft>
              <a:buNone/>
            </a:pPr>
            <a:r>
              <a:t/>
            </a:r>
            <a:endParaRPr/>
          </a:p>
        </p:txBody>
      </p:sp>
      <p:pic>
        <p:nvPicPr>
          <p:cNvPr descr="&lt;p&gt;In this photo, a room full of young African American students are pictured sitting on benches, holding books and learning from a teacher. It appears that the “school” is an older structure with very basic furniture included. The students are of various ages.&lt;/p&gt;&#10;" id="68" name="Google Shape;68;p15"/>
          <p:cNvPicPr preferRelativeResize="0"/>
          <p:nvPr/>
        </p:nvPicPr>
        <p:blipFill>
          <a:blip r:embed="rId3">
            <a:alphaModFix/>
          </a:blip>
          <a:stretch>
            <a:fillRect/>
          </a:stretch>
        </p:blipFill>
        <p:spPr>
          <a:xfrm>
            <a:off x="3987425" y="920900"/>
            <a:ext cx="4764016" cy="3553205"/>
          </a:xfrm>
          <a:prstGeom prst="rect">
            <a:avLst/>
          </a:prstGeom>
          <a:noFill/>
          <a:ln>
            <a:noFill/>
          </a:ln>
        </p:spPr>
      </p:pic>
      <p:sp>
        <p:nvSpPr>
          <p:cNvPr id="69" name="Google Shape;69;p15"/>
          <p:cNvSpPr txBox="1"/>
          <p:nvPr/>
        </p:nvSpPr>
        <p:spPr>
          <a:xfrm>
            <a:off x="558850" y="3332100"/>
            <a:ext cx="2584500" cy="2671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 sz="1000">
                <a:uFill>
                  <a:noFill/>
                </a:uFill>
                <a:latin typeface="Corbel"/>
                <a:ea typeface="Corbel"/>
                <a:cs typeface="Corbel"/>
                <a:sym typeface="Corbel"/>
                <a:hlinkClick r:id="rId4"/>
              </a:rPr>
              <a:t>Delano, Jack, photographer. Veazy, Greene County, Georgia. The one-teacher Negro school in Veazy, south of Greensboro. October 1941. Farm Security Administration- Office of War Information Collection, Library of Congress Prints and Photographs Division</a:t>
            </a:r>
            <a:endParaRPr sz="1000">
              <a:uFill>
                <a:noFill/>
              </a:uFill>
              <a:latin typeface="Corbel"/>
              <a:ea typeface="Corbel"/>
              <a:cs typeface="Corbel"/>
              <a:sym typeface="Corbel"/>
              <a:hlinkClick r:id="rId5"/>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descr="&lt;p&gt;There are 6 students in a classroom. One student is at the blackboard, while the other 5 students are seated in individual desks.&lt;/p&gt;&#10;" id="74" name="Google Shape;74;p16"/>
          <p:cNvPicPr preferRelativeResize="0"/>
          <p:nvPr/>
        </p:nvPicPr>
        <p:blipFill>
          <a:blip r:embed="rId3">
            <a:alphaModFix/>
          </a:blip>
          <a:stretch>
            <a:fillRect/>
          </a:stretch>
        </p:blipFill>
        <p:spPr>
          <a:xfrm>
            <a:off x="2669325" y="554800"/>
            <a:ext cx="5795175" cy="4292650"/>
          </a:xfrm>
          <a:prstGeom prst="rect">
            <a:avLst/>
          </a:prstGeom>
          <a:noFill/>
          <a:ln>
            <a:noFill/>
          </a:ln>
        </p:spPr>
      </p:pic>
      <p:sp>
        <p:nvSpPr>
          <p:cNvPr id="75" name="Google Shape;75;p16"/>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4"/>
              </a:rPr>
              <a:t>Siloam, Greene County, Georgia. Classroom in the School</a:t>
            </a:r>
            <a:endParaRPr>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descr="&lt;p&gt;There are 6 students in a classroom. One student is at the blackboard, while the other 5 students are seated in individual desks.&lt;/p&gt;&#10;" id="80" name="Google Shape;80;p17"/>
          <p:cNvPicPr preferRelativeResize="0"/>
          <p:nvPr/>
        </p:nvPicPr>
        <p:blipFill>
          <a:blip r:embed="rId3">
            <a:alphaModFix/>
          </a:blip>
          <a:stretch>
            <a:fillRect/>
          </a:stretch>
        </p:blipFill>
        <p:spPr>
          <a:xfrm>
            <a:off x="2669325" y="554800"/>
            <a:ext cx="5795175" cy="4292650"/>
          </a:xfrm>
          <a:prstGeom prst="rect">
            <a:avLst/>
          </a:prstGeom>
          <a:noFill/>
          <a:ln>
            <a:noFill/>
          </a:ln>
        </p:spPr>
      </p:pic>
      <p:sp>
        <p:nvSpPr>
          <p:cNvPr id="81" name="Google Shape;81;p17"/>
          <p:cNvSpPr txBox="1"/>
          <p:nvPr/>
        </p:nvSpPr>
        <p:spPr>
          <a:xfrm>
            <a:off x="48775" y="554800"/>
            <a:ext cx="2553900" cy="3302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is the first thing you notice in the photograph?</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 What time period does this photo appear to be from? </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is the physical setting?</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 Does this setting seem desirable to you? </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Does the setting seem familiar to you?</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do you notice about the children in the photograph? </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What is the climate in the photograph? </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Is this a comfortable setting?</a:t>
            </a:r>
            <a:endParaRPr sz="1200">
              <a:solidFill>
                <a:srgbClr val="535354"/>
              </a:solidFill>
              <a:latin typeface="Corbel"/>
              <a:ea typeface="Corbel"/>
              <a:cs typeface="Corbel"/>
              <a:sym typeface="Corbel"/>
            </a:endParaRPr>
          </a:p>
          <a:p>
            <a:pPr indent="-304800" lvl="0" marL="457200" rtl="0" algn="l">
              <a:spcBef>
                <a:spcPts val="0"/>
              </a:spcBef>
              <a:spcAft>
                <a:spcPts val="0"/>
              </a:spcAft>
              <a:buClr>
                <a:srgbClr val="535354"/>
              </a:buClr>
              <a:buSzPts val="1200"/>
              <a:buFont typeface="Corbel"/>
              <a:buChar char="●"/>
            </a:pPr>
            <a:r>
              <a:rPr lang="en" sz="1200">
                <a:solidFill>
                  <a:srgbClr val="535354"/>
                </a:solidFill>
                <a:latin typeface="Corbel"/>
                <a:ea typeface="Corbel"/>
                <a:cs typeface="Corbel"/>
                <a:sym typeface="Corbel"/>
              </a:rPr>
              <a:t> Why might the photographer find interest in such a photo?</a:t>
            </a:r>
            <a:endParaRPr sz="1200">
              <a:latin typeface="Corbel"/>
              <a:ea typeface="Corbel"/>
              <a:cs typeface="Corbel"/>
              <a:sym typeface="Corbel"/>
            </a:endParaRPr>
          </a:p>
        </p:txBody>
      </p:sp>
      <p:sp>
        <p:nvSpPr>
          <p:cNvPr id="82" name="Google Shape;82;p17"/>
          <p:cNvSpPr txBox="1"/>
          <p:nvPr/>
        </p:nvSpPr>
        <p:spPr>
          <a:xfrm>
            <a:off x="236950" y="3463850"/>
            <a:ext cx="2251200" cy="175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latin typeface="Corbel"/>
                <a:ea typeface="Corbel"/>
                <a:cs typeface="Corbel"/>
                <a:sym typeface="Corbel"/>
              </a:rPr>
              <a:t>Delano, Jack, photographer. Siloam, Greene County, Georgia. Classroom in the school. October 1941. Farm Security Administration- Office of War Information Collection, Library of Congress Prints and Photographs Division</a:t>
            </a:r>
            <a:endParaRPr sz="9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585450" y="1115150"/>
            <a:ext cx="3498600" cy="203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750" u="sng">
                <a:solidFill>
                  <a:schemeClr val="hlink"/>
                </a:solidFill>
                <a:latin typeface="Corbel"/>
                <a:ea typeface="Corbel"/>
                <a:cs typeface="Corbel"/>
                <a:sym typeface="Corbel"/>
                <a:hlinkClick r:id="rId3"/>
              </a:rPr>
              <a:t>Earl Warren’s reading copy of Brown opinion</a:t>
            </a:r>
            <a:endParaRPr>
              <a:latin typeface="Corbel"/>
              <a:ea typeface="Corbel"/>
              <a:cs typeface="Corbel"/>
              <a:sym typeface="Corbel"/>
            </a:endParaRPr>
          </a:p>
        </p:txBody>
      </p:sp>
      <p:pic>
        <p:nvPicPr>
          <p:cNvPr descr="&lt;p&gt;Chief Justice Earl Warren’s reading copy of Brown is annotated in his hand. Warren announced the opinion in the names of each justice, an unprecedented occurrence. The drama was heightened by the widespread prediction that the Court would be divided on the issue. Warren reminded himself to emphasize the decision’s unanimity with a marginal notation, “unanimously,” which departed from the printed reading copy to declare, “Therefore, we unanimously hold. . . .” In his memoirs, Warren recalled the moment with genuine warmth. “When the word ‘unanimously’ was spoken, a wave of emotion swept the room; no words or intentional movement, yet a distinct emotional manifestation that defies description.” “Unanimously” was not incorporated into the published version of the opinion, and thus exists only in this manuscript.&lt;/p&gt;&#10;" id="88" name="Google Shape;88;p18"/>
          <p:cNvPicPr preferRelativeResize="0"/>
          <p:nvPr/>
        </p:nvPicPr>
        <p:blipFill>
          <a:blip r:embed="rId4">
            <a:alphaModFix/>
          </a:blip>
          <a:stretch>
            <a:fillRect/>
          </a:stretch>
        </p:blipFill>
        <p:spPr>
          <a:xfrm>
            <a:off x="4661066" y="30900"/>
            <a:ext cx="3886559" cy="508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lt;p&gt;Chief Justice Earl Warren’s reading copy of Brown is annotated in his hand. Warren announced the opinion in the names of each justice, an unprecedented occurrence. The drama was heightened by the widespread prediction that the Court would be divided on the issue. Warren reminded himself to emphasize the decision’s unanimity with a marginal notation, “unanimously,” which departed from the printed reading copy to declare, “Therefore, we unanimously hold. . . .” In his memoirs, Warren recalled the moment with genuine warmth. “When the word ‘unanimously’ was spoken, a wave of emotion swept the room; no words or intentional movement, yet a distinct emotional manifestation that defies description.” “Unanimously” was not incorporated into the published version of the opinion, and thus exists only in this manuscript.&lt;/p&gt;&#10;" id="93" name="Google Shape;93;p19"/>
          <p:cNvPicPr preferRelativeResize="0"/>
          <p:nvPr/>
        </p:nvPicPr>
        <p:blipFill>
          <a:blip r:embed="rId3">
            <a:alphaModFix/>
          </a:blip>
          <a:stretch>
            <a:fillRect/>
          </a:stretch>
        </p:blipFill>
        <p:spPr>
          <a:xfrm>
            <a:off x="4661066" y="30900"/>
            <a:ext cx="3886559" cy="5081700"/>
          </a:xfrm>
          <a:prstGeom prst="rect">
            <a:avLst/>
          </a:prstGeom>
          <a:noFill/>
          <a:ln>
            <a:noFill/>
          </a:ln>
        </p:spPr>
      </p:pic>
      <p:sp>
        <p:nvSpPr>
          <p:cNvPr id="94" name="Google Shape;94;p19"/>
          <p:cNvSpPr txBox="1"/>
          <p:nvPr/>
        </p:nvSpPr>
        <p:spPr>
          <a:xfrm>
            <a:off x="724825" y="61332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did the Supreme Court decide in the </a:t>
            </a:r>
            <a:r>
              <a:rPr i="1" lang="en">
                <a:latin typeface="Corbel"/>
                <a:ea typeface="Corbel"/>
                <a:cs typeface="Corbel"/>
                <a:sym typeface="Corbel"/>
              </a:rPr>
              <a:t>Brown vs. Board of Education</a:t>
            </a:r>
            <a:r>
              <a:rPr lang="en">
                <a:latin typeface="Corbel"/>
                <a:ea typeface="Corbel"/>
                <a:cs typeface="Corbel"/>
                <a:sym typeface="Corbel"/>
              </a:rPr>
              <a:t> decision?</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According to the Supreme Court justices, what part of the constitution did school segregation violate?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does Chief Justice Earl Warren’s handwriting on this document let you know what was important to him about this decision?</a:t>
            </a:r>
            <a:endParaRPr>
              <a:latin typeface="Corbel"/>
              <a:ea typeface="Corbel"/>
              <a:cs typeface="Corbel"/>
              <a:sym typeface="Corbel"/>
            </a:endParaRPr>
          </a:p>
        </p:txBody>
      </p:sp>
      <p:sp>
        <p:nvSpPr>
          <p:cNvPr id="95" name="Google Shape;95;p19"/>
          <p:cNvSpPr txBox="1"/>
          <p:nvPr/>
        </p:nvSpPr>
        <p:spPr>
          <a:xfrm>
            <a:off x="1010575" y="3480900"/>
            <a:ext cx="3000000" cy="18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Corbel"/>
              <a:ea typeface="Corbel"/>
              <a:cs typeface="Corbel"/>
              <a:sym typeface="Corbel"/>
            </a:endParaRPr>
          </a:p>
          <a:p>
            <a:pPr indent="0" lvl="0" marL="0" rtl="0" algn="l">
              <a:spcBef>
                <a:spcPts val="0"/>
              </a:spcBef>
              <a:spcAft>
                <a:spcPts val="0"/>
              </a:spcAft>
              <a:buNone/>
            </a:pPr>
            <a:r>
              <a:rPr lang="en" sz="1200">
                <a:latin typeface="Corbel"/>
                <a:ea typeface="Corbel"/>
                <a:cs typeface="Corbel"/>
                <a:sym typeface="Corbel"/>
              </a:rPr>
              <a:t>Earl Warren’s reading copy of Brown opinion, May 17, 1954. Earl Warren Papers, Manuscript Division, Library of Congress (83).</a:t>
            </a:r>
            <a:endParaRPr sz="12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409275" y="1246525"/>
            <a:ext cx="3514500" cy="5727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latin typeface="Corbel"/>
                <a:ea typeface="Corbel"/>
                <a:cs typeface="Corbel"/>
                <a:sym typeface="Corbel"/>
                <a:hlinkClick r:id="rId3"/>
              </a:rPr>
              <a:t>The Walls Have Ears</a:t>
            </a:r>
            <a:endParaRPr b="1" sz="2750">
              <a:solidFill>
                <a:srgbClr val="232324"/>
              </a:solidFill>
              <a:latin typeface="Corbel"/>
              <a:ea typeface="Corbel"/>
              <a:cs typeface="Corbel"/>
              <a:sym typeface="Corbel"/>
            </a:endParaRPr>
          </a:p>
          <a:p>
            <a:pPr indent="0" lvl="0" marL="0" rtl="0" algn="l">
              <a:spcBef>
                <a:spcPts val="1800"/>
              </a:spcBef>
              <a:spcAft>
                <a:spcPts val="0"/>
              </a:spcAft>
              <a:buNone/>
            </a:pPr>
            <a:r>
              <a:t/>
            </a:r>
            <a:endParaRPr/>
          </a:p>
        </p:txBody>
      </p:sp>
      <p:pic>
        <p:nvPicPr>
          <p:cNvPr descr="&lt;p&gt;In pencil the title reads “The Walls Have Ears.” There is a large black wall running vertically down the center of the cartoon. On the left side is a group of parents arguing angrily in a living room with an armchair and curtained window. Two children, their backs to the reader, stand watching. The text reads “hot words in Little Rock School Crisis.” On the right of the wall is a large man leaning towards the wall. His face looks like a globe and he is wearing a suit. He has a worried expression on his face. The text reads “the whole wide world.”&lt;/p&gt;&#10;" id="101" name="Google Shape;101;p20"/>
          <p:cNvPicPr preferRelativeResize="0"/>
          <p:nvPr/>
        </p:nvPicPr>
        <p:blipFill>
          <a:blip r:embed="rId4">
            <a:alphaModFix/>
          </a:blip>
          <a:stretch>
            <a:fillRect/>
          </a:stretch>
        </p:blipFill>
        <p:spPr>
          <a:xfrm>
            <a:off x="4410775" y="40875"/>
            <a:ext cx="405767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idx="1" type="body"/>
          </p:nvPr>
        </p:nvSpPr>
        <p:spPr>
          <a:xfrm>
            <a:off x="229975" y="550600"/>
            <a:ext cx="3268800" cy="35337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are the people in the left side of the cartoon doing?</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the mood depicted in the cartoon? Why? What is going on during this time frame?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are children included in the photo? What do the children appear to be doing?</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happening on the right side? Why might the world be watching?</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implications might result from the world watching?</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additional conclusions can you draw from this cartoon?</a:t>
            </a:r>
            <a:endParaRPr sz="1350">
              <a:solidFill>
                <a:srgbClr val="000000"/>
              </a:solidFill>
              <a:latin typeface="Corbel"/>
              <a:ea typeface="Corbel"/>
              <a:cs typeface="Corbel"/>
              <a:sym typeface="Corbel"/>
            </a:endParaRPr>
          </a:p>
          <a:p>
            <a:pPr indent="0" lvl="0" marL="457200" rtl="0" algn="l">
              <a:spcBef>
                <a:spcPts val="2200"/>
              </a:spcBef>
              <a:spcAft>
                <a:spcPts val="1600"/>
              </a:spcAft>
              <a:buNone/>
            </a:pPr>
            <a:r>
              <a:t/>
            </a:r>
            <a:endParaRPr>
              <a:latin typeface="Corbel"/>
              <a:ea typeface="Corbel"/>
              <a:cs typeface="Corbel"/>
              <a:sym typeface="Corbel"/>
            </a:endParaRPr>
          </a:p>
        </p:txBody>
      </p:sp>
      <p:pic>
        <p:nvPicPr>
          <p:cNvPr descr="&lt;p&gt;In pencil the title reads “The Walls Have Ears.” There is a large black wall running vertically down the center of the cartoon. On the left side is a group of parents arguing angrily in a living room with an armchair and curtained window. Two children, their backs to the reader, stand watching. The text reads “hot words in Little Rock School Crisis.” On the right of the wall is a large man leaning towards the wall. His face looks like a globe and he is wearing a suit. He has a worried expression on his face. The text reads “the whole wide world.”&lt;/p&gt;&#10;" id="107" name="Google Shape;107;p21"/>
          <p:cNvPicPr preferRelativeResize="0"/>
          <p:nvPr/>
        </p:nvPicPr>
        <p:blipFill>
          <a:blip r:embed="rId3">
            <a:alphaModFix/>
          </a:blip>
          <a:stretch>
            <a:fillRect/>
          </a:stretch>
        </p:blipFill>
        <p:spPr>
          <a:xfrm>
            <a:off x="4410775" y="40875"/>
            <a:ext cx="4057671" cy="5143500"/>
          </a:xfrm>
          <a:prstGeom prst="rect">
            <a:avLst/>
          </a:prstGeom>
          <a:noFill/>
          <a:ln>
            <a:noFill/>
          </a:ln>
        </p:spPr>
      </p:pic>
      <p:sp>
        <p:nvSpPr>
          <p:cNvPr id="108" name="Google Shape;108;p21"/>
          <p:cNvSpPr txBox="1"/>
          <p:nvPr/>
        </p:nvSpPr>
        <p:spPr>
          <a:xfrm>
            <a:off x="494825" y="4226475"/>
            <a:ext cx="3080700" cy="95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Jon Kennedy Cartoon Collection, (UALR.MS.0023), UA Little Rock Center for Arkansas History and Culture.</a:t>
            </a:r>
            <a:endParaRPr sz="11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