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orbel"/>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fntdata"/><Relationship Id="rId22" Type="http://schemas.openxmlformats.org/officeDocument/2006/relationships/font" Target="fonts/Corbel-boldItalic.fntdata"/><Relationship Id="rId21" Type="http://schemas.openxmlformats.org/officeDocument/2006/relationships/font" Target="fonts/Corbel-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orbel-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84c0ae4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84c0ae4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84c0ae40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84c0ae40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84c0ae40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84c0ae40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84c0ae40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84c0ae40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84c0ae40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84c0ae4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84c0ae40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84c0ae40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84c0ae40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84c0ae40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84c0ae40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84c0ae40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84c0ae40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84c0ae40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84c0ae40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84c0ae40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84c0ae40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84c0ae40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84c0ae40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84c0ae40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loc.gov/item/2017687374/"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www.loc.gov/item/201768737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ualrexhibits.org/primarysources/object/tools-learn-past-object-6/"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loc.gov/item/2004707266/" TargetMode="External"/><Relationship Id="rId4" Type="http://schemas.openxmlformats.org/officeDocument/2006/relationships/hyperlink" Target="https://www.loc.gov/item/2004707266/"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loc.gov/item/2004707266/" TargetMode="External"/><Relationship Id="rId4" Type="http://schemas.openxmlformats.org/officeDocument/2006/relationships/image" Target="../media/image1.jpg"/><Relationship Id="rId5" Type="http://schemas.openxmlformats.org/officeDocument/2006/relationships/hyperlink" Target="https://www.loc.gov/item/2004707266/" TargetMode="External"/><Relationship Id="rId6" Type="http://schemas.openxmlformats.org/officeDocument/2006/relationships/hyperlink" Target="https://www.loc.gov/item/2004707266/" TargetMode="External"/><Relationship Id="rId7" Type="http://schemas.openxmlformats.org/officeDocument/2006/relationships/hyperlink" Target="https://www.loc.gov/item/200470726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oc.gov/item/95507509/"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www.loc.gov/item/9550750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loc.gov/item/2001698495/"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www.loc.gov/item/200169849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loc.gov/item/2002708089/"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s://www.loc.gov/item/200270808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14300" y="1268450"/>
            <a:ext cx="8520600" cy="93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50">
                <a:solidFill>
                  <a:srgbClr val="232324"/>
                </a:solidFill>
                <a:latin typeface="Corbel"/>
                <a:ea typeface="Corbel"/>
                <a:cs typeface="Corbel"/>
                <a:sym typeface="Corbel"/>
              </a:rPr>
              <a:t>What can we learn about culture from monuments and buildings?</a:t>
            </a:r>
            <a:endParaRPr>
              <a:latin typeface="Corbel"/>
              <a:ea typeface="Corbel"/>
              <a:cs typeface="Corbel"/>
              <a:sym typeface="Corbel"/>
            </a:endParaRPr>
          </a:p>
        </p:txBody>
      </p:sp>
      <p:sp>
        <p:nvSpPr>
          <p:cNvPr id="55" name="Google Shape;55;p13"/>
          <p:cNvSpPr txBox="1"/>
          <p:nvPr>
            <p:ph idx="1" type="subTitle"/>
          </p:nvPr>
        </p:nvSpPr>
        <p:spPr>
          <a:xfrm>
            <a:off x="497950" y="2763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50">
                <a:solidFill>
                  <a:srgbClr val="232324"/>
                </a:solidFill>
                <a:latin typeface="Corbel"/>
                <a:ea typeface="Corbel"/>
                <a:cs typeface="Corbel"/>
                <a:sym typeface="Corbel"/>
              </a:rPr>
              <a:t>Tools to Learn About the Past</a:t>
            </a:r>
            <a:endParaRPr>
              <a:latin typeface="Corbel"/>
              <a:ea typeface="Corbel"/>
              <a:cs typeface="Corbel"/>
              <a:sym typeface="Corbel"/>
            </a:endParaRPr>
          </a:p>
        </p:txBody>
      </p:sp>
      <p:sp>
        <p:nvSpPr>
          <p:cNvPr id="56" name="Google Shape;56;p13"/>
          <p:cNvSpPr txBox="1"/>
          <p:nvPr/>
        </p:nvSpPr>
        <p:spPr>
          <a:xfrm>
            <a:off x="1888750" y="2453250"/>
            <a:ext cx="5610300" cy="20661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lasting achievements have come from early civilizations?</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questions do historians ask to help them understand the past?</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tools do historians use to learn about the past?</a:t>
            </a:r>
            <a:endParaRPr sz="135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653200" y="417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3"/>
              </a:rPr>
              <a:t>Anasazi Ruins, Hovenweep National Monument</a:t>
            </a:r>
            <a:endParaRPr b="1" sz="1400">
              <a:latin typeface="Corbel"/>
              <a:ea typeface="Corbel"/>
              <a:cs typeface="Corbel"/>
              <a:sym typeface="Corbel"/>
            </a:endParaRPr>
          </a:p>
        </p:txBody>
      </p:sp>
      <p:pic>
        <p:nvPicPr>
          <p:cNvPr descr="&lt;p&gt;The photograph contains a single Native American ruin made of bricks and is surrounded by sagebrush and desert.  Much of the walls are still standing but the roof is gone other than 2 small crossbars.&lt;/p&gt;&#10;" id="114" name="Google Shape;114;p22"/>
          <p:cNvPicPr preferRelativeResize="0"/>
          <p:nvPr/>
        </p:nvPicPr>
        <p:blipFill>
          <a:blip r:embed="rId4">
            <a:alphaModFix/>
          </a:blip>
          <a:stretch>
            <a:fillRect/>
          </a:stretch>
        </p:blipFill>
        <p:spPr>
          <a:xfrm>
            <a:off x="2048100" y="1017725"/>
            <a:ext cx="4762499" cy="357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209075" y="180150"/>
            <a:ext cx="8788800" cy="6702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What could this structure be used for?  </a:t>
            </a:r>
            <a:endParaRPr sz="1200">
              <a:solidFill>
                <a:srgbClr val="535354"/>
              </a:solidFill>
              <a:latin typeface="Corbel"/>
              <a:ea typeface="Corbel"/>
              <a:cs typeface="Corbel"/>
              <a:sym typeface="Corbel"/>
            </a:endParaRPr>
          </a:p>
          <a:p>
            <a:pPr indent="-304800" lvl="0" marL="457200" rtl="0" algn="l">
              <a:lnSpc>
                <a:spcPct val="115000"/>
              </a:lnSpc>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Do the bricks appear to have been made from the same area?  Give evidence from the photograph to support your answer.</a:t>
            </a:r>
            <a:endParaRPr sz="1200">
              <a:solidFill>
                <a:srgbClr val="535354"/>
              </a:solidFill>
              <a:latin typeface="Corbel"/>
              <a:ea typeface="Corbel"/>
              <a:cs typeface="Corbel"/>
              <a:sym typeface="Corbel"/>
            </a:endParaRPr>
          </a:p>
          <a:p>
            <a:pPr indent="-304800" lvl="0" marL="457200" rtl="0" algn="l">
              <a:lnSpc>
                <a:spcPct val="115000"/>
              </a:lnSpc>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What conclusions can you draw about the people who built this building?</a:t>
            </a:r>
            <a:endParaRPr sz="1200">
              <a:solidFill>
                <a:srgbClr val="535354"/>
              </a:solidFill>
              <a:latin typeface="Corbel"/>
              <a:ea typeface="Corbel"/>
              <a:cs typeface="Corbel"/>
              <a:sym typeface="Corbel"/>
            </a:endParaRPr>
          </a:p>
          <a:p>
            <a:pPr indent="0" lvl="0" marL="457200" rtl="0" algn="l">
              <a:spcBef>
                <a:spcPts val="2200"/>
              </a:spcBef>
              <a:spcAft>
                <a:spcPts val="0"/>
              </a:spcAft>
              <a:buNone/>
            </a:pPr>
            <a:r>
              <a:t/>
            </a:r>
            <a:endParaRPr b="1" sz="1200">
              <a:latin typeface="Corbel"/>
              <a:ea typeface="Corbel"/>
              <a:cs typeface="Corbel"/>
              <a:sym typeface="Corbel"/>
            </a:endParaRPr>
          </a:p>
        </p:txBody>
      </p:sp>
      <p:pic>
        <p:nvPicPr>
          <p:cNvPr descr="&lt;p&gt;The photograph contains a single Native American ruin made of bricks and is surrounded by sagebrush and desert.  Much of the walls are still standing but the roof is gone other than 2 small crossbars.&lt;/p&gt;&#10;" id="120" name="Google Shape;120;p23"/>
          <p:cNvPicPr preferRelativeResize="0"/>
          <p:nvPr/>
        </p:nvPicPr>
        <p:blipFill>
          <a:blip r:embed="rId3">
            <a:alphaModFix/>
          </a:blip>
          <a:stretch>
            <a:fillRect/>
          </a:stretch>
        </p:blipFill>
        <p:spPr>
          <a:xfrm>
            <a:off x="2048100" y="1017725"/>
            <a:ext cx="4762499" cy="3571875"/>
          </a:xfrm>
          <a:prstGeom prst="rect">
            <a:avLst/>
          </a:prstGeom>
          <a:noFill/>
          <a:ln>
            <a:noFill/>
          </a:ln>
        </p:spPr>
      </p:pic>
      <p:sp>
        <p:nvSpPr>
          <p:cNvPr id="121" name="Google Shape;121;p23"/>
          <p:cNvSpPr txBox="1"/>
          <p:nvPr/>
        </p:nvSpPr>
        <p:spPr>
          <a:xfrm>
            <a:off x="6914075" y="1596025"/>
            <a:ext cx="2083800" cy="20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uFill>
                  <a:noFill/>
                </a:uFill>
                <a:latin typeface="Corbel"/>
                <a:ea typeface="Corbel"/>
                <a:cs typeface="Corbel"/>
                <a:sym typeface="Corbel"/>
                <a:hlinkClick r:id="rId4"/>
              </a:rPr>
              <a:t>Highsmith, Carol M, photographer. Masonry remnant in the Colorado portion of Hovenweep National Monument, a widely dispersed example of architectural ruins from the Anasazi “ancient people’s” period preceding the arrival of Puebloan Indian tribes in the lands where present-day Colorado, Utah, New Mexico, and Arizona meet. Colorado Montezuma County Montezuma County. United States, 2016. -05-03. Photograph.</a:t>
            </a:r>
            <a:endParaRPr sz="10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996650" y="306650"/>
            <a:ext cx="7206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latin typeface="Corbel"/>
                <a:ea typeface="Corbel"/>
                <a:cs typeface="Corbel"/>
                <a:sym typeface="Corbel"/>
                <a:hlinkClick r:id="rId3"/>
              </a:rPr>
              <a:t>Photograph of Jama Masjid, Delhi, India, from a scrapbook kept by Arkansan Jeanne Hamilton, who traveled to the site.</a:t>
            </a:r>
            <a:endParaRPr sz="1400">
              <a:solidFill>
                <a:srgbClr val="000000"/>
              </a:solidFill>
              <a:latin typeface="Corbel"/>
              <a:ea typeface="Corbel"/>
              <a:cs typeface="Corbel"/>
              <a:sym typeface="Corbel"/>
            </a:endParaRPr>
          </a:p>
        </p:txBody>
      </p:sp>
      <p:pic>
        <p:nvPicPr>
          <p:cNvPr descr="&lt;p&gt;The color photograph shows a multi-story red sandstone mosque with two parapets and two domes. The corner of the building in the center of the photograph has an open tower covered by a smaller dome. The sky is blue and cloudless and there is green grass and a sidewalk at the bottom of the photograph. Approximately twenty people appear in the photograph, many wearing white, and some with head coverings. They appear very small next to the large building.&lt;/p&gt;&#10;" id="127" name="Google Shape;127;p24"/>
          <p:cNvPicPr preferRelativeResize="0"/>
          <p:nvPr/>
        </p:nvPicPr>
        <p:blipFill>
          <a:blip r:embed="rId4">
            <a:alphaModFix/>
          </a:blip>
          <a:stretch>
            <a:fillRect/>
          </a:stretch>
        </p:blipFill>
        <p:spPr>
          <a:xfrm>
            <a:off x="2508100" y="1246800"/>
            <a:ext cx="4765524" cy="3390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1421800" y="306650"/>
            <a:ext cx="7206600" cy="7875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do you think was the purpose of this building?</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conclusions can you draw about the people who built this structure?</a:t>
            </a:r>
            <a:endParaRPr sz="1350">
              <a:solidFill>
                <a:srgbClr val="000000"/>
              </a:solidFill>
              <a:latin typeface="Corbel"/>
              <a:ea typeface="Corbel"/>
              <a:cs typeface="Corbel"/>
              <a:sym typeface="Corbel"/>
            </a:endParaRPr>
          </a:p>
          <a:p>
            <a:pPr indent="0" lvl="0" marL="0" rtl="0" algn="l">
              <a:spcBef>
                <a:spcPts val="2200"/>
              </a:spcBef>
              <a:spcAft>
                <a:spcPts val="0"/>
              </a:spcAft>
              <a:buNone/>
            </a:pPr>
            <a:r>
              <a:t/>
            </a:r>
            <a:endParaRPr sz="1400">
              <a:solidFill>
                <a:srgbClr val="000000"/>
              </a:solidFill>
              <a:latin typeface="Corbel"/>
              <a:ea typeface="Corbel"/>
              <a:cs typeface="Corbel"/>
              <a:sym typeface="Corbel"/>
            </a:endParaRPr>
          </a:p>
        </p:txBody>
      </p:sp>
      <p:pic>
        <p:nvPicPr>
          <p:cNvPr descr="&lt;p&gt;The color photograph shows a multi-story red sandstone mosque with two parapets and two domes. The corner of the building in the center of the photograph has an open tower covered by a smaller dome. The sky is blue and cloudless and there is green grass and a sidewalk at the bottom of the photograph. Approximately twenty people appear in the photograph, many wearing white, and some with head coverings. They appear very small next to the large building.&lt;/p&gt;&#10;" id="133" name="Google Shape;133;p25"/>
          <p:cNvPicPr preferRelativeResize="0"/>
          <p:nvPr/>
        </p:nvPicPr>
        <p:blipFill>
          <a:blip r:embed="rId3">
            <a:alphaModFix/>
          </a:blip>
          <a:stretch>
            <a:fillRect/>
          </a:stretch>
        </p:blipFill>
        <p:spPr>
          <a:xfrm>
            <a:off x="2508100" y="1246800"/>
            <a:ext cx="4765524" cy="3390424"/>
          </a:xfrm>
          <a:prstGeom prst="rect">
            <a:avLst/>
          </a:prstGeom>
          <a:noFill/>
          <a:ln>
            <a:noFill/>
          </a:ln>
        </p:spPr>
      </p:pic>
      <p:sp>
        <p:nvSpPr>
          <p:cNvPr id="134" name="Google Shape;134;p25"/>
          <p:cNvSpPr txBox="1"/>
          <p:nvPr/>
        </p:nvSpPr>
        <p:spPr>
          <a:xfrm>
            <a:off x="454763" y="4582800"/>
            <a:ext cx="8872200" cy="7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J</a:t>
            </a:r>
            <a:r>
              <a:rPr lang="en" sz="1100">
                <a:latin typeface="Corbel"/>
                <a:ea typeface="Corbel"/>
                <a:cs typeface="Corbel"/>
                <a:sym typeface="Corbel"/>
              </a:rPr>
              <a:t>eane Hamilton Arkansas Arts Center traveling seminar scrapbooks (UALR.FY2017.02), UA Little Rock Center for Arkansas History and Culture</a:t>
            </a:r>
            <a:endParaRPr sz="11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750725" y="1366200"/>
            <a:ext cx="2246100" cy="2731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u="sng">
                <a:solidFill>
                  <a:schemeClr val="hlink"/>
                </a:solidFill>
                <a:latin typeface="Corbel"/>
                <a:ea typeface="Corbel"/>
                <a:cs typeface="Corbel"/>
                <a:sym typeface="Corbel"/>
                <a:hlinkClick r:id="rId3"/>
              </a:rPr>
              <a:t>Photograph of the Pyramid at Dahshour taken by William Henry Jackson in 1894, published in Harper’s Weekly in 1898.</a:t>
            </a:r>
            <a:endParaRPr sz="1800">
              <a:solidFill>
                <a:srgbClr val="273A7D"/>
              </a:solidFill>
              <a:uFill>
                <a:noFill/>
              </a:uFill>
              <a:latin typeface="Corbel"/>
              <a:ea typeface="Corbel"/>
              <a:cs typeface="Corbel"/>
              <a:sym typeface="Corbel"/>
              <a:hlinkClick r:id="rId4"/>
            </a:endParaRPr>
          </a:p>
          <a:p>
            <a:pPr indent="0" lvl="0" marL="0" rtl="0" algn="l">
              <a:spcBef>
                <a:spcPts val="2200"/>
              </a:spcBef>
              <a:spcAft>
                <a:spcPts val="0"/>
              </a:spcAft>
              <a:buNone/>
            </a:pPr>
            <a:r>
              <a:t/>
            </a:r>
            <a:endParaRPr/>
          </a:p>
        </p:txBody>
      </p:sp>
      <p:pic>
        <p:nvPicPr>
          <p:cNvPr descr="&lt;p&gt;The black and white photograph contains a large, weathered pyramid containing at least 5 large tiers that make up the faces of the pyramid.  The apex of the pyramid is flat rather than coming to a point.  Several animals and people can be seen at the base of the pyramid.&lt;/p&gt;&#10;" id="62" name="Google Shape;62;p14"/>
          <p:cNvPicPr preferRelativeResize="0"/>
          <p:nvPr/>
        </p:nvPicPr>
        <p:blipFill>
          <a:blip r:embed="rId5">
            <a:alphaModFix/>
          </a:blip>
          <a:stretch>
            <a:fillRect/>
          </a:stretch>
        </p:blipFill>
        <p:spPr>
          <a:xfrm>
            <a:off x="3762625" y="1094375"/>
            <a:ext cx="4762501" cy="38688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625300" y="1094375"/>
            <a:ext cx="2524800" cy="35472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can we infer from the pyramid?  </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you think pyramid was built?</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do you think the pyramid was built?  </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conclusions can you draw about the culture of the people who built this pyramid?</a:t>
            </a:r>
            <a:endParaRPr sz="1350">
              <a:solidFill>
                <a:srgbClr val="000000"/>
              </a:solidFill>
              <a:latin typeface="Corbel"/>
              <a:ea typeface="Corbel"/>
              <a:cs typeface="Corbel"/>
              <a:sym typeface="Corbel"/>
            </a:endParaRPr>
          </a:p>
          <a:p>
            <a:pPr indent="0" lvl="0" marL="0" rtl="0" algn="l">
              <a:spcBef>
                <a:spcPts val="2200"/>
              </a:spcBef>
              <a:spcAft>
                <a:spcPts val="0"/>
              </a:spcAft>
              <a:buNone/>
            </a:pPr>
            <a:r>
              <a:t/>
            </a:r>
            <a:endParaRPr sz="1350">
              <a:latin typeface="Corbel"/>
              <a:ea typeface="Corbel"/>
              <a:cs typeface="Corbel"/>
              <a:sym typeface="Corbel"/>
            </a:endParaRPr>
          </a:p>
          <a:p>
            <a:pPr indent="0" lvl="0" marL="0" rtl="0" algn="l">
              <a:lnSpc>
                <a:spcPct val="115000"/>
              </a:lnSpc>
              <a:spcBef>
                <a:spcPts val="0"/>
              </a:spcBef>
              <a:spcAft>
                <a:spcPts val="0"/>
              </a:spcAft>
              <a:buNone/>
            </a:pPr>
            <a:r>
              <a:t/>
            </a:r>
            <a:endParaRPr sz="1800">
              <a:uFill>
                <a:noFill/>
              </a:uFill>
              <a:latin typeface="Corbel"/>
              <a:ea typeface="Corbel"/>
              <a:cs typeface="Corbel"/>
              <a:sym typeface="Corbel"/>
              <a:hlinkClick r:id="rId3"/>
            </a:endParaRPr>
          </a:p>
          <a:p>
            <a:pPr indent="0" lvl="0" marL="0" rtl="0" algn="l">
              <a:spcBef>
                <a:spcPts val="2200"/>
              </a:spcBef>
              <a:spcAft>
                <a:spcPts val="0"/>
              </a:spcAft>
              <a:buNone/>
            </a:pPr>
            <a:r>
              <a:t/>
            </a:r>
            <a:endParaRPr/>
          </a:p>
        </p:txBody>
      </p:sp>
      <p:pic>
        <p:nvPicPr>
          <p:cNvPr descr="&lt;p&gt;The black and white photograph contains a large, weathered pyramid containing at least 5 large tiers that make up the faces of the pyramid.  The apex of the pyramid is flat rather than coming to a point.  Several animals and people can be seen at the base of the pyramid.&lt;/p&gt;&#10;" id="68" name="Google Shape;68;p15"/>
          <p:cNvPicPr preferRelativeResize="0"/>
          <p:nvPr/>
        </p:nvPicPr>
        <p:blipFill>
          <a:blip r:embed="rId4">
            <a:alphaModFix/>
          </a:blip>
          <a:stretch>
            <a:fillRect/>
          </a:stretch>
        </p:blipFill>
        <p:spPr>
          <a:xfrm>
            <a:off x="3762625" y="1094375"/>
            <a:ext cx="4762501" cy="3868865"/>
          </a:xfrm>
          <a:prstGeom prst="rect">
            <a:avLst/>
          </a:prstGeom>
          <a:noFill/>
          <a:ln>
            <a:noFill/>
          </a:ln>
        </p:spPr>
      </p:pic>
      <p:sp>
        <p:nvSpPr>
          <p:cNvPr id="69" name="Google Shape;69;p15"/>
          <p:cNvSpPr txBox="1"/>
          <p:nvPr/>
        </p:nvSpPr>
        <p:spPr>
          <a:xfrm>
            <a:off x="69700" y="3261750"/>
            <a:ext cx="3610200" cy="21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a:uFill>
                  <a:noFill/>
                </a:uFill>
                <a:latin typeface="Corbel"/>
                <a:ea typeface="Corbel"/>
                <a:cs typeface="Corbel"/>
                <a:sym typeface="Corbel"/>
                <a:hlinkClick r:id="rId5"/>
              </a:rPr>
              <a:t>Jackson, William Henry, photographer. </a:t>
            </a:r>
            <a:r>
              <a:rPr i="1" lang="en" sz="1350">
                <a:uFill>
                  <a:noFill/>
                </a:uFill>
                <a:latin typeface="Corbel"/>
                <a:ea typeface="Corbel"/>
                <a:cs typeface="Corbel"/>
                <a:sym typeface="Corbel"/>
                <a:hlinkClick r:id="rId6"/>
              </a:rPr>
              <a:t>Pyramid at Dahshour</a:t>
            </a:r>
            <a:r>
              <a:rPr lang="en" sz="1350">
                <a:uFill>
                  <a:noFill/>
                </a:uFill>
                <a:latin typeface="Corbel"/>
                <a:ea typeface="Corbel"/>
                <a:cs typeface="Corbel"/>
                <a:sym typeface="Corbel"/>
                <a:hlinkClick r:id="rId7"/>
              </a:rPr>
              <a:t>. Egypt, 1894. Photograph.</a:t>
            </a:r>
            <a:r>
              <a:rPr lang="en" sz="1350">
                <a:latin typeface="Corbel"/>
                <a:ea typeface="Corbel"/>
                <a:cs typeface="Corbel"/>
                <a:sym typeface="Corbel"/>
              </a:rPr>
              <a:t> </a:t>
            </a:r>
            <a:endParaRPr>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2204850" y="417125"/>
            <a:ext cx="473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400" u="sng">
                <a:solidFill>
                  <a:schemeClr val="hlink"/>
                </a:solidFill>
                <a:latin typeface="Open Sans"/>
                <a:ea typeface="Open Sans"/>
                <a:cs typeface="Open Sans"/>
                <a:sym typeface="Open Sans"/>
                <a:hlinkClick r:id="rId3"/>
              </a:rPr>
              <a:t>Photograph of an archaeological site in Athens, Greece</a:t>
            </a:r>
            <a:endParaRPr sz="1400">
              <a:latin typeface="Corbel"/>
              <a:ea typeface="Corbel"/>
              <a:cs typeface="Corbel"/>
              <a:sym typeface="Corbel"/>
            </a:endParaRPr>
          </a:p>
        </p:txBody>
      </p:sp>
      <p:pic>
        <p:nvPicPr>
          <p:cNvPr descr="&lt;p&gt;The photograph shows an archeological site.  Temple remains are located in the background.  The columns, parts of the wall, and some of the decorative elements still stand.  The area around the temple and the foreground contain lots of stone indicating the temple was part of a much larger complex.&lt;/p&gt;&#10;" id="75" name="Google Shape;75;p16"/>
          <p:cNvPicPr preferRelativeResize="0"/>
          <p:nvPr/>
        </p:nvPicPr>
        <p:blipFill>
          <a:blip r:embed="rId4">
            <a:alphaModFix/>
          </a:blip>
          <a:stretch>
            <a:fillRect/>
          </a:stretch>
        </p:blipFill>
        <p:spPr>
          <a:xfrm>
            <a:off x="2292025" y="1152475"/>
            <a:ext cx="4762569" cy="38043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1438175" y="131400"/>
            <a:ext cx="7057500" cy="1083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535354"/>
              </a:buClr>
              <a:buSzPts val="1400"/>
              <a:buFont typeface="Corbel"/>
              <a:buChar char="●"/>
            </a:pPr>
            <a:r>
              <a:rPr lang="en" sz="1400">
                <a:solidFill>
                  <a:srgbClr val="535354"/>
                </a:solidFill>
                <a:latin typeface="Corbel"/>
                <a:ea typeface="Corbel"/>
                <a:cs typeface="Corbel"/>
                <a:sym typeface="Corbel"/>
              </a:rPr>
              <a:t>Why would the Greeks build a temple?  </a:t>
            </a:r>
            <a:endParaRPr sz="1400">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 sz="1400">
                <a:solidFill>
                  <a:srgbClr val="535354"/>
                </a:solidFill>
                <a:latin typeface="Corbel"/>
                <a:ea typeface="Corbel"/>
                <a:cs typeface="Corbel"/>
                <a:sym typeface="Corbel"/>
              </a:rPr>
              <a:t>What does the temple structure say about Greek technology and advancements?</a:t>
            </a:r>
            <a:endParaRPr sz="1400">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 sz="1400">
                <a:solidFill>
                  <a:srgbClr val="535354"/>
                </a:solidFill>
                <a:latin typeface="Corbel"/>
                <a:ea typeface="Corbel"/>
                <a:cs typeface="Corbel"/>
                <a:sym typeface="Corbel"/>
              </a:rPr>
              <a:t>What conclusions can you draw about the culture of the people who built this structure?</a:t>
            </a:r>
            <a:endParaRPr sz="1400">
              <a:solidFill>
                <a:srgbClr val="535354"/>
              </a:solidFill>
              <a:latin typeface="Corbel"/>
              <a:ea typeface="Corbel"/>
              <a:cs typeface="Corbel"/>
              <a:sym typeface="Corbel"/>
            </a:endParaRPr>
          </a:p>
          <a:p>
            <a:pPr indent="0" lvl="0" marL="0" rtl="0" algn="l">
              <a:spcBef>
                <a:spcPts val="2200"/>
              </a:spcBef>
              <a:spcAft>
                <a:spcPts val="0"/>
              </a:spcAft>
              <a:buNone/>
            </a:pPr>
            <a:r>
              <a:t/>
            </a:r>
            <a:endParaRPr i="1" sz="1400">
              <a:latin typeface="Corbel"/>
              <a:ea typeface="Corbel"/>
              <a:cs typeface="Corbel"/>
              <a:sym typeface="Corbel"/>
            </a:endParaRPr>
          </a:p>
        </p:txBody>
      </p:sp>
      <p:pic>
        <p:nvPicPr>
          <p:cNvPr descr="&lt;p&gt;The photograph shows an archeological site.  Temple remains are located in the background.  The columns, parts of the wall, and some of the decorative elements still stand.  The area around the temple and the foreground contain lots of stone indicating the temple was part of a much larger complex.&lt;/p&gt;&#10;" id="81" name="Google Shape;81;p17"/>
          <p:cNvPicPr preferRelativeResize="0"/>
          <p:nvPr/>
        </p:nvPicPr>
        <p:blipFill>
          <a:blip r:embed="rId3">
            <a:alphaModFix/>
          </a:blip>
          <a:stretch>
            <a:fillRect/>
          </a:stretch>
        </p:blipFill>
        <p:spPr>
          <a:xfrm>
            <a:off x="2292025" y="1152475"/>
            <a:ext cx="4762569" cy="3804380"/>
          </a:xfrm>
          <a:prstGeom prst="rect">
            <a:avLst/>
          </a:prstGeom>
          <a:noFill/>
          <a:ln>
            <a:noFill/>
          </a:ln>
        </p:spPr>
      </p:pic>
      <p:sp>
        <p:nvSpPr>
          <p:cNvPr id="82" name="Google Shape;82;p17"/>
          <p:cNvSpPr txBox="1"/>
          <p:nvPr/>
        </p:nvSpPr>
        <p:spPr>
          <a:xfrm>
            <a:off x="501800" y="822876"/>
            <a:ext cx="1867800" cy="315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uFill>
                  <a:noFill/>
                </a:uFill>
                <a:latin typeface="Corbel"/>
                <a:ea typeface="Corbel"/>
                <a:cs typeface="Corbel"/>
                <a:sym typeface="Corbel"/>
                <a:hlinkClick r:id="rId4"/>
              </a:rPr>
              <a:t>Greece, Athens Ancient, Erechlion from S.W. Athens Greece, None. [Between 1860 and 1890] Photograph.</a:t>
            </a:r>
            <a:endParaRPr sz="12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1547225" y="445025"/>
            <a:ext cx="5729100" cy="9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latin typeface="Corbel"/>
                <a:ea typeface="Corbel"/>
                <a:cs typeface="Corbel"/>
                <a:sym typeface="Corbel"/>
                <a:hlinkClick r:id="rId3"/>
              </a:rPr>
              <a:t>Photograph of the Pont du Gard, an ancient Roman aqueduct. Built in the first century AD in order to carry water from a spring to a Roman colony.</a:t>
            </a:r>
            <a:endParaRPr sz="1400">
              <a:solidFill>
                <a:srgbClr val="000000"/>
              </a:solidFill>
              <a:latin typeface="Corbel"/>
              <a:ea typeface="Corbel"/>
              <a:cs typeface="Corbel"/>
              <a:sym typeface="Corbel"/>
            </a:endParaRPr>
          </a:p>
        </p:txBody>
      </p:sp>
      <p:pic>
        <p:nvPicPr>
          <p:cNvPr descr="&lt;p&gt;The photograph contains a three tiered stone bridge with a series of arches on each tier.  The bottom two tiers are the same size in terms of height and the sizes of the arches.  The top tier is smaller in height and arch size.  The bridge spans a river, which flows in the bottom of a ravine.  The bottom tier is the shortest in length and the top two are longer in order to span the ravine.&lt;/p&gt;&#10;" id="88" name="Google Shape;88;p18"/>
          <p:cNvPicPr preferRelativeResize="0"/>
          <p:nvPr/>
        </p:nvPicPr>
        <p:blipFill>
          <a:blip r:embed="rId4">
            <a:alphaModFix/>
          </a:blip>
          <a:stretch>
            <a:fillRect/>
          </a:stretch>
        </p:blipFill>
        <p:spPr>
          <a:xfrm>
            <a:off x="2075975" y="1358300"/>
            <a:ext cx="4763292" cy="3562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lt;p&gt;The photograph contains a three tiered stone bridge with a series of arches on each tier.  The bottom two tiers are the same size in terms of height and the sizes of the arches.  The top tier is smaller in height and arch size.  The bridge spans a river, which flows in the bottom of a ravine.  The bottom tier is the shortest in length and the top two are longer in order to span the ravine.&lt;/p&gt;&#10;" id="93" name="Google Shape;93;p19"/>
          <p:cNvPicPr preferRelativeResize="0"/>
          <p:nvPr/>
        </p:nvPicPr>
        <p:blipFill>
          <a:blip r:embed="rId3">
            <a:alphaModFix/>
          </a:blip>
          <a:stretch>
            <a:fillRect/>
          </a:stretch>
        </p:blipFill>
        <p:spPr>
          <a:xfrm>
            <a:off x="2075975" y="1211925"/>
            <a:ext cx="4763292" cy="3562541"/>
          </a:xfrm>
          <a:prstGeom prst="rect">
            <a:avLst/>
          </a:prstGeom>
          <a:noFill/>
          <a:ln>
            <a:noFill/>
          </a:ln>
        </p:spPr>
      </p:pic>
      <p:sp>
        <p:nvSpPr>
          <p:cNvPr id="94" name="Google Shape;94;p19"/>
          <p:cNvSpPr txBox="1"/>
          <p:nvPr/>
        </p:nvSpPr>
        <p:spPr>
          <a:xfrm>
            <a:off x="188175" y="104525"/>
            <a:ext cx="8363400" cy="14916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Why was this aqueduct important?  </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How do people today get their water? How is this similar to and different from the ways people got water in the past?</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conclusions can you draw about the culture of the people who built this aqueduct?</a:t>
            </a:r>
            <a:endParaRPr sz="1350">
              <a:solidFill>
                <a:srgbClr val="535354"/>
              </a:solidFill>
              <a:latin typeface="Corbel"/>
              <a:ea typeface="Corbel"/>
              <a:cs typeface="Corbel"/>
              <a:sym typeface="Corbel"/>
            </a:endParaRPr>
          </a:p>
        </p:txBody>
      </p:sp>
      <p:sp>
        <p:nvSpPr>
          <p:cNvPr id="95" name="Google Shape;95;p19"/>
          <p:cNvSpPr txBox="1"/>
          <p:nvPr/>
        </p:nvSpPr>
        <p:spPr>
          <a:xfrm>
            <a:off x="1024500" y="4425650"/>
            <a:ext cx="7575900" cy="96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uFill>
                  <a:noFill/>
                </a:uFill>
                <a:latin typeface="Corbel"/>
                <a:ea typeface="Corbel"/>
                <a:cs typeface="Corbel"/>
                <a:sym typeface="Corbel"/>
                <a:hlinkClick r:id="rId4"/>
              </a:rPr>
              <a:t>Roman bridge over the Gard, constructed by Agrippa, Nîmes, France. , ca. 1890. [Between and Ca. 1900] Photograph.</a:t>
            </a:r>
            <a:endParaRPr b="1" sz="10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1741350" y="472900"/>
            <a:ext cx="5661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350" u="sng">
                <a:solidFill>
                  <a:schemeClr val="hlink"/>
                </a:solidFill>
                <a:latin typeface="Open Sans"/>
                <a:ea typeface="Open Sans"/>
                <a:cs typeface="Open Sans"/>
                <a:sym typeface="Open Sans"/>
                <a:hlinkClick r:id="rId3"/>
              </a:rPr>
              <a:t>Photograph of Stonehenge taken between ca. 1890 and ca. 1900</a:t>
            </a:r>
            <a:endParaRPr/>
          </a:p>
        </p:txBody>
      </p:sp>
      <p:pic>
        <p:nvPicPr>
          <p:cNvPr descr="&lt;p&gt;Stonehenge contains large, rectangular stone blocks organized in a ring-like shape.  Some of the blocks are positioned as vertical posts and others are positioned horizontally on top of the vertical posts.  Still, other blocks are in random positions and seem to have fallen down.&lt;/p&gt;&#10;" id="101" name="Google Shape;101;p20"/>
          <p:cNvPicPr preferRelativeResize="0"/>
          <p:nvPr/>
        </p:nvPicPr>
        <p:blipFill>
          <a:blip r:embed="rId4">
            <a:alphaModFix/>
          </a:blip>
          <a:stretch>
            <a:fillRect/>
          </a:stretch>
        </p:blipFill>
        <p:spPr>
          <a:xfrm>
            <a:off x="2048125" y="1434975"/>
            <a:ext cx="4765257" cy="35346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lt;p&gt;Stonehenge contains large, rectangular stone blocks organized in a ring-like shape.  Some of the blocks are positioned as vertical posts and others are positioned horizontally on top of the vertical posts.  Still, other blocks are in random positions and seem to have fallen down.&lt;/p&gt;&#10;" id="106" name="Google Shape;106;p21"/>
          <p:cNvPicPr preferRelativeResize="0"/>
          <p:nvPr/>
        </p:nvPicPr>
        <p:blipFill>
          <a:blip r:embed="rId3">
            <a:alphaModFix/>
          </a:blip>
          <a:stretch>
            <a:fillRect/>
          </a:stretch>
        </p:blipFill>
        <p:spPr>
          <a:xfrm>
            <a:off x="2048125" y="1434975"/>
            <a:ext cx="4765257" cy="3534632"/>
          </a:xfrm>
          <a:prstGeom prst="rect">
            <a:avLst/>
          </a:prstGeom>
          <a:noFill/>
          <a:ln>
            <a:noFill/>
          </a:ln>
        </p:spPr>
      </p:pic>
      <p:sp>
        <p:nvSpPr>
          <p:cNvPr id="107" name="Google Shape;107;p21"/>
          <p:cNvSpPr txBox="1"/>
          <p:nvPr/>
        </p:nvSpPr>
        <p:spPr>
          <a:xfrm>
            <a:off x="815425" y="0"/>
            <a:ext cx="7645500" cy="1434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350"/>
          </a:p>
          <a:p>
            <a:pPr indent="-314325" lvl="0" marL="457200" rtl="0" algn="l">
              <a:lnSpc>
                <a:spcPct val="115000"/>
              </a:lnSpc>
              <a:spcBef>
                <a:spcPts val="2200"/>
              </a:spcBef>
              <a:spcAft>
                <a:spcPts val="0"/>
              </a:spcAft>
              <a:buSzPts val="1350"/>
              <a:buFont typeface="Corbel"/>
              <a:buChar char="●"/>
            </a:pPr>
            <a:r>
              <a:rPr lang="en" sz="1350">
                <a:latin typeface="Corbel"/>
                <a:ea typeface="Corbel"/>
                <a:cs typeface="Corbel"/>
                <a:sym typeface="Corbel"/>
              </a:rPr>
              <a:t>What are possible reasons for building the structure?  </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Do you think the stones came from the immediate area? Give evidence from the photograph to support your answer.</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conclusions can you draw about the culture of the people who built Stonehenge?</a:t>
            </a:r>
            <a:endParaRPr sz="1350">
              <a:latin typeface="Corbel"/>
              <a:ea typeface="Corbel"/>
              <a:cs typeface="Corbel"/>
              <a:sym typeface="Corbel"/>
            </a:endParaRPr>
          </a:p>
        </p:txBody>
      </p:sp>
      <p:sp>
        <p:nvSpPr>
          <p:cNvPr id="108" name="Google Shape;108;p21"/>
          <p:cNvSpPr txBox="1"/>
          <p:nvPr/>
        </p:nvSpPr>
        <p:spPr>
          <a:xfrm>
            <a:off x="7088000" y="1434975"/>
            <a:ext cx="1836000" cy="30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uFill>
                  <a:noFill/>
                </a:uFill>
                <a:latin typeface="Corbel"/>
                <a:ea typeface="Corbel"/>
                <a:cs typeface="Corbel"/>
                <a:sym typeface="Corbel"/>
                <a:hlinkClick r:id="rId4"/>
              </a:rPr>
              <a:t>Stonehenge, near Salisbury, England. England Wiltshire, ca. 1890. [Between and Ca. 1900] Photograph.</a:t>
            </a:r>
            <a:endParaRPr sz="12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