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orbel"/>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rbel-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orbel-italic.fntdata"/><Relationship Id="rId6" Type="http://schemas.openxmlformats.org/officeDocument/2006/relationships/slide" Target="slides/slide1.xml"/><Relationship Id="rId18" Type="http://schemas.openxmlformats.org/officeDocument/2006/relationships/font" Target="fonts/Corbel-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484fa9a8bd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84fa9a8bd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1d616f9f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1d616f9f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47104ad81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7104ad81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484fa9a8b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84fa9a8b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47104ad81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7104ad81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484fa9a8b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84fa9a8b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484fa9a8b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84fa9a8b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484fa9a8b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84fa9a8b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484fa9a8bd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84fa9a8bd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1d616f9f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1d616f9f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youtube.com/watch?v=H52R39f6c6Q" TargetMode="External"/><Relationship Id="rId4" Type="http://schemas.openxmlformats.org/officeDocument/2006/relationships/hyperlink" Target="https://www.oyez.org/cases/1974/73-1892" TargetMode="External"/><Relationship Id="rId5" Type="http://schemas.openxmlformats.org/officeDocument/2006/relationships/hyperlink" Target="http://www.youtube.com/watch?v=H52R39f6c6Q" TargetMode="External"/><Relationship Id="rId6"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youtube.com/watch?v=H52R39f6c6Q" TargetMode="External"/><Relationship Id="rId4" Type="http://schemas.openxmlformats.org/officeDocument/2006/relationships/hyperlink" Target="https://www.oyez.org/cases/1974/73-1892" TargetMode="External"/><Relationship Id="rId5" Type="http://schemas.openxmlformats.org/officeDocument/2006/relationships/hyperlink" Target="http://www.youtube.com/watch?v=H52R39f6c6Q" TargetMode="External"/><Relationship Id="rId6"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loc.gov/item/2022630265/"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www.youtube.com/watch?v=jDNPM6gj12Y"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www.youtube.com/watch?v=jDNPM6gj12Y" TargetMode="External"/><Relationship Id="rId4" Type="http://schemas.openxmlformats.org/officeDocument/2006/relationships/hyperlink" Target="http://www.youtube.com/watch?v=jDNPM6gj12Y" TargetMode="External"/><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www.youtube.com/watch?v=PNUuVOiSJmg"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youtube.com/watch?v=PNUuVOiSJmg" TargetMode="External"/><Relationship Id="rId4" Type="http://schemas.openxmlformats.org/officeDocument/2006/relationships/hyperlink" Target="http://www.youtube.com/watch?v=PNUuVOiSJmg" TargetMode="External"/><Relationship Id="rId5"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tile.loc.gov/storage-services/service/ll/usrep/usrep518/usrep518515/usrep518515.pdf" TargetMode="External"/><Relationship Id="rId4" Type="http://schemas.openxmlformats.org/officeDocument/2006/relationships/hyperlink" Target="https://tile.loc.gov/storage-services/service/ll/usrep/usrep518/usrep518515/usrep518515.pdf" TargetMode="External"/><Relationship Id="rId5" Type="http://schemas.openxmlformats.org/officeDocument/2006/relationships/image" Target="../media/image7.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tile.loc.gov/storage-services/service/ll/usrep/usrep518/usrep518515/usrep518515.pdf" TargetMode="External"/><Relationship Id="rId4" Type="http://schemas.openxmlformats.org/officeDocument/2006/relationships/hyperlink" Target="https://www.loc.gov/item/usrep51815/" TargetMode="External"/><Relationship Id="rId5" Type="http://schemas.openxmlformats.org/officeDocument/2006/relationships/image" Target="../media/image7.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2172550" y="291675"/>
            <a:ext cx="41280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000000"/>
                </a:solidFill>
                <a:latin typeface="Corbel"/>
                <a:ea typeface="Corbel"/>
                <a:cs typeface="Corbel"/>
                <a:sym typeface="Corbel"/>
              </a:rPr>
              <a:t>Ruth Bader Ginsburg</a:t>
            </a:r>
            <a:endParaRPr sz="3600">
              <a:solidFill>
                <a:srgbClr val="000000"/>
              </a:solidFill>
              <a:latin typeface="Corbel"/>
              <a:ea typeface="Corbel"/>
              <a:cs typeface="Corbel"/>
              <a:sym typeface="Corbel"/>
            </a:endParaRPr>
          </a:p>
          <a:p>
            <a:pPr indent="0" lvl="0" marL="0" rtl="0" algn="l">
              <a:spcBef>
                <a:spcPts val="0"/>
              </a:spcBef>
              <a:spcAft>
                <a:spcPts val="0"/>
              </a:spcAft>
              <a:buNone/>
            </a:pPr>
            <a:r>
              <a:t/>
            </a:r>
            <a:endParaRPr/>
          </a:p>
        </p:txBody>
      </p:sp>
      <p:sp>
        <p:nvSpPr>
          <p:cNvPr id="55" name="Google Shape;55;p13"/>
          <p:cNvSpPr txBox="1"/>
          <p:nvPr>
            <p:ph idx="1" type="body"/>
          </p:nvPr>
        </p:nvSpPr>
        <p:spPr>
          <a:xfrm>
            <a:off x="1445775" y="1381275"/>
            <a:ext cx="6321300" cy="81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solidFill>
                  <a:srgbClr val="232324"/>
                </a:solidFill>
                <a:latin typeface="Corbel"/>
                <a:ea typeface="Corbel"/>
                <a:cs typeface="Corbel"/>
                <a:sym typeface="Corbel"/>
              </a:rPr>
              <a:t>How did Ruth Bader Ginsburg advance civil rights and equality in the United States?</a:t>
            </a:r>
            <a:endParaRPr sz="2400">
              <a:latin typeface="Corbel"/>
              <a:ea typeface="Corbel"/>
              <a:cs typeface="Corbel"/>
              <a:sym typeface="Corbel"/>
            </a:endParaRPr>
          </a:p>
        </p:txBody>
      </p:sp>
      <p:sp>
        <p:nvSpPr>
          <p:cNvPr id="56" name="Google Shape;56;p13"/>
          <p:cNvSpPr txBox="1"/>
          <p:nvPr>
            <p:ph idx="2" type="body"/>
          </p:nvPr>
        </p:nvSpPr>
        <p:spPr>
          <a:xfrm>
            <a:off x="1289375" y="3411000"/>
            <a:ext cx="7117800" cy="15969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challenges did Ruth Bader Ginsburg face in her education and career?</a:t>
            </a:r>
            <a:endParaRPr sz="1350">
              <a:solidFill>
                <a:srgbClr val="000000"/>
              </a:solidFill>
              <a:latin typeface="Corbel"/>
              <a:ea typeface="Corbel"/>
              <a:cs typeface="Corbel"/>
              <a:sym typeface="Corbel"/>
            </a:endParaRPr>
          </a:p>
          <a:p>
            <a:pPr indent="-327025" lvl="0" marL="457200" rtl="0" algn="l">
              <a:spcBef>
                <a:spcPts val="0"/>
              </a:spcBef>
              <a:spcAft>
                <a:spcPts val="0"/>
              </a:spcAft>
              <a:buClr>
                <a:srgbClr val="000000"/>
              </a:buClr>
              <a:buSzPts val="1550"/>
              <a:buFont typeface="Corbel"/>
              <a:buChar char="●"/>
            </a:pPr>
            <a:r>
              <a:rPr lang="en" sz="1300">
                <a:solidFill>
                  <a:schemeClr val="dk1"/>
                </a:solidFill>
                <a:latin typeface="Corbel"/>
                <a:ea typeface="Corbel"/>
                <a:cs typeface="Corbel"/>
                <a:sym typeface="Corbel"/>
              </a:rPr>
              <a:t>Which major court cases did Ruth Bader Ginsburg work on in her career as a lawyer?</a:t>
            </a:r>
            <a:endParaRPr sz="1300">
              <a:solidFill>
                <a:schemeClr val="dk1"/>
              </a:solidFill>
              <a:latin typeface="Corbel"/>
              <a:ea typeface="Corbel"/>
              <a:cs typeface="Corbel"/>
              <a:sym typeface="Corbel"/>
            </a:endParaRPr>
          </a:p>
          <a:p>
            <a:pPr indent="-327025" lvl="0" marL="457200" rtl="0" algn="l">
              <a:spcBef>
                <a:spcPts val="0"/>
              </a:spcBef>
              <a:spcAft>
                <a:spcPts val="0"/>
              </a:spcAft>
              <a:buClr>
                <a:srgbClr val="000000"/>
              </a:buClr>
              <a:buSzPts val="1550"/>
              <a:buFont typeface="Corbel"/>
              <a:buChar char="●"/>
            </a:pPr>
            <a:r>
              <a:rPr lang="en" sz="1300">
                <a:solidFill>
                  <a:schemeClr val="dk1"/>
                </a:solidFill>
                <a:latin typeface="Corbel"/>
                <a:ea typeface="Corbel"/>
                <a:cs typeface="Corbel"/>
                <a:sym typeface="Corbel"/>
              </a:rPr>
              <a:t>Which important Supreme Court decisions or dissents did Ruth Bader Ginsburg write?</a:t>
            </a:r>
            <a:endParaRPr sz="1300">
              <a:solidFill>
                <a:schemeClr val="dk1"/>
              </a:solidFill>
              <a:latin typeface="Corbel"/>
              <a:ea typeface="Corbel"/>
              <a:cs typeface="Corbel"/>
              <a:sym typeface="Corbel"/>
            </a:endParaRPr>
          </a:p>
          <a:p>
            <a:pPr indent="-327025" lvl="0" marL="457200" rtl="0" algn="l">
              <a:spcBef>
                <a:spcPts val="0"/>
              </a:spcBef>
              <a:spcAft>
                <a:spcPts val="0"/>
              </a:spcAft>
              <a:buClr>
                <a:srgbClr val="000000"/>
              </a:buClr>
              <a:buSzPts val="1550"/>
              <a:buFont typeface="Corbel"/>
              <a:buChar char="●"/>
            </a:pPr>
            <a:r>
              <a:rPr lang="en" sz="1300">
                <a:solidFill>
                  <a:schemeClr val="dk1"/>
                </a:solidFill>
                <a:latin typeface="Corbel"/>
                <a:ea typeface="Corbel"/>
                <a:cs typeface="Corbel"/>
                <a:sym typeface="Corbel"/>
              </a:rPr>
              <a:t>What civil rights issues interested Ginsburg?</a:t>
            </a:r>
            <a:endParaRPr sz="1300">
              <a:solidFill>
                <a:schemeClr val="dk1"/>
              </a:solidFill>
              <a:latin typeface="Corbel"/>
              <a:ea typeface="Corbel"/>
              <a:cs typeface="Corbel"/>
              <a:sym typeface="Corbel"/>
            </a:endParaRPr>
          </a:p>
          <a:p>
            <a:pPr indent="0" lvl="0" marL="0" rtl="0" algn="l">
              <a:spcBef>
                <a:spcPts val="0"/>
              </a:spcBef>
              <a:spcAft>
                <a:spcPts val="0"/>
              </a:spcAft>
              <a:buNone/>
            </a:pPr>
            <a:r>
              <a:t/>
            </a:r>
            <a:endParaRPr sz="1350">
              <a:solidFill>
                <a:srgbClr val="000000"/>
              </a:solidFill>
              <a:latin typeface="Corbel"/>
              <a:ea typeface="Corbel"/>
              <a:cs typeface="Corbel"/>
              <a:sym typeface="Corbel"/>
            </a:endParaRPr>
          </a:p>
          <a:p>
            <a:pPr indent="0" lvl="0" marL="0" rtl="0" algn="l">
              <a:spcBef>
                <a:spcPts val="2200"/>
              </a:spcBef>
              <a:spcAft>
                <a:spcPts val="16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idx="1" type="body"/>
          </p:nvPr>
        </p:nvSpPr>
        <p:spPr>
          <a:xfrm>
            <a:off x="311700" y="1389600"/>
            <a:ext cx="19884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u="sng">
                <a:solidFill>
                  <a:schemeClr val="hlink"/>
                </a:solidFill>
                <a:latin typeface="Corbel"/>
                <a:ea typeface="Corbel"/>
                <a:cs typeface="Corbel"/>
                <a:sym typeface="Corbel"/>
                <a:hlinkClick r:id="rId3"/>
              </a:rPr>
              <a:t>Kumpuris Lecture featuring the Honorable Ruth Bader Ginsburg, Little Rock, AR, 2019.</a:t>
            </a:r>
            <a:endParaRPr u="sng">
              <a:solidFill>
                <a:srgbClr val="000000"/>
              </a:solidFill>
              <a:latin typeface="Corbel"/>
              <a:ea typeface="Corbel"/>
              <a:cs typeface="Corbel"/>
              <a:sym typeface="Corbel"/>
            </a:endParaRPr>
          </a:p>
          <a:p>
            <a:pPr indent="0" lvl="0" marL="0" rtl="0" algn="l">
              <a:spcBef>
                <a:spcPts val="1600"/>
              </a:spcBef>
              <a:spcAft>
                <a:spcPts val="0"/>
              </a:spcAft>
              <a:buNone/>
            </a:pPr>
            <a:r>
              <a:t/>
            </a:r>
            <a:endParaRPr u="sng">
              <a:solidFill>
                <a:srgbClr val="000000"/>
              </a:solidFill>
              <a:latin typeface="Corbel"/>
              <a:ea typeface="Corbel"/>
              <a:cs typeface="Corbel"/>
              <a:sym typeface="Corbel"/>
            </a:endParaRPr>
          </a:p>
          <a:p>
            <a:pPr indent="0" lvl="0" marL="0" rtl="0" algn="l">
              <a:spcBef>
                <a:spcPts val="1600"/>
              </a:spcBef>
              <a:spcAft>
                <a:spcPts val="1600"/>
              </a:spcAft>
              <a:buClr>
                <a:schemeClr val="dk1"/>
              </a:buClr>
              <a:buSzPts val="1100"/>
              <a:buFont typeface="Arial"/>
              <a:buNone/>
            </a:pPr>
            <a:r>
              <a:rPr lang="en" u="sng">
                <a:solidFill>
                  <a:schemeClr val="dk1"/>
                </a:solidFill>
                <a:latin typeface="Corbel"/>
                <a:ea typeface="Corbel"/>
                <a:cs typeface="Corbel"/>
                <a:sym typeface="Corbel"/>
              </a:rPr>
              <a:t>(clip 54:00-58:38 about </a:t>
            </a:r>
            <a:r>
              <a:rPr lang="en" u="sng">
                <a:solidFill>
                  <a:schemeClr val="accent5"/>
                </a:solidFill>
                <a:latin typeface="Corbel"/>
                <a:ea typeface="Corbel"/>
                <a:cs typeface="Corbel"/>
                <a:sym typeface="Corbel"/>
                <a:hlinkClick r:id="rId4">
                  <a:extLst>
                    <a:ext uri="{A12FA001-AC4F-418D-AE19-62706E023703}">
                      <ahyp:hlinkClr val="tx"/>
                    </a:ext>
                  </a:extLst>
                </a:hlinkClick>
              </a:rPr>
              <a:t>Weinberger v Weisenfeld</a:t>
            </a:r>
            <a:r>
              <a:rPr lang="en" u="sng">
                <a:solidFill>
                  <a:schemeClr val="dk1"/>
                </a:solidFill>
                <a:latin typeface="Corbel"/>
                <a:ea typeface="Corbel"/>
                <a:cs typeface="Corbel"/>
                <a:sym typeface="Corbel"/>
              </a:rPr>
              <a:t>)</a:t>
            </a:r>
            <a:endParaRPr u="sng">
              <a:solidFill>
                <a:srgbClr val="000000"/>
              </a:solidFill>
              <a:latin typeface="Corbel"/>
              <a:ea typeface="Corbel"/>
              <a:cs typeface="Corbel"/>
              <a:sym typeface="Corbel"/>
            </a:endParaRPr>
          </a:p>
        </p:txBody>
      </p:sp>
      <p:pic>
        <p:nvPicPr>
          <p:cNvPr descr="This event took place on September 3rd, 2019.&#10;&#10;The Honorable Ruth Bader Ginsburg spoke at a lecture hosted by the Clinton School of Public Service &amp; the Clinton Foundation and made possible through the Frank and Kula Kumpuris Distinguished Lecture Series. The event was held at the Verizon Arena in North Little Rock and was the largest distinguished lecturer event held at the Clinton Presidential Center.&#10;&#10;Moderated by NPR's Nina Totenberg with introductory remarks by former President William Jefferson Clinton, Justice Ginsburg discussed her quarter century on the nation’s highest bench and historic legal career prior to being nominated by President Clinton to serve as the second female Associate Justice of the Supreme Court." id="117" name="Google Shape;117;p22" title="Kumpuris Lecture featuring the Honorable Ruth Bader Ginsburg | 2019">
            <a:hlinkClick r:id="rId5"/>
          </p:cNvPr>
          <p:cNvPicPr preferRelativeResize="0"/>
          <p:nvPr/>
        </p:nvPicPr>
        <p:blipFill>
          <a:blip r:embed="rId6">
            <a:alphaModFix/>
          </a:blip>
          <a:stretch>
            <a:fillRect/>
          </a:stretch>
        </p:blipFill>
        <p:spPr>
          <a:xfrm>
            <a:off x="2425600" y="855175"/>
            <a:ext cx="6245675" cy="351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idx="1" type="body"/>
          </p:nvPr>
        </p:nvSpPr>
        <p:spPr>
          <a:xfrm>
            <a:off x="261625" y="406975"/>
            <a:ext cx="1988400" cy="118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u="sng">
                <a:solidFill>
                  <a:schemeClr val="hlink"/>
                </a:solidFill>
                <a:latin typeface="Corbel"/>
                <a:ea typeface="Corbel"/>
                <a:cs typeface="Corbel"/>
                <a:sym typeface="Corbel"/>
                <a:hlinkClick r:id="rId3"/>
              </a:rPr>
              <a:t>Kumpuris Lecture featuring the Honorable Ruth Bader Ginsburg, Little Rock, AR, 2019.</a:t>
            </a:r>
            <a:r>
              <a:rPr lang="en" u="sng">
                <a:solidFill>
                  <a:srgbClr val="000000"/>
                </a:solidFill>
                <a:latin typeface="Corbel"/>
                <a:ea typeface="Corbel"/>
                <a:cs typeface="Corbel"/>
                <a:sym typeface="Corbel"/>
              </a:rPr>
              <a:t> </a:t>
            </a:r>
            <a:endParaRPr u="sng">
              <a:solidFill>
                <a:srgbClr val="000000"/>
              </a:solidFill>
              <a:latin typeface="Corbel"/>
              <a:ea typeface="Corbel"/>
              <a:cs typeface="Corbel"/>
              <a:sym typeface="Corbel"/>
            </a:endParaRPr>
          </a:p>
          <a:p>
            <a:pPr indent="0" lvl="0" marL="0" rtl="0" algn="l">
              <a:spcBef>
                <a:spcPts val="1600"/>
              </a:spcBef>
              <a:spcAft>
                <a:spcPts val="1600"/>
              </a:spcAft>
              <a:buNone/>
            </a:pPr>
            <a:r>
              <a:rPr lang="en" u="sng">
                <a:solidFill>
                  <a:srgbClr val="000000"/>
                </a:solidFill>
                <a:latin typeface="Corbel"/>
                <a:ea typeface="Corbel"/>
                <a:cs typeface="Corbel"/>
                <a:sym typeface="Corbel"/>
              </a:rPr>
              <a:t>(clip 54:00-58:38 about </a:t>
            </a:r>
            <a:r>
              <a:rPr lang="en" u="sng">
                <a:solidFill>
                  <a:schemeClr val="hlink"/>
                </a:solidFill>
                <a:latin typeface="Corbel"/>
                <a:ea typeface="Corbel"/>
                <a:cs typeface="Corbel"/>
                <a:sym typeface="Corbel"/>
                <a:hlinkClick r:id="rId4"/>
              </a:rPr>
              <a:t>Weinberger v Weisenfeld</a:t>
            </a:r>
            <a:r>
              <a:rPr lang="en" u="sng">
                <a:solidFill>
                  <a:srgbClr val="000000"/>
                </a:solidFill>
                <a:latin typeface="Corbel"/>
                <a:ea typeface="Corbel"/>
                <a:cs typeface="Corbel"/>
                <a:sym typeface="Corbel"/>
              </a:rPr>
              <a:t>)</a:t>
            </a:r>
            <a:endParaRPr u="sng">
              <a:solidFill>
                <a:srgbClr val="000000"/>
              </a:solidFill>
              <a:latin typeface="Corbel"/>
              <a:ea typeface="Corbel"/>
              <a:cs typeface="Corbel"/>
              <a:sym typeface="Corbel"/>
            </a:endParaRPr>
          </a:p>
        </p:txBody>
      </p:sp>
      <p:pic>
        <p:nvPicPr>
          <p:cNvPr descr="This event took place on September 3rd, 2019.&#10;&#10;The Honorable Ruth Bader Ginsburg spoke at a lecture hosted by the Clinton School of Public Service &amp; the Clinton Foundation and made possible through the Frank and Kula Kumpuris Distinguished Lecture Series. The event was held at the Verizon Arena in North Little Rock and was the largest distinguished lecturer event held at the Clinton Presidential Center.&#10;&#10;Moderated by NPR's Nina Totenberg with introductory remarks by former President William Jefferson Clinton, Justice Ginsburg discussed her quarter century on the nation’s highest bench and historic legal career prior to being nominated by President Clinton to serve as the second female Associate Justice of the Supreme Court." id="123" name="Google Shape;123;p23" title="Kumpuris Lecture featuring the Honorable Ruth Bader Ginsburg | 2019">
            <a:hlinkClick r:id="rId5"/>
          </p:cNvPr>
          <p:cNvPicPr preferRelativeResize="0"/>
          <p:nvPr/>
        </p:nvPicPr>
        <p:blipFill>
          <a:blip r:embed="rId6">
            <a:alphaModFix/>
          </a:blip>
          <a:stretch>
            <a:fillRect/>
          </a:stretch>
        </p:blipFill>
        <p:spPr>
          <a:xfrm>
            <a:off x="2425600" y="855175"/>
            <a:ext cx="6245675" cy="3513200"/>
          </a:xfrm>
          <a:prstGeom prst="rect">
            <a:avLst/>
          </a:prstGeom>
          <a:noFill/>
          <a:ln>
            <a:noFill/>
          </a:ln>
        </p:spPr>
      </p:pic>
      <p:sp>
        <p:nvSpPr>
          <p:cNvPr id="124" name="Google Shape;124;p23"/>
          <p:cNvSpPr txBox="1"/>
          <p:nvPr/>
        </p:nvSpPr>
        <p:spPr>
          <a:xfrm>
            <a:off x="141775" y="2478450"/>
            <a:ext cx="2228100" cy="20088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Corbel"/>
              <a:buChar char="●"/>
            </a:pPr>
            <a:r>
              <a:rPr lang="en" sz="1500">
                <a:solidFill>
                  <a:schemeClr val="dk1"/>
                </a:solidFill>
                <a:latin typeface="Corbel"/>
                <a:ea typeface="Corbel"/>
                <a:cs typeface="Corbel"/>
                <a:sym typeface="Corbel"/>
              </a:rPr>
              <a:t>What did Ruth Bader Ginsburg think was unfair in this case?</a:t>
            </a:r>
            <a:endParaRPr sz="1500">
              <a:solidFill>
                <a:schemeClr val="dk1"/>
              </a:solidFill>
              <a:latin typeface="Corbel"/>
              <a:ea typeface="Corbel"/>
              <a:cs typeface="Corbel"/>
              <a:sym typeface="Corbel"/>
            </a:endParaRPr>
          </a:p>
          <a:p>
            <a:pPr indent="-323850" lvl="0" marL="457200" rtl="0" algn="l">
              <a:lnSpc>
                <a:spcPct val="115000"/>
              </a:lnSpc>
              <a:spcBef>
                <a:spcPts val="0"/>
              </a:spcBef>
              <a:spcAft>
                <a:spcPts val="0"/>
              </a:spcAft>
              <a:buClr>
                <a:schemeClr val="dk1"/>
              </a:buClr>
              <a:buSzPts val="1500"/>
              <a:buFont typeface="Corbel"/>
              <a:buChar char="●"/>
            </a:pPr>
            <a:r>
              <a:rPr lang="en" sz="1500">
                <a:solidFill>
                  <a:schemeClr val="dk1"/>
                </a:solidFill>
                <a:latin typeface="Corbel"/>
                <a:ea typeface="Corbel"/>
                <a:cs typeface="Corbel"/>
                <a:sym typeface="Corbel"/>
              </a:rPr>
              <a:t>How did the Supreme Court justices rule? Why?</a:t>
            </a:r>
            <a:endParaRPr sz="1800">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176950" y="3942475"/>
            <a:ext cx="3105900" cy="101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415800" y="262675"/>
            <a:ext cx="3563700" cy="3243000"/>
          </a:xfrm>
          <a:prstGeom prst="rect">
            <a:avLst/>
          </a:prstGeom>
        </p:spPr>
        <p:txBody>
          <a:bodyPr anchorCtr="0" anchor="t" bIns="91425" lIns="91425" spcFirstLastPara="1" rIns="91425" wrap="square" tIns="91425">
            <a:noAutofit/>
          </a:bodyPr>
          <a:lstStyle/>
          <a:p>
            <a:pPr indent="-228600" lvl="0" marL="457200" rtl="0" algn="l">
              <a:spcBef>
                <a:spcPts val="0"/>
              </a:spcBef>
              <a:spcAft>
                <a:spcPts val="0"/>
              </a:spcAft>
              <a:buClr>
                <a:srgbClr val="242424"/>
              </a:buClr>
              <a:buSzPts val="1050"/>
              <a:buNone/>
            </a:pPr>
            <a:r>
              <a:rPr lang="en" sz="1050" u="sng">
                <a:solidFill>
                  <a:schemeClr val="hlink"/>
                </a:solidFill>
                <a:highlight>
                  <a:srgbClr val="FFFFFF"/>
                </a:highlight>
                <a:hlinkClick r:id="rId3"/>
              </a:rPr>
              <a:t>Justice Ruth Bader Ginsburg</a:t>
            </a:r>
            <a:r>
              <a:rPr lang="en" sz="1050">
                <a:solidFill>
                  <a:srgbClr val="242424"/>
                </a:solidFill>
                <a:highlight>
                  <a:srgbClr val="FFFFFF"/>
                </a:highlight>
              </a:rPr>
              <a:t>, 1994</a:t>
            </a:r>
            <a:endParaRPr sz="1050">
              <a:solidFill>
                <a:srgbClr val="242424"/>
              </a:solidFill>
              <a:highlight>
                <a:srgbClr val="FFFFFF"/>
              </a:highlight>
            </a:endParaRPr>
          </a:p>
          <a:p>
            <a:pPr indent="0" lvl="0" marL="0" rtl="0" algn="l">
              <a:spcBef>
                <a:spcPts val="2400"/>
              </a:spcBef>
              <a:spcAft>
                <a:spcPts val="1600"/>
              </a:spcAft>
              <a:buNone/>
            </a:pPr>
            <a:r>
              <a:t/>
            </a:r>
            <a:endParaRPr sz="1800">
              <a:latin typeface="Corbel"/>
              <a:ea typeface="Corbel"/>
              <a:cs typeface="Corbel"/>
              <a:sym typeface="Corbel"/>
            </a:endParaRPr>
          </a:p>
        </p:txBody>
      </p:sp>
      <p:pic>
        <p:nvPicPr>
          <p:cNvPr id="63" name="Google Shape;63;p14"/>
          <p:cNvPicPr preferRelativeResize="0"/>
          <p:nvPr/>
        </p:nvPicPr>
        <p:blipFill>
          <a:blip r:embed="rId4">
            <a:alphaModFix/>
          </a:blip>
          <a:stretch>
            <a:fillRect/>
          </a:stretch>
        </p:blipFill>
        <p:spPr>
          <a:xfrm>
            <a:off x="4131900" y="152400"/>
            <a:ext cx="4770657"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415800" y="3491725"/>
            <a:ext cx="3391500" cy="1692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000000"/>
                </a:solidFill>
                <a:latin typeface="Corbel"/>
                <a:ea typeface="Corbel"/>
                <a:cs typeface="Corbel"/>
                <a:sym typeface="Corbel"/>
              </a:rPr>
              <a:t>Katz, Nancy Lee, photographer. Justice Ruth Bader Ginsburg. 7/22/1994. Library of Congress.</a:t>
            </a:r>
            <a:endParaRPr sz="1200">
              <a:solidFill>
                <a:srgbClr val="000000"/>
              </a:solidFill>
              <a:latin typeface="Corbel"/>
              <a:ea typeface="Corbel"/>
              <a:cs typeface="Corbel"/>
              <a:sym typeface="Corbel"/>
            </a:endParaRPr>
          </a:p>
          <a:p>
            <a:pPr indent="0" lvl="0" marL="0" rtl="0" algn="l">
              <a:spcBef>
                <a:spcPts val="2200"/>
              </a:spcBef>
              <a:spcAft>
                <a:spcPts val="0"/>
              </a:spcAft>
              <a:buNone/>
            </a:pPr>
            <a:r>
              <a:t/>
            </a:r>
            <a:endParaRPr sz="1200">
              <a:latin typeface="Corbel"/>
              <a:ea typeface="Corbel"/>
              <a:cs typeface="Corbel"/>
              <a:sym typeface="Corbel"/>
            </a:endParaRPr>
          </a:p>
        </p:txBody>
      </p:sp>
      <p:sp>
        <p:nvSpPr>
          <p:cNvPr id="69" name="Google Shape;69;p15"/>
          <p:cNvSpPr txBox="1"/>
          <p:nvPr>
            <p:ph idx="1" type="body"/>
          </p:nvPr>
        </p:nvSpPr>
        <p:spPr>
          <a:xfrm>
            <a:off x="707550" y="387850"/>
            <a:ext cx="2808000" cy="3563700"/>
          </a:xfrm>
          <a:prstGeom prst="rect">
            <a:avLst/>
          </a:prstGeom>
        </p:spPr>
        <p:txBody>
          <a:bodyPr anchorCtr="0" anchor="t" bIns="91425" lIns="91425" spcFirstLastPara="1" rIns="91425" wrap="square" tIns="91425">
            <a:noAutofit/>
          </a:bodyPr>
          <a:lstStyle/>
          <a:p>
            <a:pPr indent="-333375" lvl="0" marL="457200" rtl="0" algn="l">
              <a:spcBef>
                <a:spcPts val="0"/>
              </a:spcBef>
              <a:spcAft>
                <a:spcPts val="0"/>
              </a:spcAft>
              <a:buClr>
                <a:srgbClr val="000000"/>
              </a:buClr>
              <a:buSzPts val="1650"/>
              <a:buFont typeface="Corbel"/>
              <a:buChar char="●"/>
            </a:pPr>
            <a:r>
              <a:rPr lang="en" sz="1400">
                <a:solidFill>
                  <a:schemeClr val="dk1"/>
                </a:solidFill>
                <a:latin typeface="Corbel"/>
                <a:ea typeface="Corbel"/>
                <a:cs typeface="Corbel"/>
                <a:sym typeface="Corbel"/>
              </a:rPr>
              <a:t>What is Justice Ginsburg doing?</a:t>
            </a:r>
            <a:endParaRPr sz="1400">
              <a:solidFill>
                <a:schemeClr val="dk1"/>
              </a:solidFill>
              <a:latin typeface="Corbel"/>
              <a:ea typeface="Corbel"/>
              <a:cs typeface="Corbel"/>
              <a:sym typeface="Corbel"/>
            </a:endParaRPr>
          </a:p>
          <a:p>
            <a:pPr indent="-333375" lvl="0" marL="457200" rtl="0" algn="l">
              <a:spcBef>
                <a:spcPts val="0"/>
              </a:spcBef>
              <a:spcAft>
                <a:spcPts val="0"/>
              </a:spcAft>
              <a:buClr>
                <a:srgbClr val="000000"/>
              </a:buClr>
              <a:buSzPts val="1650"/>
              <a:buFont typeface="Corbel"/>
              <a:buChar char="●"/>
            </a:pPr>
            <a:r>
              <a:rPr lang="en" sz="1400">
                <a:solidFill>
                  <a:schemeClr val="dk1"/>
                </a:solidFill>
                <a:latin typeface="Corbel"/>
                <a:ea typeface="Corbel"/>
                <a:cs typeface="Corbel"/>
                <a:sym typeface="Corbel"/>
              </a:rPr>
              <a:t> Why do you think this photograph was taken? </a:t>
            </a:r>
            <a:endParaRPr sz="1400">
              <a:solidFill>
                <a:schemeClr val="dk1"/>
              </a:solidFill>
              <a:latin typeface="Corbel"/>
              <a:ea typeface="Corbel"/>
              <a:cs typeface="Corbel"/>
              <a:sym typeface="Corbel"/>
            </a:endParaRPr>
          </a:p>
          <a:p>
            <a:pPr indent="-333375" lvl="0" marL="457200" rtl="0" algn="l">
              <a:spcBef>
                <a:spcPts val="0"/>
              </a:spcBef>
              <a:spcAft>
                <a:spcPts val="0"/>
              </a:spcAft>
              <a:buClr>
                <a:srgbClr val="000000"/>
              </a:buClr>
              <a:buSzPts val="1650"/>
              <a:buFont typeface="Corbel"/>
              <a:buChar char="●"/>
            </a:pPr>
            <a:r>
              <a:rPr lang="en" sz="1400">
                <a:solidFill>
                  <a:schemeClr val="dk1"/>
                </a:solidFill>
                <a:latin typeface="Corbel"/>
                <a:ea typeface="Corbel"/>
                <a:cs typeface="Corbel"/>
                <a:sym typeface="Corbel"/>
              </a:rPr>
              <a:t>What do we see in the room that can tell us more about Ruth Bader Ginsburg?</a:t>
            </a:r>
            <a:endParaRPr sz="1400">
              <a:solidFill>
                <a:schemeClr val="dk1"/>
              </a:solidFill>
              <a:latin typeface="Corbel"/>
              <a:ea typeface="Corbel"/>
              <a:cs typeface="Corbel"/>
              <a:sym typeface="Corbel"/>
            </a:endParaRPr>
          </a:p>
          <a:p>
            <a:pPr indent="-333375" lvl="0" marL="457200" rtl="0" algn="l">
              <a:spcBef>
                <a:spcPts val="0"/>
              </a:spcBef>
              <a:spcAft>
                <a:spcPts val="0"/>
              </a:spcAft>
              <a:buClr>
                <a:srgbClr val="000000"/>
              </a:buClr>
              <a:buSzPts val="1650"/>
              <a:buFont typeface="Corbel"/>
              <a:buChar char="●"/>
            </a:pPr>
            <a:r>
              <a:rPr lang="en" sz="1400">
                <a:solidFill>
                  <a:schemeClr val="dk1"/>
                </a:solidFill>
                <a:latin typeface="Corbel"/>
                <a:ea typeface="Corbel"/>
                <a:cs typeface="Corbel"/>
                <a:sym typeface="Corbel"/>
              </a:rPr>
              <a:t>What conclusions can you draw about Ruth Bader Ginsburg based on this photograph? </a:t>
            </a:r>
            <a:endParaRPr sz="1400">
              <a:solidFill>
                <a:schemeClr val="dk1"/>
              </a:solidFill>
              <a:latin typeface="Corbel"/>
              <a:ea typeface="Corbel"/>
              <a:cs typeface="Corbel"/>
              <a:sym typeface="Corbel"/>
            </a:endParaRPr>
          </a:p>
          <a:p>
            <a:pPr indent="-333375" lvl="0" marL="457200" rtl="0" algn="l">
              <a:spcBef>
                <a:spcPts val="0"/>
              </a:spcBef>
              <a:spcAft>
                <a:spcPts val="0"/>
              </a:spcAft>
              <a:buClr>
                <a:srgbClr val="000000"/>
              </a:buClr>
              <a:buSzPts val="1650"/>
              <a:buFont typeface="Corbel"/>
              <a:buChar char="●"/>
            </a:pPr>
            <a:r>
              <a:rPr lang="en" sz="1400">
                <a:solidFill>
                  <a:schemeClr val="dk1"/>
                </a:solidFill>
                <a:latin typeface="Corbel"/>
                <a:ea typeface="Corbel"/>
                <a:cs typeface="Corbel"/>
                <a:sym typeface="Corbel"/>
              </a:rPr>
              <a:t>What questions do you have?</a:t>
            </a:r>
            <a:endParaRPr sz="1650">
              <a:solidFill>
                <a:srgbClr val="000000"/>
              </a:solidFill>
              <a:latin typeface="Corbel"/>
              <a:ea typeface="Corbel"/>
              <a:cs typeface="Corbel"/>
              <a:sym typeface="Corbel"/>
            </a:endParaRPr>
          </a:p>
          <a:p>
            <a:pPr indent="0" lvl="0" marL="457200" rtl="0" algn="l">
              <a:spcBef>
                <a:spcPts val="0"/>
              </a:spcBef>
              <a:spcAft>
                <a:spcPts val="1600"/>
              </a:spcAft>
              <a:buNone/>
            </a:pPr>
            <a:r>
              <a:t/>
            </a:r>
            <a:endParaRPr>
              <a:solidFill>
                <a:srgbClr val="000000"/>
              </a:solidFill>
              <a:latin typeface="Corbel"/>
              <a:ea typeface="Corbel"/>
              <a:cs typeface="Corbel"/>
              <a:sym typeface="Corbel"/>
            </a:endParaRPr>
          </a:p>
        </p:txBody>
      </p:sp>
      <p:pic>
        <p:nvPicPr>
          <p:cNvPr id="70" name="Google Shape;70;p15"/>
          <p:cNvPicPr preferRelativeResize="0"/>
          <p:nvPr/>
        </p:nvPicPr>
        <p:blipFill>
          <a:blip r:embed="rId3">
            <a:alphaModFix/>
          </a:blip>
          <a:stretch>
            <a:fillRect/>
          </a:stretch>
        </p:blipFill>
        <p:spPr>
          <a:xfrm>
            <a:off x="4131900" y="152400"/>
            <a:ext cx="4770657" cy="4838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173600" y="1363850"/>
            <a:ext cx="3236100" cy="129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Corbel"/>
                <a:ea typeface="Corbel"/>
                <a:cs typeface="Corbel"/>
                <a:sym typeface="Corbel"/>
              </a:rPr>
              <a:t>U.S. Supreme Court Justice Ruth Bader Ginsburg at the 2019 Library of Congress National Book Festival</a:t>
            </a:r>
            <a:endParaRPr sz="1800">
              <a:solidFill>
                <a:srgbClr val="000000"/>
              </a:solidFill>
              <a:latin typeface="Corbel"/>
              <a:ea typeface="Corbel"/>
              <a:cs typeface="Corbel"/>
              <a:sym typeface="Corbel"/>
            </a:endParaRPr>
          </a:p>
          <a:p>
            <a:pPr indent="0" lvl="0" marL="0" rtl="0" algn="l">
              <a:spcBef>
                <a:spcPts val="1600"/>
              </a:spcBef>
              <a:spcAft>
                <a:spcPts val="1600"/>
              </a:spcAft>
              <a:buNone/>
            </a:pPr>
            <a:r>
              <a:rPr lang="en" sz="1800">
                <a:solidFill>
                  <a:srgbClr val="000000"/>
                </a:solidFill>
                <a:latin typeface="Corbel"/>
                <a:ea typeface="Corbel"/>
                <a:cs typeface="Corbel"/>
                <a:sym typeface="Corbel"/>
              </a:rPr>
              <a:t>Watch the segment from 26:30-30:26.</a:t>
            </a:r>
            <a:endParaRPr sz="1800">
              <a:solidFill>
                <a:srgbClr val="000000"/>
              </a:solidFill>
              <a:latin typeface="Corbel"/>
              <a:ea typeface="Corbel"/>
              <a:cs typeface="Corbel"/>
              <a:sym typeface="Corbel"/>
            </a:endParaRPr>
          </a:p>
        </p:txBody>
      </p:sp>
      <p:pic>
        <p:nvPicPr>
          <p:cNvPr descr="U.S. Supreme Court Justice Ruth Bader Ginsburg discusses &quot;My Own Words&quot; with Nina Totenberg at the 2019 Library of Congress National Book Festival. Introduced by: Carla Hayden, Librarian of Congress.&#10;&#10;More about U.S. Supreme Court Justice Ruth Bader Ginsburg https://www.loc.gov/events/2019-national-book-festival/authors/item/n50029918/ruth-bader-ginsburg/.&#10;&#10;More about the National Book Festival https://www.loc.gov/events/2019-national-book-festival.&#10;&#10;#NatBookFest" id="76" name="Google Shape;76;p16" title="U.S. Supreme Court Justice Ruth Bader Ginsburg at 2019 Library of Congress National Book Festival">
            <a:hlinkClick r:id="rId3"/>
          </p:cNvPr>
          <p:cNvPicPr preferRelativeResize="0"/>
          <p:nvPr/>
        </p:nvPicPr>
        <p:blipFill>
          <a:blip r:embed="rId4">
            <a:alphaModFix/>
          </a:blip>
          <a:stretch>
            <a:fillRect/>
          </a:stretch>
        </p:blipFill>
        <p:spPr>
          <a:xfrm>
            <a:off x="3020875" y="1046875"/>
            <a:ext cx="5876500" cy="330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176950" y="3533550"/>
            <a:ext cx="3112500" cy="142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350">
                <a:solidFill>
                  <a:srgbClr val="000000"/>
                </a:solidFill>
                <a:latin typeface="Corbel"/>
                <a:ea typeface="Corbel"/>
                <a:cs typeface="Corbel"/>
                <a:sym typeface="Corbel"/>
              </a:rPr>
              <a:t>U.S. Supreme Court Justice Ruth Bader Ginsburg at 2019 Library of Congress National Book Festival. August 31, 2019. Library of Congress. </a:t>
            </a:r>
            <a:r>
              <a:rPr lang="en" sz="1100" u="sng">
                <a:solidFill>
                  <a:srgbClr val="1155CC"/>
                </a:solidFill>
                <a:hlinkClick r:id="rId3">
                  <a:extLst>
                    <a:ext uri="{A12FA001-AC4F-418D-AE19-62706E023703}">
                      <ahyp:hlinkClr val="tx"/>
                    </a:ext>
                  </a:extLst>
                </a:hlinkClick>
              </a:rPr>
              <a:t>https://www.youtube.com/watch?v=jDNPM6gj12Y</a:t>
            </a:r>
            <a:r>
              <a:rPr lang="en" sz="1100"/>
              <a:t> </a:t>
            </a:r>
            <a:endParaRPr>
              <a:solidFill>
                <a:srgbClr val="000000"/>
              </a:solidFill>
              <a:latin typeface="Corbel"/>
              <a:ea typeface="Corbel"/>
              <a:cs typeface="Corbel"/>
              <a:sym typeface="Corbel"/>
            </a:endParaRPr>
          </a:p>
        </p:txBody>
      </p:sp>
      <p:sp>
        <p:nvSpPr>
          <p:cNvPr id="82" name="Google Shape;82;p17"/>
          <p:cNvSpPr txBox="1"/>
          <p:nvPr>
            <p:ph idx="1" type="body"/>
          </p:nvPr>
        </p:nvSpPr>
        <p:spPr>
          <a:xfrm>
            <a:off x="234575" y="192975"/>
            <a:ext cx="3236100" cy="3647100"/>
          </a:xfrm>
          <a:prstGeom prst="rect">
            <a:avLst/>
          </a:prstGeom>
        </p:spPr>
        <p:txBody>
          <a:bodyPr anchorCtr="0" anchor="t" bIns="91425" lIns="91425" spcFirstLastPara="1" rIns="91425" wrap="square" tIns="91425">
            <a:noAutofit/>
          </a:bodyPr>
          <a:lstStyle/>
          <a:p>
            <a:pPr indent="-365125" lvl="0" marL="457200" rtl="0" algn="l">
              <a:spcBef>
                <a:spcPts val="0"/>
              </a:spcBef>
              <a:spcAft>
                <a:spcPts val="0"/>
              </a:spcAft>
              <a:buClr>
                <a:srgbClr val="000000"/>
              </a:buClr>
              <a:buSzPts val="2150"/>
              <a:buFont typeface="Corbel"/>
              <a:buChar char="●"/>
            </a:pPr>
            <a:r>
              <a:rPr lang="en" sz="1900">
                <a:solidFill>
                  <a:schemeClr val="dk1"/>
                </a:solidFill>
                <a:latin typeface="Corbel"/>
                <a:ea typeface="Corbel"/>
                <a:cs typeface="Corbel"/>
                <a:sym typeface="Corbel"/>
              </a:rPr>
              <a:t>What challenges did Ruth Bader Ginsburg face early in her career?</a:t>
            </a:r>
            <a:endParaRPr sz="1900">
              <a:solidFill>
                <a:schemeClr val="dk1"/>
              </a:solidFill>
              <a:latin typeface="Corbel"/>
              <a:ea typeface="Corbel"/>
              <a:cs typeface="Corbel"/>
              <a:sym typeface="Corbel"/>
            </a:endParaRPr>
          </a:p>
          <a:p>
            <a:pPr indent="-365125" lvl="0" marL="457200" rtl="0" algn="l">
              <a:spcBef>
                <a:spcPts val="0"/>
              </a:spcBef>
              <a:spcAft>
                <a:spcPts val="0"/>
              </a:spcAft>
              <a:buClr>
                <a:srgbClr val="000000"/>
              </a:buClr>
              <a:buSzPts val="2150"/>
              <a:buFont typeface="Corbel"/>
              <a:buChar char="●"/>
            </a:pPr>
            <a:r>
              <a:rPr lang="en" sz="1900">
                <a:solidFill>
                  <a:schemeClr val="dk1"/>
                </a:solidFill>
                <a:latin typeface="Corbel"/>
                <a:ea typeface="Corbel"/>
                <a:cs typeface="Corbel"/>
                <a:sym typeface="Corbel"/>
              </a:rPr>
              <a:t>How do cultural attitudes influence women’s experiences in the workplace? </a:t>
            </a:r>
            <a:endParaRPr sz="1900">
              <a:solidFill>
                <a:schemeClr val="dk1"/>
              </a:solidFill>
              <a:latin typeface="Corbel"/>
              <a:ea typeface="Corbel"/>
              <a:cs typeface="Corbel"/>
              <a:sym typeface="Corbel"/>
            </a:endParaRPr>
          </a:p>
          <a:p>
            <a:pPr indent="-365125" lvl="0" marL="457200" rtl="0" algn="l">
              <a:spcBef>
                <a:spcPts val="0"/>
              </a:spcBef>
              <a:spcAft>
                <a:spcPts val="0"/>
              </a:spcAft>
              <a:buClr>
                <a:srgbClr val="000000"/>
              </a:buClr>
              <a:buSzPts val="2150"/>
              <a:buFont typeface="Corbel"/>
              <a:buChar char="●"/>
            </a:pPr>
            <a:r>
              <a:rPr lang="en" sz="1900">
                <a:solidFill>
                  <a:schemeClr val="dk1"/>
                </a:solidFill>
                <a:latin typeface="Corbel"/>
                <a:ea typeface="Corbel"/>
                <a:cs typeface="Corbel"/>
                <a:sym typeface="Corbel"/>
              </a:rPr>
              <a:t>How have they changed? </a:t>
            </a:r>
            <a:endParaRPr sz="2150">
              <a:solidFill>
                <a:srgbClr val="000000"/>
              </a:solidFill>
              <a:latin typeface="Corbel"/>
              <a:ea typeface="Corbel"/>
              <a:cs typeface="Corbel"/>
              <a:sym typeface="Corbel"/>
            </a:endParaRPr>
          </a:p>
          <a:p>
            <a:pPr indent="0" lvl="0" marL="0" rtl="0" algn="l">
              <a:spcBef>
                <a:spcPts val="0"/>
              </a:spcBef>
              <a:spcAft>
                <a:spcPts val="1600"/>
              </a:spcAft>
              <a:buNone/>
            </a:pPr>
            <a:r>
              <a:t/>
            </a:r>
            <a:endParaRPr sz="1800">
              <a:solidFill>
                <a:srgbClr val="000000"/>
              </a:solidFill>
              <a:latin typeface="Corbel"/>
              <a:ea typeface="Corbel"/>
              <a:cs typeface="Corbel"/>
              <a:sym typeface="Corbel"/>
            </a:endParaRPr>
          </a:p>
        </p:txBody>
      </p:sp>
      <p:pic>
        <p:nvPicPr>
          <p:cNvPr descr="U.S. Supreme Court Justice Ruth Bader Ginsburg discusses &quot;My Own Words&quot; with Nina Totenberg at the 2019 Library of Congress National Book Festival. Introduced by: Carla Hayden, Librarian of Congress.&#10;&#10;More about U.S. Supreme Court Justice Ruth Bader Ginsburg https://www.loc.gov/events/2019-national-book-festival/authors/item/n50029918/ruth-bader-ginsburg/.&#10;&#10;More about the National Book Festival https://www.loc.gov/events/2019-national-book-festival.&#10;&#10;#NatBookFest" id="83" name="Google Shape;83;p17" title="U.S. Supreme Court Justice Ruth Bader Ginsburg at 2019 Library of Congress National Book Festival">
            <a:hlinkClick r:id="rId4"/>
          </p:cNvPr>
          <p:cNvPicPr preferRelativeResize="0"/>
          <p:nvPr/>
        </p:nvPicPr>
        <p:blipFill>
          <a:blip r:embed="rId5">
            <a:alphaModFix/>
          </a:blip>
          <a:stretch>
            <a:fillRect/>
          </a:stretch>
        </p:blipFill>
        <p:spPr>
          <a:xfrm>
            <a:off x="3591125" y="1042763"/>
            <a:ext cx="5436400" cy="305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1" type="body"/>
          </p:nvPr>
        </p:nvSpPr>
        <p:spPr>
          <a:xfrm>
            <a:off x="576550" y="11875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00000"/>
                </a:solidFill>
                <a:latin typeface="Corbel"/>
                <a:ea typeface="Corbel"/>
                <a:cs typeface="Corbel"/>
                <a:sym typeface="Corbel"/>
              </a:rPr>
              <a:t>Ruth Bader Ginsburg oral argument </a:t>
            </a:r>
            <a:r>
              <a:rPr i="1" lang="en" sz="2400">
                <a:solidFill>
                  <a:srgbClr val="000000"/>
                </a:solidFill>
                <a:latin typeface="Corbel"/>
                <a:ea typeface="Corbel"/>
                <a:cs typeface="Corbel"/>
                <a:sym typeface="Corbel"/>
              </a:rPr>
              <a:t>Frontiero v Richardson</a:t>
            </a:r>
            <a:r>
              <a:rPr lang="en" sz="2400">
                <a:solidFill>
                  <a:srgbClr val="000000"/>
                </a:solidFill>
                <a:latin typeface="Corbel"/>
                <a:ea typeface="Corbel"/>
                <a:cs typeface="Corbel"/>
                <a:sym typeface="Corbel"/>
              </a:rPr>
              <a:t>, 1973</a:t>
            </a:r>
            <a:endParaRPr sz="2400">
              <a:solidFill>
                <a:srgbClr val="000000"/>
              </a:solidFill>
              <a:latin typeface="Corbel"/>
              <a:ea typeface="Corbel"/>
              <a:cs typeface="Corbel"/>
              <a:sym typeface="Corbel"/>
            </a:endParaRPr>
          </a:p>
        </p:txBody>
      </p:sp>
      <p:pic>
        <p:nvPicPr>
          <p:cNvPr descr="Ruth Bader Ginsburg Arguing before the Supreme Court (1973)&#10;&#10;Frontiero v. Richardson&#10;&#10;Facts of the case&#10;Sharron Frontiero, a lieutenant in the United States Air Force, sought a dependent's allowance for her husband. Federal law provided that the wives of members of the military automatically became dependents; husbands of female members of the military, however, were not accepted as dependents unless they were dependent on their wives for over one-half of their support. Frontiero's request for dependent status for her husband was turned down.&#10;&#10;Question&#10;Did a federal law, requiring different qualification criteria for male and female military spousal dependency, unconstitutionally discriminate against women thereby violating the Fifth Amendment's Due Process Clause?&#10;&#10;Conclusion&#10;The equal protection requirements of the Fifth Amendment Due Process Clause invalidate federal laws that impose requirements on women but not on similarly situated men&#10;---&#10;Yes. The Court held that the statute in question clearly commanded &quot;dissimilar treatment for men and women who are similarly situated,&quot; violating the Due Process Clause and the equal protection requirements that clause implied. A majority could not agree on the standard of review, however. The plurality opinion written by Justice William J. Brennan, Jr., applying a strict standard of review to the sex-based classification as it would to racial classification, found that the government's interest in administrative convenience could not justify discriminatory practices. But a concurring opinion by Justice Lewis F. Powell and joined by Chief Justice Warren E. Burger and Justice Harry A. Blackmun would not go so far as to hold sex discrimination to the same standard as race, choosing instead to argue that statutes drawing lines between the sexes alone necessarily involved the &quot;very kind of arbitrary legislative choice forbidden by the Constitution,&quot; an approach employed in the Court's prior decision in Reed v. Reed. Justice Potter Stewart concurred separately that the statutes created invidious discrimination in violation of the Constitution. Justice William H. Rehnquist dissented affirming the reasoning of the lower court opinion.&#10;&#10;#Lawyerworld #RBG #Netlawtv" id="89" name="Google Shape;89;p18" title="Ruth Bader Ginsburg Arguing before the Supreme Court (1973)">
            <a:hlinkClick r:id="rId3"/>
          </p:cNvPr>
          <p:cNvPicPr preferRelativeResize="0"/>
          <p:nvPr/>
        </p:nvPicPr>
        <p:blipFill>
          <a:blip r:embed="rId4">
            <a:alphaModFix/>
          </a:blip>
          <a:stretch>
            <a:fillRect/>
          </a:stretch>
        </p:blipFill>
        <p:spPr>
          <a:xfrm>
            <a:off x="3632775" y="919050"/>
            <a:ext cx="5322850" cy="2994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idx="1" type="body"/>
          </p:nvPr>
        </p:nvSpPr>
        <p:spPr>
          <a:xfrm>
            <a:off x="167700" y="678725"/>
            <a:ext cx="3434100" cy="317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How were women treated differently than men in the Air Force before this court case?</a:t>
            </a:r>
            <a:endParaRPr sz="1800">
              <a:solidFill>
                <a:srgbClr val="000000"/>
              </a:solidFill>
              <a:latin typeface="Corbel"/>
              <a:ea typeface="Corbel"/>
              <a:cs typeface="Corbel"/>
              <a:sym typeface="Corbel"/>
            </a:endParaRPr>
          </a:p>
          <a:p>
            <a:pPr indent="-342900" lvl="0" marL="457200" rtl="0" algn="l">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How would you describe Ginsburg’s presentation to the Supreme Court?</a:t>
            </a:r>
            <a:endParaRPr sz="1800">
              <a:solidFill>
                <a:srgbClr val="000000"/>
              </a:solidFill>
              <a:latin typeface="Corbel"/>
              <a:ea typeface="Corbel"/>
              <a:cs typeface="Corbel"/>
              <a:sym typeface="Corbel"/>
            </a:endParaRPr>
          </a:p>
          <a:p>
            <a:pPr indent="-342900" lvl="0" marL="457200" rtl="0" algn="l">
              <a:spcBef>
                <a:spcPts val="0"/>
              </a:spcBef>
              <a:spcAft>
                <a:spcPts val="0"/>
              </a:spcAft>
              <a:buClr>
                <a:srgbClr val="000000"/>
              </a:buClr>
              <a:buSzPts val="1800"/>
              <a:buFont typeface="Corbel"/>
              <a:buChar char="●"/>
            </a:pPr>
            <a:r>
              <a:rPr lang="en" sz="1800">
                <a:solidFill>
                  <a:srgbClr val="000000"/>
                </a:solidFill>
                <a:latin typeface="Corbel"/>
                <a:ea typeface="Corbel"/>
                <a:cs typeface="Corbel"/>
                <a:sym typeface="Corbel"/>
              </a:rPr>
              <a:t>What is an amicus brief?</a:t>
            </a:r>
            <a:endParaRPr sz="1800">
              <a:solidFill>
                <a:srgbClr val="000000"/>
              </a:solidFill>
              <a:latin typeface="Corbel"/>
              <a:ea typeface="Corbel"/>
              <a:cs typeface="Corbel"/>
              <a:sym typeface="Corbel"/>
            </a:endParaRPr>
          </a:p>
          <a:p>
            <a:pPr indent="0" lvl="0" marL="0" rtl="0" algn="l">
              <a:spcBef>
                <a:spcPts val="2200"/>
              </a:spcBef>
              <a:spcAft>
                <a:spcPts val="1600"/>
              </a:spcAft>
              <a:buNone/>
            </a:pPr>
            <a:r>
              <a:t/>
            </a:r>
            <a:endParaRPr sz="2400">
              <a:solidFill>
                <a:srgbClr val="000000"/>
              </a:solidFill>
              <a:latin typeface="Corbel"/>
              <a:ea typeface="Corbel"/>
              <a:cs typeface="Corbel"/>
              <a:sym typeface="Corbel"/>
            </a:endParaRPr>
          </a:p>
        </p:txBody>
      </p:sp>
      <p:sp>
        <p:nvSpPr>
          <p:cNvPr id="95" name="Google Shape;95;p19"/>
          <p:cNvSpPr txBox="1"/>
          <p:nvPr/>
        </p:nvSpPr>
        <p:spPr>
          <a:xfrm>
            <a:off x="509375" y="3858125"/>
            <a:ext cx="2920200" cy="105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rbel"/>
                <a:ea typeface="Corbel"/>
                <a:cs typeface="Corbel"/>
                <a:sym typeface="Corbel"/>
              </a:rPr>
              <a:t>Ruth Bader Ginsburg’s amicus brief in </a:t>
            </a:r>
            <a:r>
              <a:rPr i="1" lang="en">
                <a:latin typeface="Corbel"/>
                <a:ea typeface="Corbel"/>
                <a:cs typeface="Corbel"/>
                <a:sym typeface="Corbel"/>
              </a:rPr>
              <a:t>Frontiero v. Richardson</a:t>
            </a:r>
            <a:r>
              <a:rPr lang="en">
                <a:latin typeface="Corbel"/>
                <a:ea typeface="Corbel"/>
                <a:cs typeface="Corbel"/>
                <a:sym typeface="Corbel"/>
              </a:rPr>
              <a:t>, 1973. NetLawTV. </a:t>
            </a:r>
            <a:r>
              <a:rPr lang="en" u="sng">
                <a:solidFill>
                  <a:schemeClr val="hlink"/>
                </a:solidFill>
                <a:latin typeface="Corbel"/>
                <a:ea typeface="Corbel"/>
                <a:cs typeface="Corbel"/>
                <a:sym typeface="Corbel"/>
                <a:hlinkClick r:id="rId3"/>
              </a:rPr>
              <a:t>https://www.youtube.com/watch?v=PNUuVOiSJmg</a:t>
            </a:r>
            <a:r>
              <a:rPr lang="en">
                <a:latin typeface="Corbel"/>
                <a:ea typeface="Corbel"/>
                <a:cs typeface="Corbel"/>
                <a:sym typeface="Corbel"/>
              </a:rPr>
              <a:t> </a:t>
            </a:r>
            <a:endParaRPr>
              <a:latin typeface="Corbel"/>
              <a:ea typeface="Corbel"/>
              <a:cs typeface="Corbel"/>
              <a:sym typeface="Corbel"/>
            </a:endParaRPr>
          </a:p>
        </p:txBody>
      </p:sp>
      <p:pic>
        <p:nvPicPr>
          <p:cNvPr descr="Ruth Bader Ginsburg Arguing before the Supreme Court (1973)&#10;&#10;Frontiero v. Richardson&#10;&#10;Facts of the case&#10;Sharron Frontiero, a lieutenant in the United States Air Force, sought a dependent's allowance for her husband. Federal law provided that the wives of members of the military automatically became dependents; husbands of female members of the military, however, were not accepted as dependents unless they were dependent on their wives for over one-half of their support. Frontiero's request for dependent status for her husband was turned down.&#10;&#10;Question&#10;Did a federal law, requiring different qualification criteria for male and female military spousal dependency, unconstitutionally discriminate against women thereby violating the Fifth Amendment's Due Process Clause?&#10;&#10;Conclusion&#10;The equal protection requirements of the Fifth Amendment Due Process Clause invalidate federal laws that impose requirements on women but not on similarly situated men&#10;---&#10;Yes. The Court held that the statute in question clearly commanded &quot;dissimilar treatment for men and women who are similarly situated,&quot; violating the Due Process Clause and the equal protection requirements that clause implied. A majority could not agree on the standard of review, however. The plurality opinion written by Justice William J. Brennan, Jr., applying a strict standard of review to the sex-based classification as it would to racial classification, found that the government's interest in administrative convenience could not justify discriminatory practices. But a concurring opinion by Justice Lewis F. Powell and joined by Chief Justice Warren E. Burger and Justice Harry A. Blackmun would not go so far as to hold sex discrimination to the same standard as race, choosing instead to argue that statutes drawing lines between the sexes alone necessarily involved the &quot;very kind of arbitrary legislative choice forbidden by the Constitution,&quot; an approach employed in the Court's prior decision in Reed v. Reed. Justice Potter Stewart concurred separately that the statutes created invidious discrimination in violation of the Constitution. Justice William H. Rehnquist dissented affirming the reasoning of the lower court opinion.&#10;&#10;#Lawyerworld #RBG #Netlawtv" id="96" name="Google Shape;96;p19" title="Ruth Bader Ginsburg Arguing before the Supreme Court (1973)">
            <a:hlinkClick r:id="rId4"/>
          </p:cNvPr>
          <p:cNvPicPr preferRelativeResize="0"/>
          <p:nvPr/>
        </p:nvPicPr>
        <p:blipFill>
          <a:blip r:embed="rId5">
            <a:alphaModFix/>
          </a:blip>
          <a:stretch>
            <a:fillRect/>
          </a:stretch>
        </p:blipFill>
        <p:spPr>
          <a:xfrm>
            <a:off x="3813575" y="935050"/>
            <a:ext cx="5196566" cy="292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nvSpPr>
        <p:spPr>
          <a:xfrm>
            <a:off x="266550" y="1237975"/>
            <a:ext cx="2935800" cy="18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800" u="sng">
                <a:solidFill>
                  <a:schemeClr val="hlink"/>
                </a:solidFill>
                <a:latin typeface="Corbel"/>
                <a:ea typeface="Corbel"/>
                <a:cs typeface="Corbel"/>
                <a:sym typeface="Corbel"/>
                <a:hlinkClick r:id="rId3"/>
              </a:rPr>
              <a:t>U.S. v. Virginia, </a:t>
            </a:r>
            <a:r>
              <a:rPr lang="en" sz="1800" u="sng">
                <a:solidFill>
                  <a:schemeClr val="hlink"/>
                </a:solidFill>
                <a:latin typeface="Corbel"/>
                <a:ea typeface="Corbel"/>
                <a:cs typeface="Corbel"/>
                <a:sym typeface="Corbel"/>
                <a:hlinkClick r:id="rId4"/>
              </a:rPr>
              <a:t>1995</a:t>
            </a:r>
            <a:endParaRPr sz="1800">
              <a:latin typeface="Corbel"/>
              <a:ea typeface="Corbel"/>
              <a:cs typeface="Corbel"/>
              <a:sym typeface="Corbel"/>
            </a:endParaRPr>
          </a:p>
        </p:txBody>
      </p:sp>
      <p:pic>
        <p:nvPicPr>
          <p:cNvPr id="102" name="Google Shape;102;p20"/>
          <p:cNvPicPr preferRelativeResize="0"/>
          <p:nvPr/>
        </p:nvPicPr>
        <p:blipFill rotWithShape="1">
          <a:blip r:embed="rId5">
            <a:alphaModFix/>
          </a:blip>
          <a:srcRect b="10063" l="0" r="0" t="0"/>
          <a:stretch/>
        </p:blipFill>
        <p:spPr>
          <a:xfrm>
            <a:off x="2264699" y="152400"/>
            <a:ext cx="3371876" cy="4838699"/>
          </a:xfrm>
          <a:prstGeom prst="rect">
            <a:avLst/>
          </a:prstGeom>
          <a:noFill/>
          <a:ln>
            <a:noFill/>
          </a:ln>
        </p:spPr>
      </p:pic>
      <p:pic>
        <p:nvPicPr>
          <p:cNvPr id="103" name="Google Shape;103;p20"/>
          <p:cNvPicPr preferRelativeResize="0"/>
          <p:nvPr/>
        </p:nvPicPr>
        <p:blipFill rotWithShape="1">
          <a:blip r:embed="rId6">
            <a:alphaModFix/>
          </a:blip>
          <a:srcRect b="9567" l="0" r="0" t="0"/>
          <a:stretch/>
        </p:blipFill>
        <p:spPr>
          <a:xfrm>
            <a:off x="5636571" y="216300"/>
            <a:ext cx="3272329" cy="4838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nvSpPr>
        <p:spPr>
          <a:xfrm>
            <a:off x="106825" y="3689550"/>
            <a:ext cx="2233200" cy="125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100" u="sng">
                <a:solidFill>
                  <a:schemeClr val="hlink"/>
                </a:solidFill>
                <a:latin typeface="Corbel"/>
                <a:ea typeface="Corbel"/>
                <a:cs typeface="Corbel"/>
                <a:sym typeface="Corbel"/>
                <a:hlinkClick r:id="rId3"/>
              </a:rPr>
              <a:t>U.S. v. Virginia</a:t>
            </a:r>
            <a:r>
              <a:rPr lang="en" sz="1100">
                <a:latin typeface="Corbel"/>
                <a:ea typeface="Corbel"/>
                <a:cs typeface="Corbel"/>
                <a:sym typeface="Corbel"/>
              </a:rPr>
              <a:t>. 518 U.S. 515. 1995. </a:t>
            </a:r>
            <a:r>
              <a:rPr lang="en" sz="1100" u="sng">
                <a:solidFill>
                  <a:schemeClr val="hlink"/>
                </a:solidFill>
                <a:latin typeface="Corbel"/>
                <a:ea typeface="Corbel"/>
                <a:cs typeface="Corbel"/>
                <a:sym typeface="Corbel"/>
                <a:hlinkClick r:id="rId4"/>
              </a:rPr>
              <a:t>https://www.loc.gov/item/usrep51815/</a:t>
            </a:r>
            <a:r>
              <a:rPr lang="en" sz="1100">
                <a:latin typeface="Corbel"/>
                <a:ea typeface="Corbel"/>
                <a:cs typeface="Corbel"/>
                <a:sym typeface="Corbel"/>
              </a:rPr>
              <a:t>. </a:t>
            </a:r>
            <a:endParaRPr sz="1100">
              <a:latin typeface="Corbel"/>
              <a:ea typeface="Corbel"/>
              <a:cs typeface="Corbel"/>
              <a:sym typeface="Corbel"/>
            </a:endParaRPr>
          </a:p>
        </p:txBody>
      </p:sp>
      <p:pic>
        <p:nvPicPr>
          <p:cNvPr id="109" name="Google Shape;109;p21"/>
          <p:cNvPicPr preferRelativeResize="0"/>
          <p:nvPr/>
        </p:nvPicPr>
        <p:blipFill rotWithShape="1">
          <a:blip r:embed="rId5">
            <a:alphaModFix/>
          </a:blip>
          <a:srcRect b="10063" l="0" r="0" t="0"/>
          <a:stretch/>
        </p:blipFill>
        <p:spPr>
          <a:xfrm>
            <a:off x="2264699" y="152400"/>
            <a:ext cx="3371876" cy="4838699"/>
          </a:xfrm>
          <a:prstGeom prst="rect">
            <a:avLst/>
          </a:prstGeom>
          <a:noFill/>
          <a:ln>
            <a:noFill/>
          </a:ln>
        </p:spPr>
      </p:pic>
      <p:pic>
        <p:nvPicPr>
          <p:cNvPr id="110" name="Google Shape;110;p21"/>
          <p:cNvPicPr preferRelativeResize="0"/>
          <p:nvPr/>
        </p:nvPicPr>
        <p:blipFill rotWithShape="1">
          <a:blip r:embed="rId6">
            <a:alphaModFix/>
          </a:blip>
          <a:srcRect b="9567" l="0" r="0" t="0"/>
          <a:stretch/>
        </p:blipFill>
        <p:spPr>
          <a:xfrm>
            <a:off x="5636571" y="216300"/>
            <a:ext cx="3272329" cy="4838699"/>
          </a:xfrm>
          <a:prstGeom prst="rect">
            <a:avLst/>
          </a:prstGeom>
          <a:noFill/>
          <a:ln>
            <a:noFill/>
          </a:ln>
        </p:spPr>
      </p:pic>
      <p:sp>
        <p:nvSpPr>
          <p:cNvPr id="111" name="Google Shape;111;p21"/>
          <p:cNvSpPr txBox="1"/>
          <p:nvPr/>
        </p:nvSpPr>
        <p:spPr>
          <a:xfrm>
            <a:off x="106825" y="152400"/>
            <a:ext cx="2379900" cy="3648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Corbel"/>
              <a:buChar char="●"/>
            </a:pPr>
            <a:r>
              <a:rPr lang="en" sz="1800">
                <a:solidFill>
                  <a:schemeClr val="dk1"/>
                </a:solidFill>
                <a:latin typeface="Corbel"/>
                <a:ea typeface="Corbel"/>
                <a:cs typeface="Corbel"/>
                <a:sym typeface="Corbel"/>
              </a:rPr>
              <a:t>Why did the U.S. government sue the state of Virginia?</a:t>
            </a:r>
            <a:endParaRPr sz="1800">
              <a:solidFill>
                <a:schemeClr val="dk1"/>
              </a:solidFill>
              <a:latin typeface="Corbel"/>
              <a:ea typeface="Corbel"/>
              <a:cs typeface="Corbel"/>
              <a:sym typeface="Corbel"/>
            </a:endParaRPr>
          </a:p>
          <a:p>
            <a:pPr indent="-342900" lvl="0" marL="457200" rtl="0" algn="l">
              <a:lnSpc>
                <a:spcPct val="115000"/>
              </a:lnSpc>
              <a:spcBef>
                <a:spcPts val="0"/>
              </a:spcBef>
              <a:spcAft>
                <a:spcPts val="0"/>
              </a:spcAft>
              <a:buClr>
                <a:schemeClr val="dk1"/>
              </a:buClr>
              <a:buSzPts val="1800"/>
              <a:buFont typeface="Corbel"/>
              <a:buChar char="●"/>
            </a:pPr>
            <a:r>
              <a:rPr lang="en" sz="1800">
                <a:solidFill>
                  <a:schemeClr val="dk1"/>
                </a:solidFill>
                <a:latin typeface="Corbel"/>
                <a:ea typeface="Corbel"/>
                <a:cs typeface="Corbel"/>
                <a:sym typeface="Corbel"/>
              </a:rPr>
              <a:t>What did the Supreme Court rule in </a:t>
            </a:r>
            <a:r>
              <a:rPr i="1" lang="en" sz="1800">
                <a:solidFill>
                  <a:schemeClr val="dk1"/>
                </a:solidFill>
                <a:latin typeface="Corbel"/>
                <a:ea typeface="Corbel"/>
                <a:cs typeface="Corbel"/>
                <a:sym typeface="Corbel"/>
              </a:rPr>
              <a:t>U.S. v. Virginia?</a:t>
            </a:r>
            <a:endParaRPr sz="1800">
              <a:solidFill>
                <a:schemeClr val="dk1"/>
              </a:solidFill>
              <a:latin typeface="Corbel"/>
              <a:ea typeface="Corbel"/>
              <a:cs typeface="Corbel"/>
              <a:sym typeface="Corbel"/>
            </a:endParaRPr>
          </a:p>
          <a:p>
            <a:pPr indent="-342900" lvl="0" marL="457200" rtl="0" algn="l">
              <a:lnSpc>
                <a:spcPct val="115000"/>
              </a:lnSpc>
              <a:spcBef>
                <a:spcPts val="0"/>
              </a:spcBef>
              <a:spcAft>
                <a:spcPts val="0"/>
              </a:spcAft>
              <a:buClr>
                <a:schemeClr val="dk1"/>
              </a:buClr>
              <a:buSzPts val="1800"/>
              <a:buFont typeface="Corbel"/>
              <a:buChar char="●"/>
            </a:pPr>
            <a:r>
              <a:rPr lang="en" sz="1800">
                <a:solidFill>
                  <a:schemeClr val="dk1"/>
                </a:solidFill>
                <a:latin typeface="Corbel"/>
                <a:ea typeface="Corbel"/>
                <a:cs typeface="Corbel"/>
                <a:sym typeface="Corbel"/>
              </a:rPr>
              <a:t>How did this ruling advance civil rights?</a:t>
            </a:r>
            <a:endParaRPr sz="2100">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