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layfair Displ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u/0/d/1p5_aWyP8zKeBA1RcTMN2wj4MWMCDWTfVHH_Mw535IMo/edi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Bracero Program Document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ae3d3d02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ae3d3d02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1cf5ad79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01cf5ad79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ae3d3d02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ae3d3d02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1cf5ad79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1cf5ad79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1cf5ad79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1cf5ad79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8fc49f2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8fc49f2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01cf5ad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01cf5ad7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ae3d3d0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ae3d3d0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1cf5ad79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1cf5ad79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ae3d3d02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ae3d3d02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1cf5ad79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1cf5ad79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ae3d3d02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ae3d3d02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1cf5ad79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1cf5ad79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ae3d3d02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ae3d3d02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chroniclingamerica.loc.gov/lccn/sn86090862/1947-11-28/ed-1/seq-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dp.la/primary-source-sets/mexican-labor-and-world-war-ii-the-bracero-program/sources/6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hyperlink" Target="https://chroniclingamerica.loc.gov/lccn/sn83007243/1959-10-30/ed-1/seq-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braceroarchive.org/items/show/87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braceroarchive.org/items/show/82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braceroarchive.org/items/show/51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braceroarchive.org/items/show/307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raceroarchive.org/items/show/307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nvSpPr>
        <p:spPr>
          <a:xfrm>
            <a:off x="3066775" y="1295550"/>
            <a:ext cx="3035400" cy="26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Lato"/>
                <a:ea typeface="Lato"/>
                <a:cs typeface="Lato"/>
                <a:sym typeface="Lato"/>
              </a:rPr>
              <a:t>Bracero Program</a:t>
            </a:r>
            <a:endParaRPr b="1" sz="22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ctr">
              <a:spcBef>
                <a:spcPts val="0"/>
              </a:spcBef>
              <a:spcAft>
                <a:spcPts val="0"/>
              </a:spcAft>
              <a:buNone/>
            </a:pPr>
            <a:r>
              <a:rPr lang="en" sz="1800">
                <a:solidFill>
                  <a:schemeClr val="lt1"/>
                </a:solidFill>
                <a:latin typeface="Lato"/>
                <a:ea typeface="Lato"/>
                <a:cs typeface="Lato"/>
                <a:sym typeface="Lato"/>
              </a:rPr>
              <a:t>How did the Bracero Program impact individuals and groups in Arkansas and the U.S.</a:t>
            </a:r>
            <a:endParaRPr sz="18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 Sol article, 11/1947</a:t>
            </a:r>
            <a:endParaRPr/>
          </a:p>
        </p:txBody>
      </p:sp>
      <p:pic>
        <p:nvPicPr>
          <p:cNvPr id="118" name="Google Shape;118;p22"/>
          <p:cNvPicPr preferRelativeResize="0"/>
          <p:nvPr/>
        </p:nvPicPr>
        <p:blipFill rotWithShape="1">
          <a:blip r:embed="rId3">
            <a:alphaModFix/>
          </a:blip>
          <a:srcRect b="0" l="0" r="0" t="0"/>
          <a:stretch/>
        </p:blipFill>
        <p:spPr>
          <a:xfrm>
            <a:off x="5327026" y="47438"/>
            <a:ext cx="3505277" cy="4910223"/>
          </a:xfrm>
          <a:prstGeom prst="rect">
            <a:avLst/>
          </a:prstGeom>
          <a:noFill/>
          <a:ln>
            <a:noFill/>
          </a:ln>
        </p:spPr>
      </p:pic>
      <p:sp>
        <p:nvSpPr>
          <p:cNvPr id="119" name="Google Shape;119;p22"/>
          <p:cNvSpPr txBox="1"/>
          <p:nvPr/>
        </p:nvSpPr>
        <p:spPr>
          <a:xfrm>
            <a:off x="131400" y="4374300"/>
            <a:ext cx="5050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900">
                <a:solidFill>
                  <a:schemeClr val="dk2"/>
                </a:solidFill>
                <a:latin typeface="Lato"/>
                <a:ea typeface="Lato"/>
                <a:cs typeface="Lato"/>
                <a:sym typeface="Lato"/>
              </a:rPr>
              <a:t>El sol. [volume]</a:t>
            </a:r>
            <a:r>
              <a:rPr lang="en" sz="900">
                <a:solidFill>
                  <a:schemeClr val="dk2"/>
                </a:solidFill>
                <a:latin typeface="Lato"/>
                <a:ea typeface="Lato"/>
                <a:cs typeface="Lato"/>
                <a:sym typeface="Lato"/>
              </a:rPr>
              <a:t> (Phoenix, Ariz.), 28 Nov. 1947. </a:t>
            </a:r>
            <a:r>
              <a:rPr i="1" lang="en" sz="900">
                <a:solidFill>
                  <a:schemeClr val="dk2"/>
                </a:solidFill>
                <a:latin typeface="Lato"/>
                <a:ea typeface="Lato"/>
                <a:cs typeface="Lato"/>
                <a:sym typeface="Lato"/>
              </a:rPr>
              <a:t>Chronicling America: Historic American Newspapers</a:t>
            </a:r>
            <a:r>
              <a:rPr lang="en" sz="900">
                <a:solidFill>
                  <a:schemeClr val="dk2"/>
                </a:solidFill>
                <a:latin typeface="Lato"/>
                <a:ea typeface="Lato"/>
                <a:cs typeface="Lato"/>
                <a:sym typeface="Lato"/>
              </a:rPr>
              <a:t>. Lib. of Congress. &lt;</a:t>
            </a:r>
            <a:r>
              <a:rPr lang="en" sz="900" u="sng">
                <a:solidFill>
                  <a:schemeClr val="accent5"/>
                </a:solidFill>
                <a:latin typeface="Lato"/>
                <a:ea typeface="Lato"/>
                <a:cs typeface="Lato"/>
                <a:sym typeface="Lato"/>
                <a:hlinkClick r:id="rId4">
                  <a:extLst>
                    <a:ext uri="{A12FA001-AC4F-418D-AE19-62706E023703}">
                      <ahyp:hlinkClr val="tx"/>
                    </a:ext>
                  </a:extLst>
                </a:hlinkClick>
              </a:rPr>
              <a:t>https://chroniclingamerica.loc.gov/lccn/sn86090862/1947-11-28/ed-1/seq-1/</a:t>
            </a:r>
            <a:endParaRPr sz="500"/>
          </a:p>
        </p:txBody>
      </p:sp>
      <p:sp>
        <p:nvSpPr>
          <p:cNvPr id="120" name="Google Shape;120;p22"/>
          <p:cNvSpPr txBox="1"/>
          <p:nvPr/>
        </p:nvSpPr>
        <p:spPr>
          <a:xfrm>
            <a:off x="131400" y="1123875"/>
            <a:ext cx="5050800" cy="2993700"/>
          </a:xfrm>
          <a:prstGeom prst="rect">
            <a:avLst/>
          </a:prstGeom>
          <a:solidFill>
            <a:srgbClr val="FFF2CC"/>
          </a:solidFill>
          <a:ln>
            <a:noFill/>
          </a:ln>
        </p:spPr>
        <p:txBody>
          <a:bodyPr anchorCtr="0" anchor="t" bIns="91425" lIns="91425" spcFirstLastPara="1" rIns="91425" wrap="square" tIns="91425">
            <a:spAutoFit/>
          </a:bodyPr>
          <a:lstStyle/>
          <a:p>
            <a:pPr indent="-292100" lvl="0" marL="457200" rtl="0" algn="l">
              <a:lnSpc>
                <a:spcPct val="115000"/>
              </a:lnSpc>
              <a:spcBef>
                <a:spcPts val="0"/>
              </a:spcBef>
              <a:spcAft>
                <a:spcPts val="0"/>
              </a:spcAft>
              <a:buClr>
                <a:srgbClr val="000000"/>
              </a:buClr>
              <a:buSzPts val="1000"/>
              <a:buFont typeface="Arial"/>
              <a:buChar char="-"/>
            </a:pPr>
            <a:r>
              <a:rPr lang="en" sz="1000"/>
              <a:t>Excerpt in Spanish: Nosotros no queremos discutir la razón que tengan los iniciadores de "esa huelga para iniciarla y sostenerla, pero si creemos que sus líderes obran con mucha lijereza al asegurar hechos que no existen y que no pueden existir, porque sabemos que el gobierno de México no permitirá que vengan los braceros mexicanos a trabajar con el exclusivo objeto de romper los frentes de las huelgas, aun que tampoco creemos que el gobierno mexicano recomiende a los braceros que falten al cumplimiento de sus contratos con anterioridad en labores que no afectan a los huelguistas.</a:t>
            </a:r>
            <a:endParaRPr sz="1000"/>
          </a:p>
          <a:p>
            <a:pPr indent="-292100" lvl="0" marL="457200" rtl="0" algn="l">
              <a:lnSpc>
                <a:spcPct val="115000"/>
              </a:lnSpc>
              <a:spcBef>
                <a:spcPts val="0"/>
              </a:spcBef>
              <a:spcAft>
                <a:spcPts val="0"/>
              </a:spcAft>
              <a:buClr>
                <a:srgbClr val="000000"/>
              </a:buClr>
              <a:buSzPts val="1000"/>
              <a:buFont typeface="Arial"/>
              <a:buChar char="-"/>
            </a:pPr>
            <a:r>
              <a:rPr lang="en" sz="1000"/>
              <a:t>Translated: We do not want to discuss the reasons that the indicators of this strike have for starting and continuing it, but we do believe that their leaders act very lightly to assert facts that do not exist and that cannot exist, because we know that the Mexican government would not permit Mexican Braceros to come to work with an exclusive object of breaking the picket lines, although we also don’t believe that the Mexican government would recommend that the braceros fail to comply with their contracts with priority on jobs that do not affect the strikes.</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655925" y="1166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 Sol article, 11/1947</a:t>
            </a:r>
            <a:endParaRPr/>
          </a:p>
        </p:txBody>
      </p:sp>
      <p:sp>
        <p:nvSpPr>
          <p:cNvPr id="126" name="Google Shape;126;p23"/>
          <p:cNvSpPr txBox="1"/>
          <p:nvPr>
            <p:ph idx="1" type="body"/>
          </p:nvPr>
        </p:nvSpPr>
        <p:spPr>
          <a:xfrm>
            <a:off x="261625" y="689325"/>
            <a:ext cx="4926900" cy="3228600"/>
          </a:xfrm>
          <a:prstGeom prst="rect">
            <a:avLst/>
          </a:prstGeom>
          <a:solidFill>
            <a:srgbClr val="FFF2CC"/>
          </a:solidFill>
        </p:spPr>
        <p:txBody>
          <a:bodyPr anchorCtr="0" anchor="t" bIns="91425" lIns="91425" spcFirstLastPara="1" rIns="91425" wrap="square" tIns="91425">
            <a:normAutofit lnSpcReduction="20000"/>
          </a:bodyPr>
          <a:lstStyle/>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Excerpt in Spanish: Nosotros no queremos discutir la razón que tengan los iniciadores de "esa huelga para iniciarla y sostenerla, pero si creemos que sus líderes obran con mucha lijereza al asegurar hechos que no existen y que no pueden existir, porque sabemos que el gobierno de México no permitirá que vengan los braceros mexicanos a trabajar con el exclusivo objeto de romper los frentes de las huelgas, aun que tampoco creemos que el gobierno mexicano recomiende a los braceros que falten al cumplimiento de sus contratos con anterioridad en labores que no afectan a los huelguistas.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Translated: We do not want to discuss the reasons that the indicators of this strike have for starting and continuing it, but we do believe that their leaders act very lightly to assert facts that do not exist and that cannot exist, because we know that the Mexican government would not permit Mexican Braceros to come to work with an exclusive object of breaking the picket lines, although we also don’t believe that the Mexican government would recommend that the braceros fail to comply with their contracts with priority on jobs that do not affect the strikes.</a:t>
            </a:r>
            <a:endParaRPr sz="1100">
              <a:solidFill>
                <a:srgbClr val="000000"/>
              </a:solidFill>
              <a:latin typeface="Arial"/>
              <a:ea typeface="Arial"/>
              <a:cs typeface="Arial"/>
              <a:sym typeface="Arial"/>
            </a:endParaRPr>
          </a:p>
        </p:txBody>
      </p:sp>
      <p:pic>
        <p:nvPicPr>
          <p:cNvPr id="127" name="Google Shape;127;p23"/>
          <p:cNvPicPr preferRelativeResize="0"/>
          <p:nvPr/>
        </p:nvPicPr>
        <p:blipFill rotWithShape="1">
          <a:blip r:embed="rId3">
            <a:alphaModFix/>
          </a:blip>
          <a:srcRect b="0" l="0" r="0" t="0"/>
          <a:stretch/>
        </p:blipFill>
        <p:spPr>
          <a:xfrm>
            <a:off x="5327026" y="116638"/>
            <a:ext cx="3505277" cy="4910223"/>
          </a:xfrm>
          <a:prstGeom prst="rect">
            <a:avLst/>
          </a:prstGeom>
          <a:noFill/>
          <a:ln>
            <a:noFill/>
          </a:ln>
        </p:spPr>
      </p:pic>
      <p:sp>
        <p:nvSpPr>
          <p:cNvPr id="128" name="Google Shape;128;p23"/>
          <p:cNvSpPr txBox="1"/>
          <p:nvPr/>
        </p:nvSpPr>
        <p:spPr>
          <a:xfrm>
            <a:off x="321775" y="3943000"/>
            <a:ext cx="4806600" cy="1046700"/>
          </a:xfrm>
          <a:prstGeom prst="rect">
            <a:avLst/>
          </a:prstGeom>
          <a:noFill/>
          <a:ln>
            <a:noFill/>
          </a:ln>
        </p:spPr>
        <p:txBody>
          <a:bodyPr anchorCtr="0" anchor="t" bIns="91425" lIns="91425" spcFirstLastPara="1" rIns="91425" wrap="square" tIns="91425">
            <a:spAutoFit/>
          </a:bodyPr>
          <a:lstStyle/>
          <a:p>
            <a:pPr indent="-292100" lvl="0" marL="457200" rtl="0" algn="l">
              <a:lnSpc>
                <a:spcPct val="115000"/>
              </a:lnSpc>
              <a:spcBef>
                <a:spcPts val="0"/>
              </a:spcBef>
              <a:spcAft>
                <a:spcPts val="0"/>
              </a:spcAft>
              <a:buSzPts val="1000"/>
              <a:buChar char="-"/>
            </a:pPr>
            <a:r>
              <a:rPr lang="en" sz="1000"/>
              <a:t>What does this newspaper tell us about conditions in Arizona in 1947?</a:t>
            </a:r>
            <a:endParaRPr sz="1000"/>
          </a:p>
          <a:p>
            <a:pPr indent="-292100" lvl="0" marL="457200" rtl="0" algn="l">
              <a:lnSpc>
                <a:spcPct val="115000"/>
              </a:lnSpc>
              <a:spcBef>
                <a:spcPts val="0"/>
              </a:spcBef>
              <a:spcAft>
                <a:spcPts val="0"/>
              </a:spcAft>
              <a:buSzPts val="1000"/>
              <a:buChar char="-"/>
            </a:pPr>
            <a:r>
              <a:rPr lang="en" sz="1000"/>
              <a:t>What reasons might Bracero workers have for supporting a farmworkers’ strike?</a:t>
            </a:r>
            <a:endParaRPr sz="1000"/>
          </a:p>
          <a:p>
            <a:pPr indent="-292100" lvl="0" marL="457200" rtl="0" algn="l">
              <a:lnSpc>
                <a:spcPct val="115000"/>
              </a:lnSpc>
              <a:spcBef>
                <a:spcPts val="0"/>
              </a:spcBef>
              <a:spcAft>
                <a:spcPts val="0"/>
              </a:spcAft>
              <a:buSzPts val="1000"/>
              <a:buChar char="-"/>
            </a:pPr>
            <a:r>
              <a:rPr lang="en" sz="1000"/>
              <a:t>What reasons might Bracero workers have for breaking the strike by working when other farmworkers were striking?</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71281" y="394325"/>
            <a:ext cx="6725475" cy="4184750"/>
          </a:xfrm>
          <a:prstGeom prst="rect">
            <a:avLst/>
          </a:prstGeom>
          <a:noFill/>
          <a:ln>
            <a:noFill/>
          </a:ln>
        </p:spPr>
      </p:pic>
      <p:sp>
        <p:nvSpPr>
          <p:cNvPr id="134" name="Google Shape;134;p24"/>
          <p:cNvSpPr txBox="1"/>
          <p:nvPr/>
        </p:nvSpPr>
        <p:spPr>
          <a:xfrm>
            <a:off x="6285925" y="1285250"/>
            <a:ext cx="2613900" cy="213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a:t>List the people, objects, and activities you see in this photograph.</a:t>
            </a:r>
            <a:endParaRPr/>
          </a:p>
          <a:p>
            <a:pPr indent="-317500" lvl="0" marL="457200" rtl="0" algn="l">
              <a:lnSpc>
                <a:spcPct val="115000"/>
              </a:lnSpc>
              <a:spcBef>
                <a:spcPts val="0"/>
              </a:spcBef>
              <a:spcAft>
                <a:spcPts val="0"/>
              </a:spcAft>
              <a:buSzPts val="1400"/>
              <a:buChar char="-"/>
            </a:pPr>
            <a:r>
              <a:rPr lang="en"/>
              <a:t>What types of transportation and other arrangements had to be made for the Bracero Program to function?</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71281" y="394325"/>
            <a:ext cx="6725475" cy="4184750"/>
          </a:xfrm>
          <a:prstGeom prst="rect">
            <a:avLst/>
          </a:prstGeom>
          <a:noFill/>
          <a:ln>
            <a:noFill/>
          </a:ln>
        </p:spPr>
      </p:pic>
      <p:sp>
        <p:nvSpPr>
          <p:cNvPr id="140" name="Google Shape;140;p25"/>
          <p:cNvSpPr txBox="1"/>
          <p:nvPr/>
        </p:nvSpPr>
        <p:spPr>
          <a:xfrm>
            <a:off x="6452750" y="1786350"/>
            <a:ext cx="2459700" cy="140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chemeClr val="dk2"/>
                </a:solidFill>
                <a:latin typeface="Lato"/>
                <a:ea typeface="Lato"/>
                <a:cs typeface="Lato"/>
                <a:sym typeface="Lato"/>
              </a:rPr>
              <a:t>Higgins, Floyd Halleck, “Two men with a group of Mexican workers standing near Southern Pacific train,” </a:t>
            </a:r>
            <a:r>
              <a:rPr i="1" lang="en" sz="1000">
                <a:solidFill>
                  <a:schemeClr val="dk2"/>
                </a:solidFill>
                <a:latin typeface="Lato"/>
                <a:ea typeface="Lato"/>
                <a:cs typeface="Lato"/>
                <a:sym typeface="Lato"/>
              </a:rPr>
              <a:t>Digital Public Library of America</a:t>
            </a:r>
            <a:r>
              <a:rPr lang="en" sz="1000">
                <a:solidFill>
                  <a:schemeClr val="dk2"/>
                </a:solidFill>
                <a:latin typeface="Lato"/>
                <a:ea typeface="Lato"/>
                <a:cs typeface="Lato"/>
                <a:sym typeface="Lato"/>
              </a:rPr>
              <a:t>, </a:t>
            </a:r>
            <a:r>
              <a:rPr lang="en" sz="1000" u="sng">
                <a:solidFill>
                  <a:schemeClr val="accent5"/>
                </a:solidFill>
                <a:latin typeface="Lato"/>
                <a:ea typeface="Lato"/>
                <a:cs typeface="Lato"/>
                <a:sym typeface="Lato"/>
                <a:hlinkClick r:id="rId4">
                  <a:extLst>
                    <a:ext uri="{A12FA001-AC4F-418D-AE19-62706E023703}">
                      <ahyp:hlinkClr val="tx"/>
                    </a:ext>
                  </a:extLst>
                </a:hlinkClick>
              </a:rPr>
              <a:t>https://dp.la/primary-source-sets/mexican-labor-and-world-war-ii-the-bracero-program/sources/63</a:t>
            </a:r>
            <a:endParaRPr sz="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391350"/>
            <a:ext cx="50424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Catholic Times, 10/30/1959</a:t>
            </a:r>
            <a:endParaRPr/>
          </a:p>
        </p:txBody>
      </p:sp>
      <p:pic>
        <p:nvPicPr>
          <p:cNvPr id="146" name="Google Shape;146;p26"/>
          <p:cNvPicPr preferRelativeResize="0"/>
          <p:nvPr/>
        </p:nvPicPr>
        <p:blipFill rotWithShape="1">
          <a:blip r:embed="rId3">
            <a:alphaModFix/>
          </a:blip>
          <a:srcRect b="12080" l="20948" r="61429" t="0"/>
          <a:stretch/>
        </p:blipFill>
        <p:spPr>
          <a:xfrm>
            <a:off x="7008650" y="0"/>
            <a:ext cx="1043901" cy="4961500"/>
          </a:xfrm>
          <a:prstGeom prst="rect">
            <a:avLst/>
          </a:prstGeom>
          <a:noFill/>
          <a:ln>
            <a:noFill/>
          </a:ln>
        </p:spPr>
      </p:pic>
      <p:sp>
        <p:nvSpPr>
          <p:cNvPr id="147" name="Google Shape;147;p26"/>
          <p:cNvSpPr txBox="1"/>
          <p:nvPr/>
        </p:nvSpPr>
        <p:spPr>
          <a:xfrm>
            <a:off x="610425" y="1935200"/>
            <a:ext cx="2232900" cy="2106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Char char="-"/>
            </a:pPr>
            <a:r>
              <a:rPr lang="en" sz="1100"/>
              <a:t>Why do you think a Catholic newspaper was reporting about a program to support Bracero workers?</a:t>
            </a:r>
            <a:endParaRPr sz="1100"/>
          </a:p>
          <a:p>
            <a:pPr indent="-298450" lvl="0" marL="457200" rtl="0" algn="l">
              <a:lnSpc>
                <a:spcPct val="115000"/>
              </a:lnSpc>
              <a:spcBef>
                <a:spcPts val="0"/>
              </a:spcBef>
              <a:spcAft>
                <a:spcPts val="0"/>
              </a:spcAft>
              <a:buSzPts val="1100"/>
              <a:buChar char="-"/>
            </a:pPr>
            <a:r>
              <a:rPr lang="en" sz="1100"/>
              <a:t>What changes did they propose? Why? What does this tell you about the impact of the program on the workers?</a:t>
            </a:r>
            <a:endParaRPr/>
          </a:p>
        </p:txBody>
      </p:sp>
      <p:sp>
        <p:nvSpPr>
          <p:cNvPr id="148" name="Google Shape;148;p26"/>
          <p:cNvSpPr txBox="1"/>
          <p:nvPr/>
        </p:nvSpPr>
        <p:spPr>
          <a:xfrm>
            <a:off x="3497400" y="1350825"/>
            <a:ext cx="3000000" cy="30801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 A citizens’ committee has recommended that the program by which Mexican Bracero farm laborers are brought into the country be temporarily continued but only if it is changed to give more protection to U.S. workers…They said that U.S. workers in some instances have been deprived of job opportunities, their working season has been shortened and their wages held down because of the employment of Mexican known as braceros….The conditions of migrant workers, who travel great distances during the harvesting time to help bring in crops crops, has been criticized by numerous Catholic officials…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391350"/>
            <a:ext cx="50424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Catholic Times, 10/30/1959</a:t>
            </a:r>
            <a:endParaRPr/>
          </a:p>
        </p:txBody>
      </p:sp>
      <p:pic>
        <p:nvPicPr>
          <p:cNvPr id="154" name="Google Shape;154;p27"/>
          <p:cNvPicPr preferRelativeResize="0"/>
          <p:nvPr/>
        </p:nvPicPr>
        <p:blipFill rotWithShape="1">
          <a:blip r:embed="rId3">
            <a:alphaModFix/>
          </a:blip>
          <a:srcRect b="12080" l="20948" r="61429" t="0"/>
          <a:stretch/>
        </p:blipFill>
        <p:spPr>
          <a:xfrm>
            <a:off x="7008650" y="0"/>
            <a:ext cx="1043901" cy="4961500"/>
          </a:xfrm>
          <a:prstGeom prst="rect">
            <a:avLst/>
          </a:prstGeom>
          <a:noFill/>
          <a:ln>
            <a:noFill/>
          </a:ln>
        </p:spPr>
      </p:pic>
      <p:sp>
        <p:nvSpPr>
          <p:cNvPr id="155" name="Google Shape;155;p27"/>
          <p:cNvSpPr txBox="1"/>
          <p:nvPr/>
        </p:nvSpPr>
        <p:spPr>
          <a:xfrm>
            <a:off x="311700" y="4299750"/>
            <a:ext cx="69849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900">
                <a:solidFill>
                  <a:schemeClr val="dk2"/>
                </a:solidFill>
                <a:latin typeface="Lato"/>
                <a:ea typeface="Lato"/>
                <a:cs typeface="Lato"/>
                <a:sym typeface="Lato"/>
              </a:rPr>
              <a:t>The Catholic times. [volume]</a:t>
            </a:r>
            <a:r>
              <a:rPr lang="en" sz="900">
                <a:solidFill>
                  <a:schemeClr val="dk2"/>
                </a:solidFill>
                <a:latin typeface="Lato"/>
                <a:ea typeface="Lato"/>
                <a:cs typeface="Lato"/>
                <a:sym typeface="Lato"/>
              </a:rPr>
              <a:t> (Columbus, Ohio), 30 Oct. 1959. </a:t>
            </a:r>
            <a:r>
              <a:rPr i="1" lang="en" sz="900">
                <a:solidFill>
                  <a:schemeClr val="dk2"/>
                </a:solidFill>
                <a:latin typeface="Lato"/>
                <a:ea typeface="Lato"/>
                <a:cs typeface="Lato"/>
                <a:sym typeface="Lato"/>
              </a:rPr>
              <a:t>Chronicling America: Historic American Newspapers</a:t>
            </a:r>
            <a:r>
              <a:rPr lang="en" sz="900">
                <a:solidFill>
                  <a:schemeClr val="dk2"/>
                </a:solidFill>
                <a:latin typeface="Lato"/>
                <a:ea typeface="Lato"/>
                <a:cs typeface="Lato"/>
                <a:sym typeface="Lato"/>
              </a:rPr>
              <a:t>. Lib. of Congress. &lt;</a:t>
            </a:r>
            <a:r>
              <a:rPr lang="en" sz="900" u="sng">
                <a:solidFill>
                  <a:schemeClr val="accent5"/>
                </a:solidFill>
                <a:latin typeface="Lato"/>
                <a:ea typeface="Lato"/>
                <a:cs typeface="Lato"/>
                <a:sym typeface="Lato"/>
                <a:hlinkClick r:id="rId4">
                  <a:extLst>
                    <a:ext uri="{A12FA001-AC4F-418D-AE19-62706E023703}">
                      <ahyp:hlinkClr val="tx"/>
                    </a:ext>
                  </a:extLst>
                </a:hlinkClick>
              </a:rPr>
              <a:t>https://chroniclingamerica.loc.gov/lccn/sn83007243/1959-10-30/ed-1/seq-3/</a:t>
            </a:r>
            <a:r>
              <a:rPr lang="en" sz="900">
                <a:solidFill>
                  <a:schemeClr val="dk2"/>
                </a:solidFill>
                <a:latin typeface="Lato"/>
                <a:ea typeface="Lato"/>
                <a:cs typeface="Lato"/>
                <a:sym typeface="Lato"/>
              </a:rPr>
              <a:t>&gt; </a:t>
            </a:r>
            <a:endParaRPr sz="900">
              <a:solidFill>
                <a:schemeClr val="dk2"/>
              </a:solidFill>
              <a:latin typeface="Lato"/>
              <a:ea typeface="Lato"/>
              <a:cs typeface="Lato"/>
              <a:sym typeface="Lato"/>
            </a:endParaRPr>
          </a:p>
        </p:txBody>
      </p:sp>
      <p:sp>
        <p:nvSpPr>
          <p:cNvPr id="156" name="Google Shape;156;p27"/>
          <p:cNvSpPr txBox="1"/>
          <p:nvPr/>
        </p:nvSpPr>
        <p:spPr>
          <a:xfrm>
            <a:off x="2086000" y="1514475"/>
            <a:ext cx="3628500" cy="24957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 A citizens’ committee has recommended that the program by which Mexican Bracero farm laborers are brought into the country be temporarily continued but only if it is changed to give more protection to U.S. workers…They said that U.S. workers in some instances have been deprived of job opportunities, their working season has been shortened and their wages held down because of the employment of Mexican known as braceros….The conditions of migrant workers, who travel great distances during the harvesting time to help bring in crops crops, has been criticized by numerous Catholic officials…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976350" y="91575"/>
            <a:ext cx="3673875" cy="4898501"/>
          </a:xfrm>
          <a:prstGeom prst="rect">
            <a:avLst/>
          </a:prstGeom>
          <a:noFill/>
          <a:ln>
            <a:noFill/>
          </a:ln>
        </p:spPr>
      </p:pic>
      <p:sp>
        <p:nvSpPr>
          <p:cNvPr id="65" name="Google Shape;65;p14"/>
          <p:cNvSpPr txBox="1"/>
          <p:nvPr/>
        </p:nvSpPr>
        <p:spPr>
          <a:xfrm>
            <a:off x="4706575" y="1220450"/>
            <a:ext cx="3000000" cy="19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p>
          <a:p>
            <a:pPr indent="-298450" lvl="0" marL="457200" rtl="0" algn="l">
              <a:lnSpc>
                <a:spcPct val="115000"/>
              </a:lnSpc>
              <a:spcBef>
                <a:spcPts val="0"/>
              </a:spcBef>
              <a:spcAft>
                <a:spcPts val="0"/>
              </a:spcAft>
              <a:buSzPts val="1100"/>
              <a:buChar char="-"/>
            </a:pPr>
            <a:r>
              <a:rPr lang="en" sz="1100"/>
              <a:t>What do you notice about the contract?</a:t>
            </a:r>
            <a:endParaRPr sz="1100"/>
          </a:p>
          <a:p>
            <a:pPr indent="-298450" lvl="0" marL="457200" rtl="0" algn="l">
              <a:lnSpc>
                <a:spcPct val="115000"/>
              </a:lnSpc>
              <a:spcBef>
                <a:spcPts val="0"/>
              </a:spcBef>
              <a:spcAft>
                <a:spcPts val="0"/>
              </a:spcAft>
              <a:buSzPts val="1100"/>
              <a:buChar char="-"/>
            </a:pPr>
            <a:r>
              <a:rPr lang="en" sz="1100"/>
              <a:t>What was the Bracero worker agreeing to?</a:t>
            </a:r>
            <a:endParaRPr sz="1100"/>
          </a:p>
          <a:p>
            <a:pPr indent="-298450" lvl="0" marL="457200" rtl="0" algn="l">
              <a:lnSpc>
                <a:spcPct val="115000"/>
              </a:lnSpc>
              <a:spcBef>
                <a:spcPts val="0"/>
              </a:spcBef>
              <a:spcAft>
                <a:spcPts val="0"/>
              </a:spcAft>
              <a:buSzPts val="1100"/>
              <a:buChar char="-"/>
            </a:pPr>
            <a:r>
              <a:rPr lang="en" sz="1100"/>
              <a:t>What information does this provide about the worker? About the job?</a:t>
            </a:r>
            <a:endParaRPr sz="1100"/>
          </a:p>
          <a:p>
            <a:pPr indent="-298450" lvl="0" marL="457200" rtl="0" algn="l">
              <a:lnSpc>
                <a:spcPct val="115000"/>
              </a:lnSpc>
              <a:spcBef>
                <a:spcPts val="0"/>
              </a:spcBef>
              <a:spcAft>
                <a:spcPts val="0"/>
              </a:spcAft>
              <a:buSzPts val="1100"/>
              <a:buChar char="-"/>
            </a:pPr>
            <a:r>
              <a:rPr lang="en" sz="1100"/>
              <a:t>Would you like to sign this contract? Why or why not?</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4090725" y="391350"/>
            <a:ext cx="4741500" cy="1127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Continuation of standard work contract</a:t>
            </a:r>
            <a:endParaRPr/>
          </a:p>
        </p:txBody>
      </p:sp>
      <p:pic>
        <p:nvPicPr>
          <p:cNvPr id="71" name="Google Shape;71;p15"/>
          <p:cNvPicPr preferRelativeResize="0"/>
          <p:nvPr/>
        </p:nvPicPr>
        <p:blipFill>
          <a:blip r:embed="rId3">
            <a:alphaModFix/>
          </a:blip>
          <a:stretch>
            <a:fillRect/>
          </a:stretch>
        </p:blipFill>
        <p:spPr>
          <a:xfrm>
            <a:off x="360948" y="375988"/>
            <a:ext cx="3293625" cy="4391525"/>
          </a:xfrm>
          <a:prstGeom prst="rect">
            <a:avLst/>
          </a:prstGeom>
          <a:noFill/>
          <a:ln>
            <a:noFill/>
          </a:ln>
        </p:spPr>
      </p:pic>
      <p:sp>
        <p:nvSpPr>
          <p:cNvPr id="72" name="Google Shape;72;p15"/>
          <p:cNvSpPr txBox="1"/>
          <p:nvPr/>
        </p:nvSpPr>
        <p:spPr>
          <a:xfrm>
            <a:off x="4687775" y="3652500"/>
            <a:ext cx="30000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000">
                <a:solidFill>
                  <a:schemeClr val="dk2"/>
                </a:solidFill>
                <a:latin typeface="Lato"/>
                <a:ea typeface="Lato"/>
                <a:cs typeface="Lato"/>
                <a:sym typeface="Lato"/>
              </a:rPr>
              <a:t>Homero Lopez Ortiz and Allied Producers Inc., “Continuation of standard work contract,” </a:t>
            </a:r>
            <a:r>
              <a:rPr i="1" lang="en" sz="1000">
                <a:solidFill>
                  <a:schemeClr val="dk2"/>
                </a:solidFill>
                <a:latin typeface="Lato"/>
                <a:ea typeface="Lato"/>
                <a:cs typeface="Lato"/>
                <a:sym typeface="Lato"/>
              </a:rPr>
              <a:t>Bracero History Archive</a:t>
            </a:r>
            <a:r>
              <a:rPr lang="en" sz="1000">
                <a:solidFill>
                  <a:schemeClr val="dk2"/>
                </a:solidFill>
                <a:latin typeface="Lato"/>
                <a:ea typeface="Lato"/>
                <a:cs typeface="Lato"/>
                <a:sym typeface="Lato"/>
              </a:rPr>
              <a:t>, accessed January 18, 2024, </a:t>
            </a:r>
            <a:r>
              <a:rPr lang="en" sz="1000" u="sng">
                <a:solidFill>
                  <a:schemeClr val="accent5"/>
                </a:solidFill>
                <a:latin typeface="Lato"/>
                <a:ea typeface="Lato"/>
                <a:cs typeface="Lato"/>
                <a:sym typeface="Lato"/>
                <a:hlinkClick r:id="rId4">
                  <a:extLst>
                    <a:ext uri="{A12FA001-AC4F-418D-AE19-62706E023703}">
                      <ahyp:hlinkClr val="tx"/>
                    </a:ext>
                  </a:extLst>
                </a:hlinkClick>
              </a:rPr>
              <a:t>https://braceroarchive.org/items/show/870</a:t>
            </a:r>
            <a:r>
              <a:rPr lang="en" sz="1000">
                <a:solidFill>
                  <a:schemeClr val="dk2"/>
                </a:solidFill>
                <a:latin typeface="Lato"/>
                <a:ea typeface="Lato"/>
                <a:cs typeface="Lato"/>
                <a:sym typeface="Lato"/>
              </a:rPr>
              <a:t>.  </a:t>
            </a:r>
            <a:endParaRPr sz="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601725" y="87625"/>
            <a:ext cx="4784450" cy="4800450"/>
          </a:xfrm>
          <a:prstGeom prst="rect">
            <a:avLst/>
          </a:prstGeom>
          <a:noFill/>
          <a:ln>
            <a:noFill/>
          </a:ln>
        </p:spPr>
      </p:pic>
      <p:sp>
        <p:nvSpPr>
          <p:cNvPr id="78" name="Google Shape;78;p16"/>
          <p:cNvSpPr txBox="1"/>
          <p:nvPr/>
        </p:nvSpPr>
        <p:spPr>
          <a:xfrm>
            <a:off x="5307400" y="1107800"/>
            <a:ext cx="3000000" cy="28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SzPts val="1700"/>
              <a:buChar char="-"/>
            </a:pPr>
            <a:r>
              <a:rPr lang="en" sz="1700"/>
              <a:t>Describe the people, objects, and activities you see in this photograph.</a:t>
            </a:r>
            <a:endParaRPr sz="1700"/>
          </a:p>
          <a:p>
            <a:pPr indent="-336550" lvl="0" marL="457200" rtl="0" algn="l">
              <a:lnSpc>
                <a:spcPct val="115000"/>
              </a:lnSpc>
              <a:spcBef>
                <a:spcPts val="0"/>
              </a:spcBef>
              <a:spcAft>
                <a:spcPts val="0"/>
              </a:spcAft>
              <a:buSzPts val="1700"/>
              <a:buChar char="-"/>
            </a:pPr>
            <a:r>
              <a:rPr lang="en" sz="1700"/>
              <a:t>What economic impact do you think this work had on Arkansas and the U.S.? On the workers?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4978075" y="391350"/>
            <a:ext cx="3854100" cy="1097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Picking Cotton in Arkansas</a:t>
            </a:r>
            <a:endParaRPr/>
          </a:p>
        </p:txBody>
      </p:sp>
      <p:pic>
        <p:nvPicPr>
          <p:cNvPr id="84" name="Google Shape;84;p17"/>
          <p:cNvPicPr preferRelativeResize="0"/>
          <p:nvPr/>
        </p:nvPicPr>
        <p:blipFill>
          <a:blip r:embed="rId3">
            <a:alphaModFix/>
          </a:blip>
          <a:stretch>
            <a:fillRect/>
          </a:stretch>
        </p:blipFill>
        <p:spPr>
          <a:xfrm>
            <a:off x="459700" y="395550"/>
            <a:ext cx="4337899" cy="4352400"/>
          </a:xfrm>
          <a:prstGeom prst="rect">
            <a:avLst/>
          </a:prstGeom>
          <a:noFill/>
          <a:ln>
            <a:noFill/>
          </a:ln>
        </p:spPr>
      </p:pic>
      <p:sp>
        <p:nvSpPr>
          <p:cNvPr id="85" name="Google Shape;85;p17"/>
          <p:cNvSpPr txBox="1"/>
          <p:nvPr/>
        </p:nvSpPr>
        <p:spPr>
          <a:xfrm>
            <a:off x="5432575" y="3723925"/>
            <a:ext cx="3000000" cy="9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100">
                <a:solidFill>
                  <a:schemeClr val="dk2"/>
                </a:solidFill>
                <a:latin typeface="Lato"/>
                <a:ea typeface="Lato"/>
                <a:cs typeface="Lato"/>
                <a:sym typeface="Lato"/>
              </a:rPr>
              <a:t>Heriberto Cortes-Cortes, “Picking cotton in Arkansas,” </a:t>
            </a:r>
            <a:r>
              <a:rPr i="1" lang="en" sz="1100">
                <a:solidFill>
                  <a:schemeClr val="dk2"/>
                </a:solidFill>
                <a:latin typeface="Lato"/>
                <a:ea typeface="Lato"/>
                <a:cs typeface="Lato"/>
                <a:sym typeface="Lato"/>
              </a:rPr>
              <a:t>Bracero History Archive</a:t>
            </a:r>
            <a:r>
              <a:rPr lang="en" sz="1100">
                <a:solidFill>
                  <a:schemeClr val="dk2"/>
                </a:solidFill>
                <a:latin typeface="Lato"/>
                <a:ea typeface="Lato"/>
                <a:cs typeface="Lato"/>
                <a:sym typeface="Lato"/>
              </a:rPr>
              <a:t>, accessed January 18, 2024, </a:t>
            </a:r>
            <a:r>
              <a:rPr lang="en" sz="1100" u="sng">
                <a:solidFill>
                  <a:schemeClr val="accent5"/>
                </a:solidFill>
                <a:latin typeface="Lato"/>
                <a:ea typeface="Lato"/>
                <a:cs typeface="Lato"/>
                <a:sym typeface="Lato"/>
                <a:hlinkClick r:id="rId4">
                  <a:extLst>
                    <a:ext uri="{A12FA001-AC4F-418D-AE19-62706E023703}">
                      <ahyp:hlinkClr val="tx"/>
                    </a:ext>
                  </a:extLst>
                </a:hlinkClick>
              </a:rPr>
              <a:t>https://braceroarchive.org/items/show/822</a:t>
            </a:r>
            <a:r>
              <a:rPr lang="en" sz="1100">
                <a:solidFill>
                  <a:schemeClr val="dk2"/>
                </a:solidFill>
                <a:latin typeface="Lato"/>
                <a:ea typeface="Lato"/>
                <a:cs typeface="Lato"/>
                <a:sym typeface="Lato"/>
              </a:rPr>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357250" y="511425"/>
            <a:ext cx="6102387" cy="4027575"/>
          </a:xfrm>
          <a:prstGeom prst="rect">
            <a:avLst/>
          </a:prstGeom>
          <a:noFill/>
          <a:ln>
            <a:noFill/>
          </a:ln>
        </p:spPr>
      </p:pic>
      <p:sp>
        <p:nvSpPr>
          <p:cNvPr id="91" name="Google Shape;91;p18"/>
          <p:cNvSpPr txBox="1"/>
          <p:nvPr/>
        </p:nvSpPr>
        <p:spPr>
          <a:xfrm>
            <a:off x="6796950" y="937200"/>
            <a:ext cx="2084100" cy="36018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Char char="-"/>
            </a:pPr>
            <a:r>
              <a:rPr lang="en" sz="1500"/>
              <a:t>What is this document?</a:t>
            </a:r>
            <a:endParaRPr sz="1700"/>
          </a:p>
          <a:p>
            <a:pPr indent="-323850" lvl="0" marL="457200" rtl="0" algn="l">
              <a:lnSpc>
                <a:spcPct val="115000"/>
              </a:lnSpc>
              <a:spcBef>
                <a:spcPts val="0"/>
              </a:spcBef>
              <a:spcAft>
                <a:spcPts val="0"/>
              </a:spcAft>
              <a:buSzPts val="1500"/>
              <a:buChar char="-"/>
            </a:pPr>
            <a:r>
              <a:rPr lang="en" sz="1500"/>
              <a:t>What kind of personal details are present? </a:t>
            </a:r>
            <a:endParaRPr sz="1500"/>
          </a:p>
          <a:p>
            <a:pPr indent="-323850" lvl="0" marL="457200" rtl="0" algn="l">
              <a:lnSpc>
                <a:spcPct val="115000"/>
              </a:lnSpc>
              <a:spcBef>
                <a:spcPts val="0"/>
              </a:spcBef>
              <a:spcAft>
                <a:spcPts val="0"/>
              </a:spcAft>
              <a:buSzPts val="1500"/>
              <a:buChar char="-"/>
            </a:pPr>
            <a:r>
              <a:rPr lang="en" sz="1500"/>
              <a:t>What does the card tell us about this man’s job? </a:t>
            </a:r>
            <a:endParaRPr sz="1500"/>
          </a:p>
          <a:p>
            <a:pPr indent="-323850" lvl="0" marL="457200" rtl="0" algn="l">
              <a:lnSpc>
                <a:spcPct val="115000"/>
              </a:lnSpc>
              <a:spcBef>
                <a:spcPts val="0"/>
              </a:spcBef>
              <a:spcAft>
                <a:spcPts val="0"/>
              </a:spcAft>
              <a:buSzPts val="1500"/>
              <a:buChar char="-"/>
            </a:pPr>
            <a:r>
              <a:rPr lang="en" sz="1500"/>
              <a:t>What purpose would the fingerprint serve?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135675"/>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Identification Card</a:t>
            </a:r>
            <a:endParaRPr/>
          </a:p>
        </p:txBody>
      </p:sp>
      <p:pic>
        <p:nvPicPr>
          <p:cNvPr id="97" name="Google Shape;97;p19"/>
          <p:cNvPicPr preferRelativeResize="0"/>
          <p:nvPr/>
        </p:nvPicPr>
        <p:blipFill>
          <a:blip r:embed="rId3">
            <a:alphaModFix/>
          </a:blip>
          <a:stretch>
            <a:fillRect/>
          </a:stretch>
        </p:blipFill>
        <p:spPr>
          <a:xfrm>
            <a:off x="419850" y="761775"/>
            <a:ext cx="6102387" cy="4027575"/>
          </a:xfrm>
          <a:prstGeom prst="rect">
            <a:avLst/>
          </a:prstGeom>
          <a:noFill/>
          <a:ln>
            <a:noFill/>
          </a:ln>
        </p:spPr>
      </p:pic>
      <p:sp>
        <p:nvSpPr>
          <p:cNvPr id="98" name="Google Shape;98;p19"/>
          <p:cNvSpPr txBox="1"/>
          <p:nvPr/>
        </p:nvSpPr>
        <p:spPr>
          <a:xfrm>
            <a:off x="6853300" y="1810650"/>
            <a:ext cx="20718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100">
                <a:solidFill>
                  <a:schemeClr val="dk2"/>
                </a:solidFill>
                <a:latin typeface="Lato"/>
                <a:ea typeface="Lato"/>
                <a:cs typeface="Lato"/>
                <a:sym typeface="Lato"/>
              </a:rPr>
              <a:t>Santos Nuñez Sotelo and US Department of Justice, “Identification Card,” </a:t>
            </a:r>
            <a:r>
              <a:rPr i="1" lang="en" sz="1100">
                <a:solidFill>
                  <a:schemeClr val="dk2"/>
                </a:solidFill>
                <a:latin typeface="Lato"/>
                <a:ea typeface="Lato"/>
                <a:cs typeface="Lato"/>
                <a:sym typeface="Lato"/>
              </a:rPr>
              <a:t>Bracero History Archive</a:t>
            </a:r>
            <a:r>
              <a:rPr lang="en" sz="1100">
                <a:solidFill>
                  <a:schemeClr val="dk2"/>
                </a:solidFill>
                <a:latin typeface="Lato"/>
                <a:ea typeface="Lato"/>
                <a:cs typeface="Lato"/>
                <a:sym typeface="Lato"/>
              </a:rPr>
              <a:t>, accessed January 18, 2024, </a:t>
            </a:r>
            <a:r>
              <a:rPr lang="en" sz="1100" u="sng">
                <a:solidFill>
                  <a:schemeClr val="accent5"/>
                </a:solidFill>
                <a:latin typeface="Lato"/>
                <a:ea typeface="Lato"/>
                <a:cs typeface="Lato"/>
                <a:sym typeface="Lato"/>
                <a:hlinkClick r:id="rId4">
                  <a:extLst>
                    <a:ext uri="{A12FA001-AC4F-418D-AE19-62706E023703}">
                      <ahyp:hlinkClr val="tx"/>
                    </a:ext>
                  </a:extLst>
                </a:hlinkClick>
              </a:rPr>
              <a:t>https://braceroarchive.org/items/show/516</a:t>
            </a:r>
            <a:r>
              <a:rPr lang="en" sz="1100">
                <a:solidFill>
                  <a:schemeClr val="dk2"/>
                </a:solidFill>
                <a:latin typeface="Lato"/>
                <a:ea typeface="Lato"/>
                <a:cs typeface="Lato"/>
                <a:sym typeface="Lato"/>
              </a:rPr>
              <a:t>.  </a:t>
            </a:r>
            <a:endParaRPr sz="110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38510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Jonathan Abbott Interview</a:t>
            </a:r>
            <a:endParaRPr/>
          </a:p>
        </p:txBody>
      </p:sp>
      <p:sp>
        <p:nvSpPr>
          <p:cNvPr id="104" name="Google Shape;104;p20"/>
          <p:cNvSpPr txBox="1"/>
          <p:nvPr>
            <p:ph idx="1" type="body"/>
          </p:nvPr>
        </p:nvSpPr>
        <p:spPr>
          <a:xfrm>
            <a:off x="311700" y="1152475"/>
            <a:ext cx="4357200" cy="3416400"/>
          </a:xfrm>
          <a:prstGeom prst="rect">
            <a:avLst/>
          </a:prstGeom>
          <a:solidFill>
            <a:srgbClr val="FFF2CC"/>
          </a:solidFill>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Excerpt: </a:t>
            </a:r>
            <a:endParaRPr/>
          </a:p>
          <a:p>
            <a:pPr indent="0" lvl="0" marL="0" rtl="0" algn="l">
              <a:spcBef>
                <a:spcPts val="1200"/>
              </a:spcBef>
              <a:spcAft>
                <a:spcPts val="1200"/>
              </a:spcAft>
              <a:buNone/>
            </a:pPr>
            <a:r>
              <a:rPr lang="en"/>
              <a:t>Well, it was a transitional stage when all this was going on, mechanization was coming on. It's what I've observed. And it seemed like that what I understood from different people that the local farmers were happy to get them. As I remember the way this was always pretty well, the same as if they was local people. In other words, you might see a field and it would have local laborers, and the transported laborers in the same field. </a:t>
            </a:r>
            <a:endParaRPr/>
          </a:p>
        </p:txBody>
      </p:sp>
      <p:sp>
        <p:nvSpPr>
          <p:cNvPr id="105" name="Google Shape;105;p20"/>
          <p:cNvSpPr txBox="1"/>
          <p:nvPr/>
        </p:nvSpPr>
        <p:spPr>
          <a:xfrm>
            <a:off x="5413800" y="1502100"/>
            <a:ext cx="2803800" cy="2274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Char char="-"/>
            </a:pPr>
            <a:r>
              <a:rPr lang="en" sz="1500"/>
              <a:t>Why did Arkansas farmers employ Bracero workers?</a:t>
            </a:r>
            <a:endParaRPr sz="1500"/>
          </a:p>
          <a:p>
            <a:pPr indent="-323850" lvl="0" marL="457200" rtl="0" algn="l">
              <a:lnSpc>
                <a:spcPct val="115000"/>
              </a:lnSpc>
              <a:spcBef>
                <a:spcPts val="0"/>
              </a:spcBef>
              <a:spcAft>
                <a:spcPts val="0"/>
              </a:spcAft>
              <a:buSzPts val="1500"/>
              <a:buChar char="-"/>
            </a:pPr>
            <a:r>
              <a:rPr lang="en" sz="1500"/>
              <a:t>What were the impacts of the Bracero program on the Stallings farm and the workers who worked there?</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Jonathan Abbott Interview</a:t>
            </a:r>
            <a:endParaRPr/>
          </a:p>
        </p:txBody>
      </p:sp>
      <p:sp>
        <p:nvSpPr>
          <p:cNvPr id="111" name="Google Shape;111;p21"/>
          <p:cNvSpPr txBox="1"/>
          <p:nvPr>
            <p:ph idx="1" type="body"/>
          </p:nvPr>
        </p:nvSpPr>
        <p:spPr>
          <a:xfrm>
            <a:off x="311700" y="1152475"/>
            <a:ext cx="5214900" cy="3416400"/>
          </a:xfrm>
          <a:prstGeom prst="rect">
            <a:avLst/>
          </a:prstGeom>
          <a:solidFill>
            <a:srgbClr val="FFF2CC"/>
          </a:solid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Excerpt: </a:t>
            </a:r>
            <a:endParaRPr/>
          </a:p>
          <a:p>
            <a:pPr indent="0" lvl="0" marL="0" rtl="0" algn="l">
              <a:spcBef>
                <a:spcPts val="1200"/>
              </a:spcBef>
              <a:spcAft>
                <a:spcPts val="1200"/>
              </a:spcAft>
              <a:buNone/>
            </a:pPr>
            <a:r>
              <a:rPr lang="en"/>
              <a:t>Well, it was a transitional stage when all this was going on, mechanization was coming on. It's what I've observed. And it seemed like that what I understood from different people that the local farmers were happy to get them. As I remember the way this was always pretty well, the same as if they was local people. In other words, you might see a field and it would have local laborers, and the transported laborers in the same field. </a:t>
            </a:r>
            <a:endParaRPr/>
          </a:p>
        </p:txBody>
      </p:sp>
      <p:sp>
        <p:nvSpPr>
          <p:cNvPr id="112" name="Google Shape;112;p21"/>
          <p:cNvSpPr txBox="1"/>
          <p:nvPr/>
        </p:nvSpPr>
        <p:spPr>
          <a:xfrm>
            <a:off x="5832300" y="1664825"/>
            <a:ext cx="30000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2"/>
                </a:solidFill>
                <a:latin typeface="Lato"/>
                <a:ea typeface="Lato"/>
                <a:cs typeface="Lato"/>
                <a:sym typeface="Lato"/>
              </a:rPr>
              <a:t>Brady Banta, “Jonathan Abbott,” </a:t>
            </a:r>
            <a:r>
              <a:rPr i="1" lang="en" sz="1800">
                <a:solidFill>
                  <a:schemeClr val="dk2"/>
                </a:solidFill>
                <a:latin typeface="Lato"/>
                <a:ea typeface="Lato"/>
                <a:cs typeface="Lato"/>
                <a:sym typeface="Lato"/>
              </a:rPr>
              <a:t>Bracero History Archive</a:t>
            </a:r>
            <a:r>
              <a:rPr lang="en" sz="1800">
                <a:solidFill>
                  <a:schemeClr val="dk2"/>
                </a:solidFill>
                <a:latin typeface="Lato"/>
                <a:ea typeface="Lato"/>
                <a:cs typeface="Lato"/>
                <a:sym typeface="Lato"/>
              </a:rPr>
              <a:t>, accessed January 19, 2024, </a:t>
            </a:r>
            <a:r>
              <a:rPr lang="en" sz="1800" u="sng">
                <a:solidFill>
                  <a:schemeClr val="accent5"/>
                </a:solidFill>
                <a:latin typeface="Lato"/>
                <a:ea typeface="Lato"/>
                <a:cs typeface="Lato"/>
                <a:sym typeface="Lato"/>
                <a:hlinkClick r:id="rId3">
                  <a:extLst>
                    <a:ext uri="{A12FA001-AC4F-418D-AE19-62706E023703}">
                      <ahyp:hlinkClr val="tx"/>
                    </a:ext>
                  </a:extLst>
                </a:hlinkClick>
              </a:rPr>
              <a:t>https://braceroarchive.org/items/show/3072</a:t>
            </a:r>
            <a:r>
              <a:rPr lang="en" sz="1800">
                <a:solidFill>
                  <a:schemeClr val="dk2"/>
                </a:solidFill>
                <a:latin typeface="Lato"/>
                <a:ea typeface="Lato"/>
                <a:cs typeface="Lato"/>
                <a:sym typeface="Lato"/>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