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Vollkorn"/>
      <p:regular r:id="rId18"/>
      <p:bold r:id="rId19"/>
      <p:italic r:id="rId20"/>
      <p:boldItalic r:id="rId21"/>
    </p:embeddedFont>
    <p:embeddedFont>
      <p:font typeface="Average"/>
      <p:regular r:id="rId22"/>
    </p:embeddedFont>
    <p:embeddedFont>
      <p:font typeface="Open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Vollkorn-italic.fntdata"/><Relationship Id="rId22" Type="http://schemas.openxmlformats.org/officeDocument/2006/relationships/font" Target="fonts/Average-regular.fntdata"/><Relationship Id="rId21" Type="http://schemas.openxmlformats.org/officeDocument/2006/relationships/font" Target="fonts/Vollkorn-boldItalic.fntdata"/><Relationship Id="rId24" Type="http://schemas.openxmlformats.org/officeDocument/2006/relationships/font" Target="fonts/OpenSans-bold.fntdata"/><Relationship Id="rId23" Type="http://schemas.openxmlformats.org/officeDocument/2006/relationships/font" Target="fonts/Open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boldItalic.fntdata"/><Relationship Id="rId25"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Vollkorn-bold.fntdata"/><Relationship Id="rId18" Type="http://schemas.openxmlformats.org/officeDocument/2006/relationships/font" Target="fonts/Vollkorn-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0c55ce4fe6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0c55ce4fe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0ecce4361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0ecce4361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fba98bef5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fba98bef5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f632e02e07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f632e02e07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f75a28cdf5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f75a28cdf5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f75a28cdf5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f75a28cdf5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c6f919934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c6f91993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complete the activity after the “50 Years Later” slides.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0ecce43616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0ecce43616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0f5684fdf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0f5684fdf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fba98bf086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fba98bf086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0ecce43616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0ecce43616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0ecce4361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0ecce4361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ualrexhibits.org/snyder/files/2022/03/ualr-ms-0180_01_04_39_05_doc151_web.pdf" TargetMode="External"/><Relationship Id="rId4" Type="http://schemas.openxmlformats.org/officeDocument/2006/relationships/hyperlink" Target="http://ualrexhibits.org/snyder/files/2022/03/Snyder-Central-High-Organizer-Worksheet.docx" TargetMode="External"/><Relationship Id="rId5"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hyperlink" Target="https://ualrexhibits.org/snyder/files/2022/03/Little-Rock-Nine-Guided-Notes.pdf" TargetMode="External"/><Relationship Id="rId4" Type="http://schemas.openxmlformats.org/officeDocument/2006/relationships/hyperlink" Target="https://ualrexhibits.org/snyder/files/2022/03/Snyder-Central-High-Organizer-Worksheet.doc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hyperlink" Target="https://ualrexhibits.org/snyder/files/2022/03/Little-Rock-Nine-Guided-Notes.pdf" TargetMode="Externa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2.png"/><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ualrexhibits.org/snyder/files/2022/03/ualr-ms-0180_01_04_39_05_doc161_web.pdf" TargetMode="Externa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1420200" y="1309650"/>
            <a:ext cx="63036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500">
                <a:solidFill>
                  <a:srgbClr val="422E25"/>
                </a:solidFill>
                <a:latin typeface="Vollkorn"/>
                <a:ea typeface="Vollkorn"/>
                <a:cs typeface="Vollkorn"/>
                <a:sym typeface="Vollkorn"/>
              </a:rPr>
              <a:t>Central High Desegregation Commemoration</a:t>
            </a:r>
            <a:endParaRPr/>
          </a:p>
        </p:txBody>
      </p:sp>
      <p:cxnSp>
        <p:nvCxnSpPr>
          <p:cNvPr id="55" name="Google Shape;55;p13"/>
          <p:cNvCxnSpPr/>
          <p:nvPr/>
        </p:nvCxnSpPr>
        <p:spPr>
          <a:xfrm flipH="1" rot="10800000">
            <a:off x="1960350" y="2561850"/>
            <a:ext cx="5223300" cy="19800"/>
          </a:xfrm>
          <a:prstGeom prst="straightConnector1">
            <a:avLst/>
          </a:prstGeom>
          <a:noFill/>
          <a:ln cap="flat" cmpd="sng" w="9525">
            <a:solidFill>
              <a:srgbClr val="422E25"/>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CCC0"/>
        </a:solidFill>
      </p:bgPr>
    </p:bg>
    <p:spTree>
      <p:nvGrpSpPr>
        <p:cNvPr id="123" name="Shape 123"/>
        <p:cNvGrpSpPr/>
        <p:nvPr/>
      </p:nvGrpSpPr>
      <p:grpSpPr>
        <a:xfrm>
          <a:off x="0" y="0"/>
          <a:ext cx="0" cy="0"/>
          <a:chOff x="0" y="0"/>
          <a:chExt cx="0" cy="0"/>
        </a:xfrm>
      </p:grpSpPr>
      <p:sp>
        <p:nvSpPr>
          <p:cNvPr id="124" name="Google Shape;124;p22"/>
          <p:cNvSpPr txBox="1"/>
          <p:nvPr/>
        </p:nvSpPr>
        <p:spPr>
          <a:xfrm>
            <a:off x="378525" y="289450"/>
            <a:ext cx="6412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rgbClr val="422E25"/>
                </a:solidFill>
                <a:latin typeface="Vollkorn"/>
                <a:ea typeface="Vollkorn"/>
                <a:cs typeface="Vollkorn"/>
                <a:sym typeface="Vollkorn"/>
              </a:rPr>
              <a:t>50 Years Later, Cont.</a:t>
            </a:r>
            <a:endParaRPr sz="3200">
              <a:solidFill>
                <a:srgbClr val="422E25"/>
              </a:solidFill>
              <a:latin typeface="Vollkorn"/>
              <a:ea typeface="Vollkorn"/>
              <a:cs typeface="Vollkorn"/>
              <a:sym typeface="Vollkorn"/>
            </a:endParaRPr>
          </a:p>
        </p:txBody>
      </p:sp>
      <p:sp>
        <p:nvSpPr>
          <p:cNvPr id="125" name="Google Shape;125;p22"/>
          <p:cNvSpPr txBox="1"/>
          <p:nvPr/>
        </p:nvSpPr>
        <p:spPr>
          <a:xfrm>
            <a:off x="389500" y="1118575"/>
            <a:ext cx="3752700" cy="24012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rgbClr val="422E25"/>
              </a:buClr>
              <a:buSzPts val="1600"/>
              <a:buFont typeface="Open Sans"/>
              <a:buChar char="●"/>
            </a:pPr>
            <a:r>
              <a:rPr lang="en" sz="1600">
                <a:solidFill>
                  <a:srgbClr val="422E25"/>
                </a:solidFill>
                <a:latin typeface="Open Sans"/>
                <a:ea typeface="Open Sans"/>
                <a:cs typeface="Open Sans"/>
                <a:sym typeface="Open Sans"/>
              </a:rPr>
              <a:t>This letter summarizes the details of the </a:t>
            </a:r>
            <a:r>
              <a:rPr i="1" lang="en" sz="1600">
                <a:solidFill>
                  <a:srgbClr val="422E25"/>
                </a:solidFill>
                <a:latin typeface="Open Sans"/>
                <a:ea typeface="Open Sans"/>
                <a:cs typeface="Open Sans"/>
                <a:sym typeface="Open Sans"/>
              </a:rPr>
              <a:t>Little Rock Central High School Desegregation 50th Anniversary Coin Act</a:t>
            </a:r>
            <a:r>
              <a:rPr lang="en" sz="1600">
                <a:solidFill>
                  <a:srgbClr val="422E25"/>
                </a:solidFill>
                <a:latin typeface="Open Sans"/>
                <a:ea typeface="Open Sans"/>
                <a:cs typeface="Open Sans"/>
                <a:sym typeface="Open Sans"/>
              </a:rPr>
              <a:t>.</a:t>
            </a:r>
            <a:endParaRPr sz="1600">
              <a:latin typeface="Open Sans"/>
              <a:ea typeface="Open Sans"/>
              <a:cs typeface="Open Sans"/>
              <a:sym typeface="Open Sans"/>
            </a:endParaRPr>
          </a:p>
          <a:p>
            <a:pPr indent="0" lvl="0" marL="457200" rtl="0" algn="l">
              <a:spcBef>
                <a:spcPts val="0"/>
              </a:spcBef>
              <a:spcAft>
                <a:spcPts val="0"/>
              </a:spcAft>
              <a:buNone/>
            </a:pPr>
            <a:r>
              <a:t/>
            </a:r>
            <a:endParaRPr sz="1600">
              <a:latin typeface="Open Sans"/>
              <a:ea typeface="Open Sans"/>
              <a:cs typeface="Open Sans"/>
              <a:sym typeface="Open Sans"/>
            </a:endParaRPr>
          </a:p>
          <a:p>
            <a:pPr indent="-330200" lvl="0" marL="457200" rtl="0" algn="l">
              <a:spcBef>
                <a:spcPts val="0"/>
              </a:spcBef>
              <a:spcAft>
                <a:spcPts val="0"/>
              </a:spcAft>
              <a:buClr>
                <a:srgbClr val="422E25"/>
              </a:buClr>
              <a:buSzPts val="1600"/>
              <a:buFont typeface="Open Sans"/>
              <a:buChar char="●"/>
            </a:pPr>
            <a:r>
              <a:rPr lang="en" sz="1600" u="sng">
                <a:solidFill>
                  <a:schemeClr val="hlink"/>
                </a:solidFill>
                <a:latin typeface="Open Sans"/>
                <a:ea typeface="Open Sans"/>
                <a:cs typeface="Open Sans"/>
                <a:sym typeface="Open Sans"/>
                <a:hlinkClick r:id="rId3"/>
              </a:rPr>
              <a:t>Download the letter</a:t>
            </a:r>
            <a:endParaRPr sz="1600">
              <a:solidFill>
                <a:srgbClr val="422E25"/>
              </a:solidFill>
              <a:latin typeface="Open Sans"/>
              <a:ea typeface="Open Sans"/>
              <a:cs typeface="Open Sans"/>
              <a:sym typeface="Open Sans"/>
            </a:endParaRPr>
          </a:p>
          <a:p>
            <a:pPr indent="0" lvl="0" marL="457200" rtl="0" algn="l">
              <a:spcBef>
                <a:spcPts val="0"/>
              </a:spcBef>
              <a:spcAft>
                <a:spcPts val="0"/>
              </a:spcAft>
              <a:buNone/>
            </a:pPr>
            <a:r>
              <a:t/>
            </a:r>
            <a:endParaRPr sz="1600">
              <a:solidFill>
                <a:srgbClr val="422E25"/>
              </a:solidFill>
              <a:latin typeface="Open Sans"/>
              <a:ea typeface="Open Sans"/>
              <a:cs typeface="Open Sans"/>
              <a:sym typeface="Open Sans"/>
            </a:endParaRPr>
          </a:p>
          <a:p>
            <a:pPr indent="-330200" lvl="0" marL="457200" rtl="0" algn="l">
              <a:spcBef>
                <a:spcPts val="0"/>
              </a:spcBef>
              <a:spcAft>
                <a:spcPts val="0"/>
              </a:spcAft>
              <a:buClr>
                <a:srgbClr val="422E25"/>
              </a:buClr>
              <a:buSzPts val="1600"/>
              <a:buFont typeface="Open Sans"/>
              <a:buChar char="●"/>
            </a:pPr>
            <a:r>
              <a:rPr lang="en" sz="1600" u="sng">
                <a:solidFill>
                  <a:schemeClr val="hlink"/>
                </a:solidFill>
                <a:latin typeface="Open Sans"/>
                <a:ea typeface="Open Sans"/>
                <a:cs typeface="Open Sans"/>
                <a:sym typeface="Open Sans"/>
                <a:hlinkClick r:id="rId4"/>
              </a:rPr>
              <a:t>Download the organizer worksheet</a:t>
            </a:r>
            <a:endParaRPr sz="1600">
              <a:solidFill>
                <a:srgbClr val="422E25"/>
              </a:solidFill>
              <a:latin typeface="Open Sans"/>
              <a:ea typeface="Open Sans"/>
              <a:cs typeface="Open Sans"/>
              <a:sym typeface="Open Sans"/>
            </a:endParaRPr>
          </a:p>
        </p:txBody>
      </p:sp>
      <p:pic>
        <p:nvPicPr>
          <p:cNvPr descr="Document summarizing the details of the Little Rock Central High School Desegregation 50th Anniversary Commemorative Coin Act" id="126" name="Google Shape;126;p22" title="Little Rock Central High School Desegregation 50th Anniversary Commemorative Coin Act Summary"/>
          <p:cNvPicPr preferRelativeResize="0"/>
          <p:nvPr/>
        </p:nvPicPr>
        <p:blipFill>
          <a:blip r:embed="rId5">
            <a:alphaModFix/>
          </a:blip>
          <a:stretch>
            <a:fillRect/>
          </a:stretch>
        </p:blipFill>
        <p:spPr>
          <a:xfrm>
            <a:off x="4805350" y="161050"/>
            <a:ext cx="3729049" cy="482139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B03C"/>
        </a:solidFill>
      </p:bgPr>
    </p:bg>
    <p:spTree>
      <p:nvGrpSpPr>
        <p:cNvPr id="130" name="Shape 130"/>
        <p:cNvGrpSpPr/>
        <p:nvPr/>
      </p:nvGrpSpPr>
      <p:grpSpPr>
        <a:xfrm>
          <a:off x="0" y="0"/>
          <a:ext cx="0" cy="0"/>
          <a:chOff x="0" y="0"/>
          <a:chExt cx="0" cy="0"/>
        </a:xfrm>
      </p:grpSpPr>
      <p:sp>
        <p:nvSpPr>
          <p:cNvPr id="131" name="Google Shape;131;p23"/>
          <p:cNvSpPr txBox="1"/>
          <p:nvPr/>
        </p:nvSpPr>
        <p:spPr>
          <a:xfrm>
            <a:off x="556650" y="1246925"/>
            <a:ext cx="3785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rgbClr val="422E25"/>
                </a:solidFill>
                <a:latin typeface="Vollkorn"/>
                <a:ea typeface="Vollkorn"/>
                <a:cs typeface="Vollkorn"/>
                <a:sym typeface="Vollkorn"/>
              </a:rPr>
              <a:t>Guiding Questions</a:t>
            </a:r>
            <a:endParaRPr sz="3200">
              <a:solidFill>
                <a:srgbClr val="422E25"/>
              </a:solidFill>
              <a:latin typeface="Vollkorn"/>
              <a:ea typeface="Vollkorn"/>
              <a:cs typeface="Vollkorn"/>
              <a:sym typeface="Vollkorn"/>
            </a:endParaRPr>
          </a:p>
        </p:txBody>
      </p:sp>
      <p:sp>
        <p:nvSpPr>
          <p:cNvPr id="132" name="Google Shape;132;p23"/>
          <p:cNvSpPr/>
          <p:nvPr/>
        </p:nvSpPr>
        <p:spPr>
          <a:xfrm>
            <a:off x="972400" y="1838550"/>
            <a:ext cx="2746800" cy="317400"/>
          </a:xfrm>
          <a:prstGeom prst="mathMinus">
            <a:avLst>
              <a:gd fmla="val 23520" name="adj1"/>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3"/>
          <p:cNvSpPr txBox="1"/>
          <p:nvPr/>
        </p:nvSpPr>
        <p:spPr>
          <a:xfrm>
            <a:off x="4910050" y="724200"/>
            <a:ext cx="3837000" cy="3695100"/>
          </a:xfrm>
          <a:prstGeom prst="rect">
            <a:avLst/>
          </a:prstGeom>
          <a:noFill/>
          <a:ln>
            <a:noFill/>
          </a:ln>
        </p:spPr>
        <p:txBody>
          <a:bodyPr anchorCtr="0" anchor="ctr" bIns="91425" lIns="91425" spcFirstLastPara="1" rIns="91425" wrap="square" tIns="91425">
            <a:normAutofit/>
          </a:bodyPr>
          <a:lstStyle/>
          <a:p>
            <a:pPr indent="-355600" lvl="0" marL="457200" rtl="0" algn="l">
              <a:spcBef>
                <a:spcPts val="0"/>
              </a:spcBef>
              <a:spcAft>
                <a:spcPts val="0"/>
              </a:spcAft>
              <a:buClr>
                <a:srgbClr val="422E25"/>
              </a:buClr>
              <a:buSzPts val="2000"/>
              <a:buFont typeface="Open Sans"/>
              <a:buChar char="●"/>
            </a:pPr>
            <a:r>
              <a:rPr lang="en" sz="2000">
                <a:solidFill>
                  <a:srgbClr val="282828"/>
                </a:solidFill>
                <a:latin typeface="Open Sans"/>
                <a:ea typeface="Open Sans"/>
                <a:cs typeface="Open Sans"/>
                <a:sym typeface="Open Sans"/>
              </a:rPr>
              <a:t>What was the Central High Crisis?</a:t>
            </a:r>
            <a:endParaRPr sz="2000">
              <a:solidFill>
                <a:srgbClr val="282828"/>
              </a:solidFill>
              <a:latin typeface="Open Sans"/>
              <a:ea typeface="Open Sans"/>
              <a:cs typeface="Open Sans"/>
              <a:sym typeface="Open Sans"/>
            </a:endParaRPr>
          </a:p>
          <a:p>
            <a:pPr indent="0" lvl="0" marL="457200" rtl="0" algn="l">
              <a:spcBef>
                <a:spcPts val="0"/>
              </a:spcBef>
              <a:spcAft>
                <a:spcPts val="0"/>
              </a:spcAft>
              <a:buNone/>
            </a:pPr>
            <a:r>
              <a:t/>
            </a:r>
            <a:endParaRPr sz="2000">
              <a:solidFill>
                <a:srgbClr val="282828"/>
              </a:solidFill>
              <a:latin typeface="Open Sans"/>
              <a:ea typeface="Open Sans"/>
              <a:cs typeface="Open Sans"/>
              <a:sym typeface="Open Sans"/>
            </a:endParaRPr>
          </a:p>
          <a:p>
            <a:pPr indent="-355600" lvl="0" marL="457200" rtl="0" algn="l">
              <a:spcBef>
                <a:spcPts val="0"/>
              </a:spcBef>
              <a:spcAft>
                <a:spcPts val="0"/>
              </a:spcAft>
              <a:buClr>
                <a:srgbClr val="282828"/>
              </a:buClr>
              <a:buSzPts val="2000"/>
              <a:buFont typeface="Open Sans"/>
              <a:buChar char="●"/>
            </a:pPr>
            <a:r>
              <a:rPr lang="en" sz="2000">
                <a:solidFill>
                  <a:srgbClr val="282828"/>
                </a:solidFill>
                <a:latin typeface="Open Sans"/>
                <a:ea typeface="Open Sans"/>
                <a:cs typeface="Open Sans"/>
                <a:sym typeface="Open Sans"/>
              </a:rPr>
              <a:t>Who were the Little Rock Nine?</a:t>
            </a:r>
            <a:endParaRPr sz="2000">
              <a:solidFill>
                <a:srgbClr val="282828"/>
              </a:solidFill>
              <a:latin typeface="Open Sans"/>
              <a:ea typeface="Open Sans"/>
              <a:cs typeface="Open Sans"/>
              <a:sym typeface="Open Sans"/>
            </a:endParaRPr>
          </a:p>
          <a:p>
            <a:pPr indent="0" lvl="0" marL="457200" rtl="0" algn="l">
              <a:spcBef>
                <a:spcPts val="0"/>
              </a:spcBef>
              <a:spcAft>
                <a:spcPts val="0"/>
              </a:spcAft>
              <a:buNone/>
            </a:pPr>
            <a:r>
              <a:t/>
            </a:r>
            <a:endParaRPr sz="2000">
              <a:solidFill>
                <a:srgbClr val="282828"/>
              </a:solidFill>
              <a:latin typeface="Open Sans"/>
              <a:ea typeface="Open Sans"/>
              <a:cs typeface="Open Sans"/>
              <a:sym typeface="Open Sans"/>
            </a:endParaRPr>
          </a:p>
          <a:p>
            <a:pPr indent="-355600" lvl="0" marL="457200" rtl="0" algn="l">
              <a:spcBef>
                <a:spcPts val="0"/>
              </a:spcBef>
              <a:spcAft>
                <a:spcPts val="0"/>
              </a:spcAft>
              <a:buClr>
                <a:srgbClr val="282828"/>
              </a:buClr>
              <a:buSzPts val="2000"/>
              <a:buFont typeface="Open Sans"/>
              <a:buChar char="●"/>
            </a:pPr>
            <a:r>
              <a:rPr lang="en" sz="2000">
                <a:solidFill>
                  <a:srgbClr val="282828"/>
                </a:solidFill>
                <a:latin typeface="Open Sans"/>
                <a:ea typeface="Open Sans"/>
                <a:cs typeface="Open Sans"/>
                <a:sym typeface="Open Sans"/>
              </a:rPr>
              <a:t>How did Little Rock commemorate this historical event? </a:t>
            </a:r>
            <a:endParaRPr sz="2000">
              <a:solidFill>
                <a:srgbClr val="422E25"/>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B03C"/>
        </a:solidFill>
      </p:bgPr>
    </p:bg>
    <p:spTree>
      <p:nvGrpSpPr>
        <p:cNvPr id="137" name="Shape 137"/>
        <p:cNvGrpSpPr/>
        <p:nvPr/>
      </p:nvGrpSpPr>
      <p:grpSpPr>
        <a:xfrm>
          <a:off x="0" y="0"/>
          <a:ext cx="0" cy="0"/>
          <a:chOff x="0" y="0"/>
          <a:chExt cx="0" cy="0"/>
        </a:xfrm>
      </p:grpSpPr>
      <p:sp>
        <p:nvSpPr>
          <p:cNvPr id="138" name="Google Shape;138;p24"/>
          <p:cNvSpPr txBox="1"/>
          <p:nvPr/>
        </p:nvSpPr>
        <p:spPr>
          <a:xfrm>
            <a:off x="1194400" y="2055250"/>
            <a:ext cx="230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rgbClr val="990000"/>
              </a:solidFill>
              <a:latin typeface="Average"/>
              <a:ea typeface="Average"/>
              <a:cs typeface="Average"/>
              <a:sym typeface="Average"/>
            </a:endParaRPr>
          </a:p>
        </p:txBody>
      </p:sp>
      <p:sp>
        <p:nvSpPr>
          <p:cNvPr id="139" name="Google Shape;139;p24"/>
          <p:cNvSpPr txBox="1"/>
          <p:nvPr/>
        </p:nvSpPr>
        <p:spPr>
          <a:xfrm>
            <a:off x="168100" y="1288525"/>
            <a:ext cx="4355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rgbClr val="422E25"/>
                </a:solidFill>
                <a:latin typeface="Vollkorn"/>
                <a:ea typeface="Vollkorn"/>
                <a:cs typeface="Vollkorn"/>
                <a:sym typeface="Vollkorn"/>
              </a:rPr>
              <a:t>Arkansas </a:t>
            </a:r>
            <a:r>
              <a:rPr lang="en" sz="3200">
                <a:solidFill>
                  <a:srgbClr val="422E25"/>
                </a:solidFill>
                <a:latin typeface="Vollkorn"/>
                <a:ea typeface="Vollkorn"/>
                <a:cs typeface="Vollkorn"/>
                <a:sym typeface="Vollkorn"/>
              </a:rPr>
              <a:t>Frameworks</a:t>
            </a:r>
            <a:endParaRPr sz="3200">
              <a:solidFill>
                <a:srgbClr val="422E25"/>
              </a:solidFill>
              <a:latin typeface="Vollkorn"/>
              <a:ea typeface="Vollkorn"/>
              <a:cs typeface="Vollkorn"/>
              <a:sym typeface="Vollkorn"/>
            </a:endParaRPr>
          </a:p>
        </p:txBody>
      </p:sp>
      <p:sp>
        <p:nvSpPr>
          <p:cNvPr id="140" name="Google Shape;140;p24"/>
          <p:cNvSpPr txBox="1"/>
          <p:nvPr/>
        </p:nvSpPr>
        <p:spPr>
          <a:xfrm>
            <a:off x="4959550" y="504150"/>
            <a:ext cx="4087200" cy="338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422E25"/>
                </a:solidFill>
                <a:latin typeface="Open Sans"/>
                <a:ea typeface="Open Sans"/>
                <a:cs typeface="Open Sans"/>
                <a:sym typeface="Open Sans"/>
              </a:rPr>
              <a:t>Grades 7-8</a:t>
            </a:r>
            <a:endParaRPr b="1" sz="1600">
              <a:solidFill>
                <a:srgbClr val="422E25"/>
              </a:solidFill>
              <a:latin typeface="Open Sans"/>
              <a:ea typeface="Open Sans"/>
              <a:cs typeface="Open Sans"/>
              <a:sym typeface="Open Sans"/>
            </a:endParaRPr>
          </a:p>
          <a:p>
            <a:pPr indent="0" lvl="0" marL="0" rtl="0" algn="l">
              <a:spcBef>
                <a:spcPts val="0"/>
              </a:spcBef>
              <a:spcAft>
                <a:spcPts val="0"/>
              </a:spcAft>
              <a:buNone/>
            </a:pPr>
            <a:r>
              <a:rPr lang="en" sz="1600">
                <a:solidFill>
                  <a:srgbClr val="422E25"/>
                </a:solidFill>
                <a:latin typeface="Open Sans"/>
                <a:ea typeface="Open Sans"/>
                <a:cs typeface="Open Sans"/>
                <a:sym typeface="Open Sans"/>
              </a:rPr>
              <a:t>Arkansas History</a:t>
            </a:r>
            <a:endParaRPr sz="1600">
              <a:solidFill>
                <a:srgbClr val="422E25"/>
              </a:solidFill>
              <a:latin typeface="Open Sans"/>
              <a:ea typeface="Open Sans"/>
              <a:cs typeface="Open Sans"/>
              <a:sym typeface="Open Sans"/>
            </a:endParaRPr>
          </a:p>
          <a:p>
            <a:pPr indent="-330200" lvl="0" marL="457200" rtl="0" algn="l">
              <a:spcBef>
                <a:spcPts val="0"/>
              </a:spcBef>
              <a:spcAft>
                <a:spcPts val="0"/>
              </a:spcAft>
              <a:buClr>
                <a:srgbClr val="422E25"/>
              </a:buClr>
              <a:buSzPts val="1600"/>
              <a:buFont typeface="Open Sans"/>
              <a:buChar char="●"/>
            </a:pPr>
            <a:r>
              <a:rPr lang="en" sz="1600">
                <a:solidFill>
                  <a:srgbClr val="422E25"/>
                </a:solidFill>
                <a:latin typeface="Open Sans"/>
                <a:ea typeface="Open Sans"/>
                <a:cs typeface="Open Sans"/>
                <a:sym typeface="Open Sans"/>
              </a:rPr>
              <a:t>H.7.AH.7-8.8</a:t>
            </a:r>
            <a:endParaRPr sz="1600">
              <a:solidFill>
                <a:srgbClr val="422E25"/>
              </a:solidFill>
              <a:latin typeface="Open Sans"/>
              <a:ea typeface="Open Sans"/>
              <a:cs typeface="Open Sans"/>
              <a:sym typeface="Open Sans"/>
            </a:endParaRPr>
          </a:p>
          <a:p>
            <a:pPr indent="-330200" lvl="0" marL="457200" rtl="0" algn="l">
              <a:spcBef>
                <a:spcPts val="0"/>
              </a:spcBef>
              <a:spcAft>
                <a:spcPts val="0"/>
              </a:spcAft>
              <a:buClr>
                <a:srgbClr val="422E25"/>
              </a:buClr>
              <a:buSzPts val="1600"/>
              <a:buFont typeface="Open Sans"/>
              <a:buChar char="●"/>
            </a:pPr>
            <a:r>
              <a:rPr lang="en" sz="1600">
                <a:solidFill>
                  <a:srgbClr val="422E25"/>
                </a:solidFill>
                <a:latin typeface="Open Sans"/>
                <a:ea typeface="Open Sans"/>
                <a:cs typeface="Open Sans"/>
                <a:sym typeface="Open Sans"/>
              </a:rPr>
              <a:t>H.7.AH.7-8.9</a:t>
            </a:r>
            <a:endParaRPr sz="1600">
              <a:solidFill>
                <a:srgbClr val="422E25"/>
              </a:solidFill>
              <a:latin typeface="Open Sans"/>
              <a:ea typeface="Open Sans"/>
              <a:cs typeface="Open Sans"/>
              <a:sym typeface="Open Sans"/>
            </a:endParaRPr>
          </a:p>
          <a:p>
            <a:pPr indent="0" lvl="0" marL="457200" rtl="0" algn="l">
              <a:spcBef>
                <a:spcPts val="0"/>
              </a:spcBef>
              <a:spcAft>
                <a:spcPts val="0"/>
              </a:spcAft>
              <a:buNone/>
            </a:pPr>
            <a:r>
              <a:t/>
            </a:r>
            <a:endParaRPr sz="1600">
              <a:solidFill>
                <a:srgbClr val="422E25"/>
              </a:solidFill>
              <a:latin typeface="Open Sans"/>
              <a:ea typeface="Open Sans"/>
              <a:cs typeface="Open Sans"/>
              <a:sym typeface="Open Sans"/>
            </a:endParaRPr>
          </a:p>
          <a:p>
            <a:pPr indent="0" lvl="0" marL="0" rtl="0" algn="l">
              <a:spcBef>
                <a:spcPts val="0"/>
              </a:spcBef>
              <a:spcAft>
                <a:spcPts val="0"/>
              </a:spcAft>
              <a:buNone/>
            </a:pPr>
            <a:r>
              <a:rPr b="1" lang="en" sz="1600">
                <a:solidFill>
                  <a:srgbClr val="422E25"/>
                </a:solidFill>
                <a:latin typeface="Open Sans"/>
                <a:ea typeface="Open Sans"/>
                <a:cs typeface="Open Sans"/>
                <a:sym typeface="Open Sans"/>
              </a:rPr>
              <a:t>Grades 9-12</a:t>
            </a:r>
            <a:endParaRPr sz="1600">
              <a:solidFill>
                <a:srgbClr val="422E25"/>
              </a:solidFill>
              <a:latin typeface="Open Sans"/>
              <a:ea typeface="Open Sans"/>
              <a:cs typeface="Open Sans"/>
              <a:sym typeface="Open Sans"/>
            </a:endParaRPr>
          </a:p>
          <a:p>
            <a:pPr indent="0" lvl="0" marL="0" rtl="0" algn="l">
              <a:spcBef>
                <a:spcPts val="0"/>
              </a:spcBef>
              <a:spcAft>
                <a:spcPts val="0"/>
              </a:spcAft>
              <a:buNone/>
            </a:pPr>
            <a:r>
              <a:rPr lang="en" sz="1600">
                <a:solidFill>
                  <a:srgbClr val="422E25"/>
                </a:solidFill>
                <a:latin typeface="Open Sans"/>
                <a:ea typeface="Open Sans"/>
                <a:cs typeface="Open Sans"/>
                <a:sym typeface="Open Sans"/>
              </a:rPr>
              <a:t>Arkansas History</a:t>
            </a:r>
            <a:endParaRPr sz="1600">
              <a:solidFill>
                <a:srgbClr val="422E25"/>
              </a:solidFill>
              <a:latin typeface="Open Sans"/>
              <a:ea typeface="Open Sans"/>
              <a:cs typeface="Open Sans"/>
              <a:sym typeface="Open Sans"/>
            </a:endParaRPr>
          </a:p>
          <a:p>
            <a:pPr indent="-330200" lvl="0" marL="457200" rtl="0" algn="l">
              <a:spcBef>
                <a:spcPts val="0"/>
              </a:spcBef>
              <a:spcAft>
                <a:spcPts val="0"/>
              </a:spcAft>
              <a:buClr>
                <a:srgbClr val="422E25"/>
              </a:buClr>
              <a:buSzPts val="1600"/>
              <a:buFont typeface="Open Sans"/>
              <a:buChar char="●"/>
            </a:pPr>
            <a:r>
              <a:rPr lang="en" sz="1600">
                <a:solidFill>
                  <a:srgbClr val="422E25"/>
                </a:solidFill>
                <a:latin typeface="Open Sans"/>
                <a:ea typeface="Open Sans"/>
                <a:cs typeface="Open Sans"/>
                <a:sym typeface="Open Sans"/>
              </a:rPr>
              <a:t>Era5.5.AH.9-12.4</a:t>
            </a:r>
            <a:endParaRPr sz="1600">
              <a:solidFill>
                <a:srgbClr val="422E25"/>
              </a:solidFill>
              <a:latin typeface="Open Sans"/>
              <a:ea typeface="Open Sans"/>
              <a:cs typeface="Open Sans"/>
              <a:sym typeface="Open Sans"/>
            </a:endParaRPr>
          </a:p>
          <a:p>
            <a:pPr indent="-330200" lvl="0" marL="457200" rtl="0" algn="l">
              <a:spcBef>
                <a:spcPts val="0"/>
              </a:spcBef>
              <a:spcAft>
                <a:spcPts val="0"/>
              </a:spcAft>
              <a:buClr>
                <a:srgbClr val="422E25"/>
              </a:buClr>
              <a:buSzPts val="1600"/>
              <a:buFont typeface="Open Sans"/>
              <a:buChar char="●"/>
            </a:pPr>
            <a:r>
              <a:rPr lang="en" sz="1600">
                <a:solidFill>
                  <a:srgbClr val="422E25"/>
                </a:solidFill>
                <a:latin typeface="Open Sans"/>
                <a:ea typeface="Open Sans"/>
                <a:cs typeface="Open Sans"/>
                <a:sym typeface="Open Sans"/>
              </a:rPr>
              <a:t>Era6.6.AH.9-12.2</a:t>
            </a:r>
            <a:endParaRPr sz="1600">
              <a:solidFill>
                <a:srgbClr val="422E25"/>
              </a:solidFill>
              <a:latin typeface="Open Sans"/>
              <a:ea typeface="Open Sans"/>
              <a:cs typeface="Open Sans"/>
              <a:sym typeface="Open Sans"/>
            </a:endParaRPr>
          </a:p>
          <a:p>
            <a:pPr indent="0" lvl="0" marL="457200" rtl="0" algn="l">
              <a:spcBef>
                <a:spcPts val="0"/>
              </a:spcBef>
              <a:spcAft>
                <a:spcPts val="0"/>
              </a:spcAft>
              <a:buNone/>
            </a:pPr>
            <a:r>
              <a:t/>
            </a:r>
            <a:endParaRPr sz="1600">
              <a:solidFill>
                <a:srgbClr val="422E25"/>
              </a:solidFill>
              <a:latin typeface="Open Sans"/>
              <a:ea typeface="Open Sans"/>
              <a:cs typeface="Open Sans"/>
              <a:sym typeface="Open Sans"/>
            </a:endParaRPr>
          </a:p>
          <a:p>
            <a:pPr indent="0" lvl="0" marL="0" rtl="0" algn="l">
              <a:spcBef>
                <a:spcPts val="0"/>
              </a:spcBef>
              <a:spcAft>
                <a:spcPts val="0"/>
              </a:spcAft>
              <a:buNone/>
            </a:pPr>
            <a:r>
              <a:rPr lang="en" sz="1600">
                <a:solidFill>
                  <a:srgbClr val="422E25"/>
                </a:solidFill>
                <a:latin typeface="Open Sans"/>
                <a:ea typeface="Open Sans"/>
                <a:cs typeface="Open Sans"/>
                <a:sym typeface="Open Sans"/>
              </a:rPr>
              <a:t>U.S. History Since 1890</a:t>
            </a:r>
            <a:endParaRPr sz="1600">
              <a:solidFill>
                <a:srgbClr val="422E25"/>
              </a:solidFill>
              <a:latin typeface="Open Sans"/>
              <a:ea typeface="Open Sans"/>
              <a:cs typeface="Open Sans"/>
              <a:sym typeface="Open Sans"/>
            </a:endParaRPr>
          </a:p>
          <a:p>
            <a:pPr indent="-330200" lvl="0" marL="457200" rtl="0" algn="l">
              <a:spcBef>
                <a:spcPts val="0"/>
              </a:spcBef>
              <a:spcAft>
                <a:spcPts val="0"/>
              </a:spcAft>
              <a:buClr>
                <a:srgbClr val="422E25"/>
              </a:buClr>
              <a:buSzPts val="1600"/>
              <a:buFont typeface="Open Sans"/>
              <a:buChar char="●"/>
            </a:pPr>
            <a:r>
              <a:rPr lang="en" sz="1600">
                <a:solidFill>
                  <a:srgbClr val="422E25"/>
                </a:solidFill>
                <a:latin typeface="Open Sans"/>
                <a:ea typeface="Open Sans"/>
                <a:cs typeface="Open Sans"/>
                <a:sym typeface="Open Sans"/>
              </a:rPr>
              <a:t>Era9.6.USH.1</a:t>
            </a:r>
            <a:endParaRPr sz="1600">
              <a:solidFill>
                <a:srgbClr val="422E25"/>
              </a:solidFill>
              <a:latin typeface="Open Sans"/>
              <a:ea typeface="Open Sans"/>
              <a:cs typeface="Open Sans"/>
              <a:sym typeface="Open Sans"/>
            </a:endParaRPr>
          </a:p>
          <a:p>
            <a:pPr indent="-330200" lvl="0" marL="457200" rtl="0" algn="l">
              <a:spcBef>
                <a:spcPts val="0"/>
              </a:spcBef>
              <a:spcAft>
                <a:spcPts val="0"/>
              </a:spcAft>
              <a:buClr>
                <a:srgbClr val="422E25"/>
              </a:buClr>
              <a:buSzPts val="1600"/>
              <a:buFont typeface="Open Sans"/>
              <a:buChar char="●"/>
            </a:pPr>
            <a:r>
              <a:rPr lang="en" sz="1600">
                <a:solidFill>
                  <a:srgbClr val="422E25"/>
                </a:solidFill>
                <a:latin typeface="Open Sans"/>
                <a:ea typeface="Open Sans"/>
                <a:cs typeface="Open Sans"/>
                <a:sym typeface="Open Sans"/>
              </a:rPr>
              <a:t>Era9.6.USH.2</a:t>
            </a:r>
            <a:endParaRPr sz="1600">
              <a:solidFill>
                <a:srgbClr val="422E25"/>
              </a:solidFill>
              <a:latin typeface="Open Sans"/>
              <a:ea typeface="Open Sans"/>
              <a:cs typeface="Open Sans"/>
              <a:sym typeface="Open Sans"/>
            </a:endParaRPr>
          </a:p>
        </p:txBody>
      </p:sp>
      <p:sp>
        <p:nvSpPr>
          <p:cNvPr id="141" name="Google Shape;141;p24"/>
          <p:cNvSpPr/>
          <p:nvPr/>
        </p:nvSpPr>
        <p:spPr>
          <a:xfrm>
            <a:off x="972400" y="1838550"/>
            <a:ext cx="2746800" cy="317400"/>
          </a:xfrm>
          <a:prstGeom prst="mathMin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B03C"/>
        </a:soli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422E25"/>
                </a:solidFill>
                <a:latin typeface="Vollkorn"/>
                <a:ea typeface="Vollkorn"/>
                <a:cs typeface="Vollkorn"/>
                <a:sym typeface="Vollkorn"/>
              </a:rPr>
              <a:t>Overview &amp; Purpose</a:t>
            </a:r>
            <a:endParaRPr>
              <a:solidFill>
                <a:srgbClr val="422E25"/>
              </a:solidFill>
              <a:latin typeface="Vollkorn"/>
              <a:ea typeface="Vollkorn"/>
              <a:cs typeface="Vollkorn"/>
              <a:sym typeface="Vollkorn"/>
            </a:endParaRPr>
          </a:p>
        </p:txBody>
      </p:sp>
      <p:sp>
        <p:nvSpPr>
          <p:cNvPr id="61" name="Google Shape;61;p14"/>
          <p:cNvSpPr/>
          <p:nvPr/>
        </p:nvSpPr>
        <p:spPr>
          <a:xfrm>
            <a:off x="914700" y="2637425"/>
            <a:ext cx="2746800" cy="317400"/>
          </a:xfrm>
          <a:prstGeom prst="mathMin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txBox="1"/>
          <p:nvPr/>
        </p:nvSpPr>
        <p:spPr>
          <a:xfrm>
            <a:off x="4771425" y="786300"/>
            <a:ext cx="4245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000">
              <a:solidFill>
                <a:srgbClr val="422E25"/>
              </a:solidFill>
              <a:latin typeface="Open Sans"/>
              <a:ea typeface="Open Sans"/>
              <a:cs typeface="Open Sans"/>
              <a:sym typeface="Open Sans"/>
            </a:endParaRPr>
          </a:p>
        </p:txBody>
      </p:sp>
      <p:sp>
        <p:nvSpPr>
          <p:cNvPr id="63" name="Google Shape;63;p14"/>
          <p:cNvSpPr txBox="1"/>
          <p:nvPr/>
        </p:nvSpPr>
        <p:spPr>
          <a:xfrm>
            <a:off x="5068425" y="355200"/>
            <a:ext cx="3651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solidFill>
                <a:srgbClr val="422E25"/>
              </a:solidFill>
              <a:latin typeface="Open Sans"/>
              <a:ea typeface="Open Sans"/>
              <a:cs typeface="Open Sans"/>
              <a:sym typeface="Open Sans"/>
            </a:endParaRPr>
          </a:p>
        </p:txBody>
      </p:sp>
      <p:sp>
        <p:nvSpPr>
          <p:cNvPr id="64" name="Google Shape;64;p14"/>
          <p:cNvSpPr txBox="1"/>
          <p:nvPr/>
        </p:nvSpPr>
        <p:spPr>
          <a:xfrm>
            <a:off x="4656375" y="506900"/>
            <a:ext cx="4476000" cy="357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000">
                <a:solidFill>
                  <a:srgbClr val="422E25"/>
                </a:solidFill>
                <a:latin typeface="Open Sans"/>
                <a:ea typeface="Open Sans"/>
                <a:cs typeface="Open Sans"/>
                <a:sym typeface="Open Sans"/>
              </a:rPr>
              <a:t>The purpose of this lesson is to give an overview of the Little Rock Central High Desegregation Crisis and its 50th Anniversary commemoration. Students will use guided notes and group discussions to gain a better understanding of why and how we commemorate important historical events.</a:t>
            </a:r>
            <a:endParaRPr sz="2000">
              <a:solidFill>
                <a:srgbClr val="422E25"/>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CCC0"/>
        </a:solidFill>
      </p:bgPr>
    </p:bg>
    <p:spTree>
      <p:nvGrpSpPr>
        <p:cNvPr id="68" name="Shape 68"/>
        <p:cNvGrpSpPr/>
        <p:nvPr/>
      </p:nvGrpSpPr>
      <p:grpSpPr>
        <a:xfrm>
          <a:off x="0" y="0"/>
          <a:ext cx="0" cy="0"/>
          <a:chOff x="0" y="0"/>
          <a:chExt cx="0" cy="0"/>
        </a:xfrm>
      </p:grpSpPr>
      <p:sp>
        <p:nvSpPr>
          <p:cNvPr id="69" name="Google Shape;69;p15"/>
          <p:cNvSpPr txBox="1"/>
          <p:nvPr/>
        </p:nvSpPr>
        <p:spPr>
          <a:xfrm>
            <a:off x="550975" y="1424650"/>
            <a:ext cx="7448700" cy="25449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1100"/>
              </a:spcBef>
              <a:spcAft>
                <a:spcPts val="0"/>
              </a:spcAft>
              <a:buClr>
                <a:srgbClr val="422E25"/>
              </a:buClr>
              <a:buSzPts val="2000"/>
              <a:buFont typeface="Open Sans"/>
              <a:buChar char="●"/>
            </a:pPr>
            <a:r>
              <a:rPr lang="en" sz="2000">
                <a:solidFill>
                  <a:srgbClr val="422E25"/>
                </a:solidFill>
                <a:latin typeface="Open Sans"/>
                <a:ea typeface="Open Sans"/>
                <a:cs typeface="Open Sans"/>
                <a:sym typeface="Open Sans"/>
              </a:rPr>
              <a:t>Students will examine the Central High Crisis and the role of the Little Rock Nine in the Civil Rights Movement.</a:t>
            </a:r>
            <a:endParaRPr sz="2000">
              <a:solidFill>
                <a:srgbClr val="422E25"/>
              </a:solidFill>
              <a:latin typeface="Open Sans"/>
              <a:ea typeface="Open Sans"/>
              <a:cs typeface="Open Sans"/>
              <a:sym typeface="Open Sans"/>
            </a:endParaRPr>
          </a:p>
          <a:p>
            <a:pPr indent="0" lvl="0" marL="0" rtl="0" algn="l">
              <a:lnSpc>
                <a:spcPct val="115000"/>
              </a:lnSpc>
              <a:spcBef>
                <a:spcPts val="1100"/>
              </a:spcBef>
              <a:spcAft>
                <a:spcPts val="0"/>
              </a:spcAft>
              <a:buNone/>
            </a:pPr>
            <a:r>
              <a:t/>
            </a:r>
            <a:endParaRPr sz="2000">
              <a:solidFill>
                <a:srgbClr val="422E25"/>
              </a:solidFill>
              <a:latin typeface="Open Sans"/>
              <a:ea typeface="Open Sans"/>
              <a:cs typeface="Open Sans"/>
              <a:sym typeface="Open Sans"/>
            </a:endParaRPr>
          </a:p>
          <a:p>
            <a:pPr indent="-355600" lvl="0" marL="457200" rtl="0" algn="l">
              <a:lnSpc>
                <a:spcPct val="115000"/>
              </a:lnSpc>
              <a:spcBef>
                <a:spcPts val="1100"/>
              </a:spcBef>
              <a:spcAft>
                <a:spcPts val="0"/>
              </a:spcAft>
              <a:buClr>
                <a:srgbClr val="422E25"/>
              </a:buClr>
              <a:buSzPts val="2000"/>
              <a:buFont typeface="Open Sans"/>
              <a:buChar char="●"/>
            </a:pPr>
            <a:r>
              <a:rPr lang="en" sz="2000">
                <a:solidFill>
                  <a:srgbClr val="422E25"/>
                </a:solidFill>
                <a:latin typeface="Open Sans"/>
                <a:ea typeface="Open Sans"/>
                <a:cs typeface="Open Sans"/>
                <a:sym typeface="Open Sans"/>
              </a:rPr>
              <a:t>Students will discuss the importance of the Central High Crisis 50th Anniversary commemoration and how American society has and hasn’t changed since 1954.</a:t>
            </a:r>
            <a:endParaRPr sz="2000">
              <a:solidFill>
                <a:srgbClr val="422E25"/>
              </a:solidFill>
              <a:latin typeface="Open Sans"/>
              <a:ea typeface="Open Sans"/>
              <a:cs typeface="Open Sans"/>
              <a:sym typeface="Open Sans"/>
            </a:endParaRPr>
          </a:p>
        </p:txBody>
      </p:sp>
      <p:sp>
        <p:nvSpPr>
          <p:cNvPr id="70" name="Google Shape;70;p15"/>
          <p:cNvSpPr txBox="1"/>
          <p:nvPr/>
        </p:nvSpPr>
        <p:spPr>
          <a:xfrm>
            <a:off x="434200" y="244925"/>
            <a:ext cx="6412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200">
                <a:solidFill>
                  <a:srgbClr val="422E25"/>
                </a:solidFill>
                <a:latin typeface="Vollkorn"/>
                <a:ea typeface="Vollkorn"/>
                <a:cs typeface="Vollkorn"/>
                <a:sym typeface="Vollkorn"/>
              </a:rPr>
              <a:t>Objectives</a:t>
            </a:r>
            <a:endParaRPr sz="4200">
              <a:solidFill>
                <a:srgbClr val="422E25"/>
              </a:solidFill>
              <a:latin typeface="Vollkorn"/>
              <a:ea typeface="Vollkorn"/>
              <a:cs typeface="Vollkorn"/>
              <a:sym typeface="Vollkor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B03C"/>
        </a:solidFill>
      </p:bgPr>
    </p:bg>
    <p:spTree>
      <p:nvGrpSpPr>
        <p:cNvPr id="74" name="Shape 74"/>
        <p:cNvGrpSpPr/>
        <p:nvPr/>
      </p:nvGrpSpPr>
      <p:grpSpPr>
        <a:xfrm>
          <a:off x="0" y="0"/>
          <a:ext cx="0" cy="0"/>
          <a:chOff x="0" y="0"/>
          <a:chExt cx="0" cy="0"/>
        </a:xfrm>
      </p:grpSpPr>
      <p:sp>
        <p:nvSpPr>
          <p:cNvPr id="75" name="Google Shape;75;p16"/>
          <p:cNvSpPr txBox="1"/>
          <p:nvPr>
            <p:ph type="title"/>
          </p:nvPr>
        </p:nvSpPr>
        <p:spPr>
          <a:xfrm>
            <a:off x="265500" y="1160225"/>
            <a:ext cx="4045200" cy="1707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rgbClr val="422E25"/>
                </a:solidFill>
                <a:latin typeface="Vollkorn"/>
                <a:ea typeface="Vollkorn"/>
                <a:cs typeface="Vollkorn"/>
                <a:sym typeface="Vollkorn"/>
              </a:rPr>
              <a:t>Activities</a:t>
            </a:r>
            <a:endParaRPr>
              <a:solidFill>
                <a:srgbClr val="422E25"/>
              </a:solidFill>
              <a:latin typeface="Vollkorn"/>
              <a:ea typeface="Vollkorn"/>
              <a:cs typeface="Vollkorn"/>
              <a:sym typeface="Vollkorn"/>
            </a:endParaRPr>
          </a:p>
        </p:txBody>
      </p:sp>
      <p:sp>
        <p:nvSpPr>
          <p:cNvPr id="76" name="Google Shape;76;p16"/>
          <p:cNvSpPr/>
          <p:nvPr/>
        </p:nvSpPr>
        <p:spPr>
          <a:xfrm>
            <a:off x="914700" y="2254350"/>
            <a:ext cx="2746800" cy="317400"/>
          </a:xfrm>
          <a:prstGeom prst="mathMin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6"/>
          <p:cNvSpPr txBox="1"/>
          <p:nvPr/>
        </p:nvSpPr>
        <p:spPr>
          <a:xfrm>
            <a:off x="4782675" y="781500"/>
            <a:ext cx="4110600" cy="264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2000">
                <a:solidFill>
                  <a:srgbClr val="422E25"/>
                </a:solidFill>
                <a:latin typeface="Open Sans"/>
                <a:ea typeface="Open Sans"/>
                <a:cs typeface="Open Sans"/>
                <a:sym typeface="Open Sans"/>
              </a:rPr>
              <a:t>Review the history of the Central High Crisis and complete the </a:t>
            </a:r>
            <a:r>
              <a:rPr lang="en" sz="2000" u="sng">
                <a:solidFill>
                  <a:schemeClr val="hlink"/>
                </a:solidFill>
                <a:latin typeface="Open Sans"/>
                <a:ea typeface="Open Sans"/>
                <a:cs typeface="Open Sans"/>
                <a:sym typeface="Open Sans"/>
                <a:hlinkClick r:id="rId3"/>
              </a:rPr>
              <a:t>guided notes</a:t>
            </a:r>
            <a:r>
              <a:rPr lang="en" sz="2000">
                <a:solidFill>
                  <a:srgbClr val="422E25"/>
                </a:solidFill>
                <a:latin typeface="Open Sans"/>
                <a:ea typeface="Open Sans"/>
                <a:cs typeface="Open Sans"/>
                <a:sym typeface="Open Sans"/>
              </a:rPr>
              <a:t>. Then, review the materials about the 50th anniversary commemoration, and divide into groups of 2-3 to discuss and fill out the </a:t>
            </a:r>
            <a:r>
              <a:rPr lang="en" sz="2000" u="sng">
                <a:solidFill>
                  <a:schemeClr val="hlink"/>
                </a:solidFill>
                <a:latin typeface="Open Sans"/>
                <a:ea typeface="Open Sans"/>
                <a:cs typeface="Open Sans"/>
                <a:sym typeface="Open Sans"/>
                <a:hlinkClick r:id="rId4"/>
              </a:rPr>
              <a:t>organizer worksheet</a:t>
            </a:r>
            <a:r>
              <a:rPr lang="en" sz="2000">
                <a:solidFill>
                  <a:srgbClr val="422E25"/>
                </a:solidFill>
                <a:latin typeface="Open Sans"/>
                <a:ea typeface="Open Sans"/>
                <a:cs typeface="Open Sans"/>
                <a:sym typeface="Open Sans"/>
              </a:rPr>
              <a:t>.</a:t>
            </a:r>
            <a:endParaRPr sz="2000">
              <a:solidFill>
                <a:srgbClr val="422E25"/>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CCC0"/>
        </a:solidFill>
      </p:bgPr>
    </p:bg>
    <p:spTree>
      <p:nvGrpSpPr>
        <p:cNvPr id="81" name="Shape 81"/>
        <p:cNvGrpSpPr/>
        <p:nvPr/>
      </p:nvGrpSpPr>
      <p:grpSpPr>
        <a:xfrm>
          <a:off x="0" y="0"/>
          <a:ext cx="0" cy="0"/>
          <a:chOff x="0" y="0"/>
          <a:chExt cx="0" cy="0"/>
        </a:xfrm>
      </p:grpSpPr>
      <p:sp>
        <p:nvSpPr>
          <p:cNvPr id="82" name="Google Shape;82;p17"/>
          <p:cNvSpPr txBox="1"/>
          <p:nvPr/>
        </p:nvSpPr>
        <p:spPr>
          <a:xfrm>
            <a:off x="378525" y="289450"/>
            <a:ext cx="6412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rgbClr val="422E25"/>
                </a:solidFill>
                <a:latin typeface="Vollkorn"/>
                <a:ea typeface="Vollkorn"/>
                <a:cs typeface="Vollkorn"/>
                <a:sym typeface="Vollkorn"/>
              </a:rPr>
              <a:t>Central High Crisis</a:t>
            </a:r>
            <a:endParaRPr sz="3200">
              <a:solidFill>
                <a:srgbClr val="422E25"/>
              </a:solidFill>
              <a:latin typeface="Vollkorn"/>
              <a:ea typeface="Vollkorn"/>
              <a:cs typeface="Vollkorn"/>
              <a:sym typeface="Vollkorn"/>
            </a:endParaRPr>
          </a:p>
        </p:txBody>
      </p:sp>
      <p:sp>
        <p:nvSpPr>
          <p:cNvPr id="83" name="Google Shape;83;p17"/>
          <p:cNvSpPr txBox="1"/>
          <p:nvPr/>
        </p:nvSpPr>
        <p:spPr>
          <a:xfrm>
            <a:off x="389500" y="1118575"/>
            <a:ext cx="3752700" cy="4063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422E25"/>
                </a:solidFill>
                <a:latin typeface="Open Sans"/>
                <a:ea typeface="Open Sans"/>
                <a:cs typeface="Open Sans"/>
                <a:sym typeface="Open Sans"/>
              </a:rPr>
              <a:t>In 1954, the Supreme Court ruled in </a:t>
            </a:r>
            <a:r>
              <a:rPr i="1" lang="en">
                <a:solidFill>
                  <a:srgbClr val="422E25"/>
                </a:solidFill>
                <a:latin typeface="Open Sans"/>
                <a:ea typeface="Open Sans"/>
                <a:cs typeface="Open Sans"/>
                <a:sym typeface="Open Sans"/>
              </a:rPr>
              <a:t>Brown v. Board of Education</a:t>
            </a:r>
            <a:r>
              <a:rPr lang="en">
                <a:solidFill>
                  <a:srgbClr val="422E25"/>
                </a:solidFill>
                <a:latin typeface="Open Sans"/>
                <a:ea typeface="Open Sans"/>
                <a:cs typeface="Open Sans"/>
                <a:sym typeface="Open Sans"/>
              </a:rPr>
              <a:t> that racial segregation in public education was a violation of the 14th Amendment to the U.S. Constitution. In 1957, Little Rock Central High School became a national and international flashpoint when nine African American students enrolled in the school. An angry mob of whites surrounded Central High School to prevent students from attending school, and Governor Faubus sent the Arkansas National Guard to prevent the Little Rock Nine from entering the school. President Eisenhower nationalized the Guard troops and sent the 101st Airborne to enforce the desegregation plan based on the </a:t>
            </a:r>
            <a:r>
              <a:rPr i="1" lang="en">
                <a:solidFill>
                  <a:srgbClr val="422E25"/>
                </a:solidFill>
                <a:latin typeface="Open Sans"/>
                <a:ea typeface="Open Sans"/>
                <a:cs typeface="Open Sans"/>
                <a:sym typeface="Open Sans"/>
              </a:rPr>
              <a:t>Brown </a:t>
            </a:r>
            <a:r>
              <a:rPr lang="en">
                <a:solidFill>
                  <a:srgbClr val="422E25"/>
                </a:solidFill>
                <a:latin typeface="Open Sans"/>
                <a:ea typeface="Open Sans"/>
                <a:cs typeface="Open Sans"/>
                <a:sym typeface="Open Sans"/>
              </a:rPr>
              <a:t>decision.</a:t>
            </a:r>
            <a:endParaRPr sz="1600">
              <a:solidFill>
                <a:srgbClr val="422E25"/>
              </a:solidFill>
              <a:latin typeface="Open Sans"/>
              <a:ea typeface="Open Sans"/>
              <a:cs typeface="Open Sans"/>
              <a:sym typeface="Open Sans"/>
            </a:endParaRPr>
          </a:p>
        </p:txBody>
      </p:sp>
      <p:pic>
        <p:nvPicPr>
          <p:cNvPr descr="Rows of soldiers and a reporter stand outside of Central High School. The soldiers wear full military gear including hard helmets, packs, and guns" id="84" name="Google Shape;84;p17" title="Soldiers at Central High School"/>
          <p:cNvPicPr preferRelativeResize="0"/>
          <p:nvPr/>
        </p:nvPicPr>
        <p:blipFill rotWithShape="1">
          <a:blip r:embed="rId3">
            <a:alphaModFix/>
          </a:blip>
          <a:srcRect b="680" l="0" r="0" t="670"/>
          <a:stretch/>
        </p:blipFill>
        <p:spPr>
          <a:xfrm>
            <a:off x="4585150" y="926225"/>
            <a:ext cx="4072551" cy="3291051"/>
          </a:xfrm>
          <a:prstGeom prst="rect">
            <a:avLst/>
          </a:prstGeom>
          <a:noFill/>
          <a:ln>
            <a:noFill/>
          </a:ln>
        </p:spPr>
      </p:pic>
      <p:sp>
        <p:nvSpPr>
          <p:cNvPr id="85" name="Google Shape;85;p17"/>
          <p:cNvSpPr txBox="1"/>
          <p:nvPr/>
        </p:nvSpPr>
        <p:spPr>
          <a:xfrm>
            <a:off x="4585175" y="4217275"/>
            <a:ext cx="4225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422E25"/>
                </a:solidFill>
                <a:latin typeface="Open Sans"/>
                <a:ea typeface="Open Sans"/>
                <a:cs typeface="Open Sans"/>
                <a:sym typeface="Open Sans"/>
              </a:rPr>
              <a:t>Soldiers lined up outside Central High School during the desegregation crisis, 1957</a:t>
            </a:r>
            <a:endParaRPr sz="800">
              <a:solidFill>
                <a:srgbClr val="422E25"/>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CCC0"/>
        </a:solidFill>
      </p:bgPr>
    </p:bg>
    <p:spTree>
      <p:nvGrpSpPr>
        <p:cNvPr id="89" name="Shape 89"/>
        <p:cNvGrpSpPr/>
        <p:nvPr/>
      </p:nvGrpSpPr>
      <p:grpSpPr>
        <a:xfrm>
          <a:off x="0" y="0"/>
          <a:ext cx="0" cy="0"/>
          <a:chOff x="0" y="0"/>
          <a:chExt cx="0" cy="0"/>
        </a:xfrm>
      </p:grpSpPr>
      <p:sp>
        <p:nvSpPr>
          <p:cNvPr id="90" name="Google Shape;90;p18"/>
          <p:cNvSpPr txBox="1"/>
          <p:nvPr/>
        </p:nvSpPr>
        <p:spPr>
          <a:xfrm>
            <a:off x="378525" y="289450"/>
            <a:ext cx="6412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rgbClr val="422E25"/>
                </a:solidFill>
                <a:latin typeface="Vollkorn"/>
                <a:ea typeface="Vollkorn"/>
                <a:cs typeface="Vollkorn"/>
                <a:sym typeface="Vollkorn"/>
              </a:rPr>
              <a:t>Little Rock Nine</a:t>
            </a:r>
            <a:endParaRPr sz="3200">
              <a:solidFill>
                <a:srgbClr val="422E25"/>
              </a:solidFill>
              <a:latin typeface="Vollkorn"/>
              <a:ea typeface="Vollkorn"/>
              <a:cs typeface="Vollkorn"/>
              <a:sym typeface="Vollkorn"/>
            </a:endParaRPr>
          </a:p>
        </p:txBody>
      </p:sp>
      <p:sp>
        <p:nvSpPr>
          <p:cNvPr id="91" name="Google Shape;91;p18"/>
          <p:cNvSpPr txBox="1"/>
          <p:nvPr/>
        </p:nvSpPr>
        <p:spPr>
          <a:xfrm>
            <a:off x="389500" y="1118575"/>
            <a:ext cx="4182600" cy="3140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rgbClr val="422E25"/>
                </a:solidFill>
                <a:latin typeface="Open Sans"/>
                <a:ea typeface="Open Sans"/>
                <a:cs typeface="Open Sans"/>
                <a:sym typeface="Open Sans"/>
              </a:rPr>
              <a:t>The Little Rock Nine were nine students in Little Rock who attempted to integrate Central High School in 1957 as a result of the </a:t>
            </a:r>
            <a:r>
              <a:rPr i="1" lang="en" sz="1600">
                <a:solidFill>
                  <a:srgbClr val="422E25"/>
                </a:solidFill>
                <a:latin typeface="Open Sans"/>
                <a:ea typeface="Open Sans"/>
                <a:cs typeface="Open Sans"/>
                <a:sym typeface="Open Sans"/>
              </a:rPr>
              <a:t>Brown v. Board of Education </a:t>
            </a:r>
            <a:r>
              <a:rPr lang="en" sz="1600">
                <a:solidFill>
                  <a:srgbClr val="422E25"/>
                </a:solidFill>
                <a:latin typeface="Open Sans"/>
                <a:ea typeface="Open Sans"/>
                <a:cs typeface="Open Sans"/>
                <a:sym typeface="Open Sans"/>
              </a:rPr>
              <a:t>ruling. The nine students were Ernest Green Minnijean Brown, Elizabeth Eckford, Thelma Mothershed, Melba Pattillo, Gloria Ray, Terrence Roberts, Jefferson Thomas, and Carlotta Walls.</a:t>
            </a:r>
            <a:endParaRPr sz="1600">
              <a:solidFill>
                <a:srgbClr val="422E25"/>
              </a:solidFill>
              <a:latin typeface="Open Sans"/>
              <a:ea typeface="Open Sans"/>
              <a:cs typeface="Open Sans"/>
              <a:sym typeface="Open Sans"/>
            </a:endParaRPr>
          </a:p>
          <a:p>
            <a:pPr indent="0" lvl="0" marL="0" rtl="0" algn="l">
              <a:spcBef>
                <a:spcPts val="0"/>
              </a:spcBef>
              <a:spcAft>
                <a:spcPts val="0"/>
              </a:spcAft>
              <a:buNone/>
            </a:pPr>
            <a:r>
              <a:t/>
            </a:r>
            <a:endParaRPr sz="1600">
              <a:solidFill>
                <a:srgbClr val="422E25"/>
              </a:solidFill>
              <a:latin typeface="Open Sans"/>
              <a:ea typeface="Open Sans"/>
              <a:cs typeface="Open Sans"/>
              <a:sym typeface="Open Sans"/>
            </a:endParaRPr>
          </a:p>
          <a:p>
            <a:pPr indent="0" lvl="0" marL="0" rtl="0" algn="ctr">
              <a:spcBef>
                <a:spcPts val="0"/>
              </a:spcBef>
              <a:spcAft>
                <a:spcPts val="0"/>
              </a:spcAft>
              <a:buNone/>
            </a:pPr>
            <a:r>
              <a:rPr lang="en" sz="1600" u="sng">
                <a:solidFill>
                  <a:schemeClr val="hlink"/>
                </a:solidFill>
                <a:latin typeface="Open Sans"/>
                <a:ea typeface="Open Sans"/>
                <a:cs typeface="Open Sans"/>
                <a:sym typeface="Open Sans"/>
                <a:hlinkClick r:id="rId3"/>
              </a:rPr>
              <a:t>Use this guided notes handout to explain more history behind the 9.</a:t>
            </a:r>
            <a:endParaRPr>
              <a:solidFill>
                <a:srgbClr val="422E25"/>
              </a:solidFill>
              <a:latin typeface="Open Sans"/>
              <a:ea typeface="Open Sans"/>
              <a:cs typeface="Open Sans"/>
              <a:sym typeface="Open Sans"/>
            </a:endParaRPr>
          </a:p>
        </p:txBody>
      </p:sp>
      <p:sp>
        <p:nvSpPr>
          <p:cNvPr id="92" name="Google Shape;92;p18"/>
          <p:cNvSpPr txBox="1"/>
          <p:nvPr/>
        </p:nvSpPr>
        <p:spPr>
          <a:xfrm>
            <a:off x="5260450" y="4055950"/>
            <a:ext cx="28974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Little Rock Nine member Terrence Roberts faces Arkansas National Guard troops after being denied entry to Central High School, September 4, 1957. </a:t>
            </a:r>
            <a:r>
              <a:rPr lang="en" sz="800">
                <a:solidFill>
                  <a:srgbClr val="422E25"/>
                </a:solidFill>
                <a:latin typeface="Open Sans"/>
                <a:ea typeface="Open Sans"/>
                <a:cs typeface="Open Sans"/>
                <a:sym typeface="Open Sans"/>
              </a:rPr>
              <a:t>Courtesy of Central High School National Historic Site</a:t>
            </a:r>
            <a:endParaRPr sz="800">
              <a:solidFill>
                <a:schemeClr val="dk1"/>
              </a:solidFill>
              <a:latin typeface="Open Sans"/>
              <a:ea typeface="Open Sans"/>
              <a:cs typeface="Open Sans"/>
              <a:sym typeface="Open Sans"/>
            </a:endParaRPr>
          </a:p>
        </p:txBody>
      </p:sp>
      <p:pic>
        <p:nvPicPr>
          <p:cNvPr descr="Terrence Roberts faces two Arkansas National Guard members on the side of a street. A crowd surrounds them" id="93" name="Google Shape;93;p18" title="Terrence Roberts at Central High School "/>
          <p:cNvPicPr preferRelativeResize="0"/>
          <p:nvPr/>
        </p:nvPicPr>
        <p:blipFill>
          <a:blip r:embed="rId4">
            <a:alphaModFix/>
          </a:blip>
          <a:stretch>
            <a:fillRect/>
          </a:stretch>
        </p:blipFill>
        <p:spPr>
          <a:xfrm>
            <a:off x="5260475" y="370225"/>
            <a:ext cx="2897449" cy="36857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CCC0"/>
        </a:solidFill>
      </p:bgPr>
    </p:bg>
    <p:spTree>
      <p:nvGrpSpPr>
        <p:cNvPr id="97" name="Shape 97"/>
        <p:cNvGrpSpPr/>
        <p:nvPr/>
      </p:nvGrpSpPr>
      <p:grpSpPr>
        <a:xfrm>
          <a:off x="0" y="0"/>
          <a:ext cx="0" cy="0"/>
          <a:chOff x="0" y="0"/>
          <a:chExt cx="0" cy="0"/>
        </a:xfrm>
      </p:grpSpPr>
      <p:sp>
        <p:nvSpPr>
          <p:cNvPr id="98" name="Google Shape;98;p19"/>
          <p:cNvSpPr txBox="1"/>
          <p:nvPr/>
        </p:nvSpPr>
        <p:spPr>
          <a:xfrm>
            <a:off x="4841450" y="4166850"/>
            <a:ext cx="39309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rgbClr val="422E25"/>
                </a:solidFill>
                <a:latin typeface="Open Sans"/>
                <a:ea typeface="Open Sans"/>
                <a:cs typeface="Open Sans"/>
                <a:sym typeface="Open Sans"/>
              </a:rPr>
              <a:t>Elizabeth Eckford sitting on the bus bench outside of Central High School, 1957</a:t>
            </a:r>
            <a:endParaRPr sz="800">
              <a:solidFill>
                <a:srgbClr val="422E25"/>
              </a:solidFill>
              <a:latin typeface="Open Sans"/>
              <a:ea typeface="Open Sans"/>
              <a:cs typeface="Open Sans"/>
              <a:sym typeface="Open Sans"/>
            </a:endParaRPr>
          </a:p>
        </p:txBody>
      </p:sp>
      <p:sp>
        <p:nvSpPr>
          <p:cNvPr id="99" name="Google Shape;99;p19"/>
          <p:cNvSpPr txBox="1"/>
          <p:nvPr/>
        </p:nvSpPr>
        <p:spPr>
          <a:xfrm>
            <a:off x="304900" y="4166850"/>
            <a:ext cx="4248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Several of the Little Rock Nine leave Central High School under troop escort, 1957. Courtesy of Central High School National Historic Site</a:t>
            </a:r>
            <a:endParaRPr sz="800">
              <a:solidFill>
                <a:srgbClr val="422E25"/>
              </a:solidFill>
              <a:latin typeface="Open Sans"/>
              <a:ea typeface="Open Sans"/>
              <a:cs typeface="Open Sans"/>
              <a:sym typeface="Open Sans"/>
            </a:endParaRPr>
          </a:p>
        </p:txBody>
      </p:sp>
      <p:pic>
        <p:nvPicPr>
          <p:cNvPr descr="Elizabeth Eckford sits on the bus bench with an older Black man outside of Central High School" id="100" name="Google Shape;100;p19" title="Elizabeth Eckford on the bus bench"/>
          <p:cNvPicPr preferRelativeResize="0"/>
          <p:nvPr/>
        </p:nvPicPr>
        <p:blipFill rotWithShape="1">
          <a:blip r:embed="rId3">
            <a:alphaModFix/>
          </a:blip>
          <a:srcRect b="0" l="777" r="777" t="0"/>
          <a:stretch/>
        </p:blipFill>
        <p:spPr>
          <a:xfrm>
            <a:off x="4736800" y="821125"/>
            <a:ext cx="4140200" cy="3345718"/>
          </a:xfrm>
          <a:prstGeom prst="rect">
            <a:avLst/>
          </a:prstGeom>
          <a:noFill/>
          <a:ln>
            <a:noFill/>
          </a:ln>
        </p:spPr>
      </p:pic>
      <p:pic>
        <p:nvPicPr>
          <p:cNvPr descr="Six of the Little Rock Nine walk down the steps of Central High School with other students. Eleven soldiers follow behind them" id="101" name="Google Shape;101;p19" title="Little Rock Nine under troop escort"/>
          <p:cNvPicPr preferRelativeResize="0"/>
          <p:nvPr/>
        </p:nvPicPr>
        <p:blipFill>
          <a:blip r:embed="rId4">
            <a:alphaModFix/>
          </a:blip>
          <a:stretch>
            <a:fillRect/>
          </a:stretch>
        </p:blipFill>
        <p:spPr>
          <a:xfrm>
            <a:off x="304903" y="821125"/>
            <a:ext cx="4247923" cy="3345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CCC0"/>
        </a:solidFill>
      </p:bgPr>
    </p:bg>
    <p:spTree>
      <p:nvGrpSpPr>
        <p:cNvPr id="105" name="Shape 105"/>
        <p:cNvGrpSpPr/>
        <p:nvPr/>
      </p:nvGrpSpPr>
      <p:grpSpPr>
        <a:xfrm>
          <a:off x="0" y="0"/>
          <a:ext cx="0" cy="0"/>
          <a:chOff x="0" y="0"/>
          <a:chExt cx="0" cy="0"/>
        </a:xfrm>
      </p:grpSpPr>
      <p:sp>
        <p:nvSpPr>
          <p:cNvPr id="106" name="Google Shape;106;p20"/>
          <p:cNvSpPr txBox="1"/>
          <p:nvPr/>
        </p:nvSpPr>
        <p:spPr>
          <a:xfrm>
            <a:off x="378525" y="289450"/>
            <a:ext cx="6412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rgbClr val="422E25"/>
                </a:solidFill>
                <a:latin typeface="Vollkorn"/>
                <a:ea typeface="Vollkorn"/>
                <a:cs typeface="Vollkorn"/>
                <a:sym typeface="Vollkorn"/>
              </a:rPr>
              <a:t>50 Years Later</a:t>
            </a:r>
            <a:endParaRPr sz="3200">
              <a:solidFill>
                <a:srgbClr val="422E25"/>
              </a:solidFill>
              <a:latin typeface="Vollkorn"/>
              <a:ea typeface="Vollkorn"/>
              <a:cs typeface="Vollkorn"/>
              <a:sym typeface="Vollkorn"/>
            </a:endParaRPr>
          </a:p>
        </p:txBody>
      </p:sp>
      <p:sp>
        <p:nvSpPr>
          <p:cNvPr id="107" name="Google Shape;107;p20"/>
          <p:cNvSpPr txBox="1"/>
          <p:nvPr/>
        </p:nvSpPr>
        <p:spPr>
          <a:xfrm>
            <a:off x="389500" y="1118575"/>
            <a:ext cx="3752700" cy="412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rgbClr val="422E25"/>
                </a:solidFill>
                <a:latin typeface="Open Sans"/>
                <a:ea typeface="Open Sans"/>
                <a:cs typeface="Open Sans"/>
                <a:sym typeface="Open Sans"/>
              </a:rPr>
              <a:t>In 2007 Congressman Vic Snyder sponsored the </a:t>
            </a:r>
            <a:r>
              <a:rPr i="1" lang="en" sz="1600">
                <a:solidFill>
                  <a:srgbClr val="422E25"/>
                </a:solidFill>
                <a:latin typeface="Open Sans"/>
                <a:ea typeface="Open Sans"/>
                <a:cs typeface="Open Sans"/>
                <a:sym typeface="Open Sans"/>
              </a:rPr>
              <a:t>Little Rock Central High Desegregation 50th Anniversary Commemorative Coin Act.</a:t>
            </a:r>
            <a:r>
              <a:rPr lang="en" sz="1600">
                <a:solidFill>
                  <a:srgbClr val="422E25"/>
                </a:solidFill>
                <a:latin typeface="Open Sans"/>
                <a:ea typeface="Open Sans"/>
                <a:cs typeface="Open Sans"/>
                <a:sym typeface="Open Sans"/>
              </a:rPr>
              <a:t> This act created a special one dollar silver coin in commemoration of the Central High Crisis. The U.S. Treasury minted 500,000 coins. The surcharges received by purchasing the coins were equally divided between the Jefferson National Parks Association, which provided support for the activities at Little Rock Central High Historic Site, and the Secretary of the Interior for site improvements at the Historic Site.</a:t>
            </a:r>
            <a:endParaRPr sz="1600">
              <a:solidFill>
                <a:srgbClr val="422E25"/>
              </a:solidFill>
              <a:latin typeface="Open Sans"/>
              <a:ea typeface="Open Sans"/>
              <a:cs typeface="Open Sans"/>
              <a:sym typeface="Open Sans"/>
            </a:endParaRPr>
          </a:p>
        </p:txBody>
      </p:sp>
      <p:pic>
        <p:nvPicPr>
          <p:cNvPr descr="Reps. John Lewis and Vic Snyder stand in front of the capital holding the fiftieth anniversary commemorative silver dollar" id="108" name="Google Shape;108;p20" title="Reps. John Lewis and Vic Snyder"/>
          <p:cNvPicPr preferRelativeResize="0"/>
          <p:nvPr/>
        </p:nvPicPr>
        <p:blipFill rotWithShape="1">
          <a:blip r:embed="rId3">
            <a:alphaModFix/>
          </a:blip>
          <a:srcRect b="10929" l="0" r="0" t="0"/>
          <a:stretch/>
        </p:blipFill>
        <p:spPr>
          <a:xfrm>
            <a:off x="5035275" y="315550"/>
            <a:ext cx="3446451" cy="2302376"/>
          </a:xfrm>
          <a:prstGeom prst="rect">
            <a:avLst/>
          </a:prstGeom>
          <a:noFill/>
          <a:ln>
            <a:noFill/>
          </a:ln>
        </p:spPr>
      </p:pic>
      <p:sp>
        <p:nvSpPr>
          <p:cNvPr id="109" name="Google Shape;109;p20"/>
          <p:cNvSpPr txBox="1"/>
          <p:nvPr/>
        </p:nvSpPr>
        <p:spPr>
          <a:xfrm>
            <a:off x="5035275" y="2617925"/>
            <a:ext cx="34464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rgbClr val="422E25"/>
                </a:solidFill>
                <a:latin typeface="Open Sans"/>
                <a:ea typeface="Open Sans"/>
                <a:cs typeface="Open Sans"/>
                <a:sym typeface="Open Sans"/>
              </a:rPr>
              <a:t>Representatives John Lewis and Vic Snyder holding the 50th anniversary commemorative </a:t>
            </a:r>
            <a:r>
              <a:rPr lang="en" sz="800">
                <a:solidFill>
                  <a:srgbClr val="422E25"/>
                </a:solidFill>
                <a:latin typeface="Open Sans"/>
                <a:ea typeface="Open Sans"/>
                <a:cs typeface="Open Sans"/>
                <a:sym typeface="Open Sans"/>
              </a:rPr>
              <a:t>coin</a:t>
            </a:r>
            <a:r>
              <a:rPr lang="en" sz="800">
                <a:solidFill>
                  <a:srgbClr val="422E25"/>
                </a:solidFill>
                <a:latin typeface="Open Sans"/>
                <a:ea typeface="Open Sans"/>
                <a:cs typeface="Open Sans"/>
                <a:sym typeface="Open Sans"/>
              </a:rPr>
              <a:t>. </a:t>
            </a:r>
            <a:r>
              <a:rPr lang="en" sz="800">
                <a:solidFill>
                  <a:srgbClr val="422E25"/>
                </a:solidFill>
                <a:latin typeface="Open Sans"/>
                <a:ea typeface="Open Sans"/>
                <a:cs typeface="Open Sans"/>
                <a:sym typeface="Open Sans"/>
              </a:rPr>
              <a:t>Courtesy</a:t>
            </a:r>
            <a:r>
              <a:rPr lang="en" sz="800">
                <a:solidFill>
                  <a:srgbClr val="422E25"/>
                </a:solidFill>
                <a:latin typeface="Open Sans"/>
                <a:ea typeface="Open Sans"/>
                <a:cs typeface="Open Sans"/>
                <a:sym typeface="Open Sans"/>
              </a:rPr>
              <a:t> of James Savage</a:t>
            </a:r>
            <a:endParaRPr sz="800">
              <a:solidFill>
                <a:srgbClr val="422E25"/>
              </a:solidFill>
              <a:latin typeface="Open Sans"/>
              <a:ea typeface="Open Sans"/>
              <a:cs typeface="Open Sans"/>
              <a:sym typeface="Open Sans"/>
            </a:endParaRPr>
          </a:p>
        </p:txBody>
      </p:sp>
      <p:pic>
        <p:nvPicPr>
          <p:cNvPr descr="Mock up of the front of the 2007 Little Rock Central High School Desegregation silver dollar" id="110" name="Google Shape;110;p20" title="2007 Little Rock Central High School Desegregation silver dollar"/>
          <p:cNvPicPr preferRelativeResize="0"/>
          <p:nvPr/>
        </p:nvPicPr>
        <p:blipFill>
          <a:blip r:embed="rId4">
            <a:alphaModFix/>
          </a:blip>
          <a:stretch>
            <a:fillRect/>
          </a:stretch>
        </p:blipFill>
        <p:spPr>
          <a:xfrm>
            <a:off x="5035275" y="3140415"/>
            <a:ext cx="1542574" cy="1516859"/>
          </a:xfrm>
          <a:prstGeom prst="rect">
            <a:avLst/>
          </a:prstGeom>
          <a:noFill/>
          <a:ln>
            <a:noFill/>
          </a:ln>
        </p:spPr>
      </p:pic>
      <p:pic>
        <p:nvPicPr>
          <p:cNvPr descr="Mock up of the back of the 2007 Little Rock Central High School Desegregation silver dollar" id="111" name="Google Shape;111;p20" title="2007 Little Rock Central High School Desegregation silver dollar"/>
          <p:cNvPicPr preferRelativeResize="0"/>
          <p:nvPr/>
        </p:nvPicPr>
        <p:blipFill>
          <a:blip r:embed="rId5">
            <a:alphaModFix/>
          </a:blip>
          <a:stretch>
            <a:fillRect/>
          </a:stretch>
        </p:blipFill>
        <p:spPr>
          <a:xfrm>
            <a:off x="6939101" y="3136562"/>
            <a:ext cx="1542574" cy="1524575"/>
          </a:xfrm>
          <a:prstGeom prst="rect">
            <a:avLst/>
          </a:prstGeom>
          <a:noFill/>
          <a:ln>
            <a:noFill/>
          </a:ln>
        </p:spPr>
      </p:pic>
      <p:sp>
        <p:nvSpPr>
          <p:cNvPr id="112" name="Google Shape;112;p20"/>
          <p:cNvSpPr txBox="1"/>
          <p:nvPr/>
        </p:nvSpPr>
        <p:spPr>
          <a:xfrm>
            <a:off x="4882125" y="4657275"/>
            <a:ext cx="37527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422E25"/>
                </a:solidFill>
                <a:latin typeface="Open Sans"/>
                <a:ea typeface="Open Sans"/>
                <a:cs typeface="Open Sans"/>
                <a:sym typeface="Open Sans"/>
              </a:rPr>
              <a:t>LRCH Desegregation 50th Anniversary Coin. Courtesy of United States Mint</a:t>
            </a:r>
            <a:endParaRPr sz="800">
              <a:solidFill>
                <a:srgbClr val="422E25"/>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CCC0"/>
        </a:solidFill>
      </p:bgPr>
    </p:bg>
    <p:spTree>
      <p:nvGrpSpPr>
        <p:cNvPr id="116" name="Shape 116"/>
        <p:cNvGrpSpPr/>
        <p:nvPr/>
      </p:nvGrpSpPr>
      <p:grpSpPr>
        <a:xfrm>
          <a:off x="0" y="0"/>
          <a:ext cx="0" cy="0"/>
          <a:chOff x="0" y="0"/>
          <a:chExt cx="0" cy="0"/>
        </a:xfrm>
      </p:grpSpPr>
      <p:sp>
        <p:nvSpPr>
          <p:cNvPr id="117" name="Google Shape;117;p21"/>
          <p:cNvSpPr txBox="1"/>
          <p:nvPr/>
        </p:nvSpPr>
        <p:spPr>
          <a:xfrm>
            <a:off x="378525" y="289450"/>
            <a:ext cx="6412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rgbClr val="422E25"/>
                </a:solidFill>
                <a:latin typeface="Vollkorn"/>
                <a:ea typeface="Vollkorn"/>
                <a:cs typeface="Vollkorn"/>
                <a:sym typeface="Vollkorn"/>
              </a:rPr>
              <a:t>50 Years Later, Cont.</a:t>
            </a:r>
            <a:endParaRPr sz="3200">
              <a:solidFill>
                <a:srgbClr val="422E25"/>
              </a:solidFill>
              <a:latin typeface="Vollkorn"/>
              <a:ea typeface="Vollkorn"/>
              <a:cs typeface="Vollkorn"/>
              <a:sym typeface="Vollkorn"/>
            </a:endParaRPr>
          </a:p>
        </p:txBody>
      </p:sp>
      <p:sp>
        <p:nvSpPr>
          <p:cNvPr id="118" name="Google Shape;118;p21"/>
          <p:cNvSpPr txBox="1"/>
          <p:nvPr/>
        </p:nvSpPr>
        <p:spPr>
          <a:xfrm>
            <a:off x="389500" y="1118575"/>
            <a:ext cx="3752700" cy="24012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rgbClr val="422E25"/>
              </a:buClr>
              <a:buSzPts val="1600"/>
              <a:buFont typeface="Open Sans"/>
              <a:buChar char="●"/>
            </a:pPr>
            <a:r>
              <a:rPr lang="en" sz="1600">
                <a:solidFill>
                  <a:srgbClr val="422E25"/>
                </a:solidFill>
                <a:latin typeface="Open Sans"/>
                <a:ea typeface="Open Sans"/>
                <a:cs typeface="Open Sans"/>
                <a:sym typeface="Open Sans"/>
              </a:rPr>
              <a:t>To pass the </a:t>
            </a:r>
            <a:r>
              <a:rPr i="1" lang="en" sz="1600">
                <a:solidFill>
                  <a:srgbClr val="422E25"/>
                </a:solidFill>
                <a:latin typeface="Open Sans"/>
                <a:ea typeface="Open Sans"/>
                <a:cs typeface="Open Sans"/>
                <a:sym typeface="Open Sans"/>
              </a:rPr>
              <a:t>Little Rock Central High School Desegregation 50th Anniversary Coin Act</a:t>
            </a:r>
            <a:r>
              <a:rPr lang="en" sz="1600">
                <a:solidFill>
                  <a:srgbClr val="422E25"/>
                </a:solidFill>
                <a:latin typeface="Open Sans"/>
                <a:ea typeface="Open Sans"/>
                <a:cs typeface="Open Sans"/>
                <a:sym typeface="Open Sans"/>
              </a:rPr>
              <a:t>, Congressman Vic Snyder needed the support of other Members of Congress.</a:t>
            </a:r>
            <a:endParaRPr sz="1600">
              <a:latin typeface="Open Sans"/>
              <a:ea typeface="Open Sans"/>
              <a:cs typeface="Open Sans"/>
              <a:sym typeface="Open Sans"/>
            </a:endParaRPr>
          </a:p>
          <a:p>
            <a:pPr indent="0" lvl="0" marL="457200" rtl="0" algn="l">
              <a:spcBef>
                <a:spcPts val="0"/>
              </a:spcBef>
              <a:spcAft>
                <a:spcPts val="0"/>
              </a:spcAft>
              <a:buNone/>
            </a:pPr>
            <a:r>
              <a:t/>
            </a:r>
            <a:endParaRPr sz="1600">
              <a:latin typeface="Open Sans"/>
              <a:ea typeface="Open Sans"/>
              <a:cs typeface="Open Sans"/>
              <a:sym typeface="Open Sans"/>
            </a:endParaRPr>
          </a:p>
          <a:p>
            <a:pPr indent="-330200" lvl="0" marL="457200" rtl="0" algn="l">
              <a:spcBef>
                <a:spcPts val="0"/>
              </a:spcBef>
              <a:spcAft>
                <a:spcPts val="0"/>
              </a:spcAft>
              <a:buClr>
                <a:srgbClr val="422E25"/>
              </a:buClr>
              <a:buSzPts val="1600"/>
              <a:buFont typeface="Open Sans"/>
              <a:buChar char="●"/>
            </a:pPr>
            <a:r>
              <a:rPr lang="en" sz="1600" u="sng">
                <a:solidFill>
                  <a:schemeClr val="hlink"/>
                </a:solidFill>
                <a:latin typeface="Open Sans"/>
                <a:ea typeface="Open Sans"/>
                <a:cs typeface="Open Sans"/>
                <a:sym typeface="Open Sans"/>
                <a:hlinkClick r:id="rId3"/>
              </a:rPr>
              <a:t>Download this “Dear Colleague” letter from Congressman Snyder</a:t>
            </a:r>
            <a:endParaRPr sz="1600">
              <a:solidFill>
                <a:srgbClr val="422E25"/>
              </a:solidFill>
              <a:latin typeface="Open Sans"/>
              <a:ea typeface="Open Sans"/>
              <a:cs typeface="Open Sans"/>
              <a:sym typeface="Open Sans"/>
            </a:endParaRPr>
          </a:p>
        </p:txBody>
      </p:sp>
      <p:pic>
        <p:nvPicPr>
          <p:cNvPr descr="Snyder's &quot;Dear Colleague&quot; letter asking other members of Congress to cosponsor the Little Rock Central High School Desegregation 50th Anniversary Commemorative Coin Act" id="119" name="Google Shape;119;p21" title="Dear Colleague letter"/>
          <p:cNvPicPr preferRelativeResize="0"/>
          <p:nvPr/>
        </p:nvPicPr>
        <p:blipFill>
          <a:blip r:embed="rId4">
            <a:alphaModFix/>
          </a:blip>
          <a:stretch>
            <a:fillRect/>
          </a:stretch>
        </p:blipFill>
        <p:spPr>
          <a:xfrm>
            <a:off x="4768425" y="161438"/>
            <a:ext cx="3733074" cy="48206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