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8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800" b="0"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Tahoma"/>
                <a:cs typeface="Tahoma"/>
              </a:defRPr>
            </a:lvl1pPr>
          </a:lstStyle>
          <a:p>
            <a:endParaRPr/>
          </a:p>
        </p:txBody>
      </p:sp>
      <p:sp>
        <p:nvSpPr>
          <p:cNvPr id="3" name="Holder 3"/>
          <p:cNvSpPr>
            <a:spLocks noGrp="1"/>
          </p:cNvSpPr>
          <p:nvPr>
            <p:ph sz="half" idx="2"/>
          </p:nvPr>
        </p:nvSpPr>
        <p:spPr>
          <a:xfrm>
            <a:off x="273182" y="2755849"/>
            <a:ext cx="5130165" cy="5245734"/>
          </a:xfrm>
          <a:prstGeom prst="rect">
            <a:avLst/>
          </a:prstGeom>
        </p:spPr>
        <p:txBody>
          <a:bodyPr wrap="square" lIns="0" tIns="0" rIns="0" bIns="0">
            <a:spAutoFit/>
          </a:bodyPr>
          <a:lstStyle>
            <a:lvl1pPr>
              <a:defRPr sz="3000" b="0" i="0">
                <a:solidFill>
                  <a:schemeClr val="bg1"/>
                </a:solidFill>
                <a:latin typeface="Tahoma"/>
                <a:cs typeface="Tahoma"/>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44593" y="313738"/>
            <a:ext cx="12315613" cy="2450465"/>
          </a:xfrm>
          <a:prstGeom prst="rect">
            <a:avLst/>
          </a:prstGeom>
        </p:spPr>
        <p:txBody>
          <a:bodyPr wrap="square" lIns="0" tIns="0" rIns="0" bIns="0">
            <a:spAutoFit/>
          </a:bodyPr>
          <a:lstStyle>
            <a:lvl1pPr>
              <a:defRPr sz="4500" b="0" i="0">
                <a:solidFill>
                  <a:schemeClr val="bg1"/>
                </a:solidFill>
                <a:latin typeface="Tahoma"/>
                <a:cs typeface="Tahoma"/>
              </a:defRPr>
            </a:lvl1pPr>
          </a:lstStyle>
          <a:p>
            <a:endParaRPr/>
          </a:p>
        </p:txBody>
      </p:sp>
      <p:sp>
        <p:nvSpPr>
          <p:cNvPr id="3" name="Holder 3"/>
          <p:cNvSpPr>
            <a:spLocks noGrp="1"/>
          </p:cNvSpPr>
          <p:nvPr>
            <p:ph type="body" idx="1"/>
          </p:nvPr>
        </p:nvSpPr>
        <p:spPr>
          <a:xfrm>
            <a:off x="575945" y="1809851"/>
            <a:ext cx="11852910" cy="6746240"/>
          </a:xfrm>
          <a:prstGeom prst="rect">
            <a:avLst/>
          </a:prstGeom>
        </p:spPr>
        <p:txBody>
          <a:bodyPr wrap="square" lIns="0" tIns="0" rIns="0" bIns="0">
            <a:spAutoFit/>
          </a:bodyPr>
          <a:lstStyle>
            <a:lvl1pPr>
              <a:defRPr sz="2800" b="0" i="0">
                <a:solidFill>
                  <a:schemeClr val="bg1"/>
                </a:solidFill>
                <a:latin typeface="Tahoma"/>
                <a:cs typeface="Tahoma"/>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9/6/2016</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ualrexhibits.org/tuckerblog/" TargetMode="External"/><Relationship Id="rId2" Type="http://schemas.openxmlformats.org/officeDocument/2006/relationships/hyperlink" Target="http://www.butlercenter.org/arkansas-vietnam-w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17800"/>
            <a:ext cx="13004800" cy="7035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740361" rIns="0" bIns="0" rtlCol="0">
            <a:spAutoFit/>
          </a:bodyPr>
          <a:lstStyle/>
          <a:p>
            <a:pPr marL="366395">
              <a:lnSpc>
                <a:spcPct val="100000"/>
              </a:lnSpc>
            </a:pPr>
            <a:r>
              <a:rPr sz="6200" spc="-25" dirty="0"/>
              <a:t>V</a:t>
            </a:r>
            <a:r>
              <a:rPr sz="6200" spc="-965" dirty="0"/>
              <a:t> </a:t>
            </a:r>
            <a:r>
              <a:rPr sz="6200" spc="-705" dirty="0"/>
              <a:t>I</a:t>
            </a:r>
            <a:r>
              <a:rPr sz="6200" spc="-965" dirty="0"/>
              <a:t> </a:t>
            </a:r>
            <a:r>
              <a:rPr sz="6200" spc="195" dirty="0"/>
              <a:t>E</a:t>
            </a:r>
            <a:r>
              <a:rPr sz="6200" spc="-965" dirty="0"/>
              <a:t> </a:t>
            </a:r>
            <a:r>
              <a:rPr sz="6200" spc="-65" dirty="0"/>
              <a:t>T</a:t>
            </a:r>
            <a:r>
              <a:rPr sz="6200" spc="-965" dirty="0"/>
              <a:t> </a:t>
            </a:r>
            <a:r>
              <a:rPr sz="6200" spc="685" dirty="0"/>
              <a:t>N</a:t>
            </a:r>
            <a:r>
              <a:rPr sz="6200" spc="-965" dirty="0"/>
              <a:t> </a:t>
            </a:r>
            <a:r>
              <a:rPr sz="6200" spc="525" dirty="0"/>
              <a:t>A</a:t>
            </a:r>
            <a:r>
              <a:rPr sz="6200" spc="-965" dirty="0"/>
              <a:t> </a:t>
            </a:r>
            <a:r>
              <a:rPr sz="6200" spc="730" dirty="0"/>
              <a:t>M</a:t>
            </a:r>
            <a:endParaRPr sz="6200"/>
          </a:p>
        </p:txBody>
      </p:sp>
      <p:sp>
        <p:nvSpPr>
          <p:cNvPr id="4" name="object 4"/>
          <p:cNvSpPr txBox="1"/>
          <p:nvPr/>
        </p:nvSpPr>
        <p:spPr>
          <a:xfrm>
            <a:off x="698500" y="558800"/>
            <a:ext cx="3056255" cy="384175"/>
          </a:xfrm>
          <a:prstGeom prst="rect">
            <a:avLst/>
          </a:prstGeom>
        </p:spPr>
        <p:txBody>
          <a:bodyPr vert="horz" wrap="square" lIns="0" tIns="0" rIns="0" bIns="0" rtlCol="0">
            <a:spAutoFit/>
          </a:bodyPr>
          <a:lstStyle/>
          <a:p>
            <a:pPr marL="12700">
              <a:lnSpc>
                <a:spcPct val="100000"/>
              </a:lnSpc>
              <a:tabLst>
                <a:tab pos="767715" algn="l"/>
                <a:tab pos="1641475" algn="l"/>
              </a:tabLst>
            </a:pPr>
            <a:r>
              <a:rPr sz="2300" spc="320" dirty="0">
                <a:solidFill>
                  <a:srgbClr val="FFFFFF"/>
                </a:solidFill>
                <a:latin typeface="Tahoma"/>
                <a:cs typeface="Tahoma"/>
              </a:rPr>
              <a:t>JIM	</a:t>
            </a:r>
            <a:r>
              <a:rPr sz="2300" spc="370" dirty="0">
                <a:solidFill>
                  <a:srgbClr val="FFFFFF"/>
                </a:solidFill>
                <a:latin typeface="Tahoma"/>
                <a:cs typeface="Tahoma"/>
              </a:rPr>
              <a:t>GUY	</a:t>
            </a:r>
            <a:r>
              <a:rPr sz="2300" spc="390" dirty="0">
                <a:solidFill>
                  <a:srgbClr val="FFFFFF"/>
                </a:solidFill>
                <a:latin typeface="Tahoma"/>
                <a:cs typeface="Tahoma"/>
              </a:rPr>
              <a:t>TUCKER</a:t>
            </a:r>
            <a:r>
              <a:rPr sz="2300" spc="-350" dirty="0">
                <a:solidFill>
                  <a:srgbClr val="FFFFFF"/>
                </a:solidFill>
                <a:latin typeface="Tahoma"/>
                <a:cs typeface="Tahoma"/>
              </a:rPr>
              <a:t> </a:t>
            </a:r>
            <a:endParaRPr sz="2300">
              <a:latin typeface="Tahoma"/>
              <a:cs typeface="Tahoma"/>
            </a:endParaRPr>
          </a:p>
        </p:txBody>
      </p:sp>
      <p:sp>
        <p:nvSpPr>
          <p:cNvPr id="5" name="object 5"/>
          <p:cNvSpPr/>
          <p:nvPr/>
        </p:nvSpPr>
        <p:spPr>
          <a:xfrm>
            <a:off x="6794500" y="1663700"/>
            <a:ext cx="5969000" cy="2794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794500" y="1651000"/>
            <a:ext cx="594360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Photo courtesy of the Center for Arkansas History and</a:t>
            </a:r>
            <a:r>
              <a:rPr sz="1700" spc="-100" dirty="0">
                <a:solidFill>
                  <a:srgbClr val="FFFFFF"/>
                </a:solidFill>
                <a:latin typeface="Georgia"/>
                <a:cs typeface="Georgia"/>
              </a:rPr>
              <a:t> </a:t>
            </a:r>
            <a:r>
              <a:rPr sz="1700" dirty="0">
                <a:solidFill>
                  <a:srgbClr val="FFFFFF"/>
                </a:solidFill>
                <a:latin typeface="Georgia"/>
                <a:cs typeface="Georgia"/>
              </a:rPr>
              <a:t>Culture</a:t>
            </a:r>
            <a:endParaRPr sz="1700">
              <a:latin typeface="Georgia"/>
              <a:cs typeface="Georgia"/>
            </a:endParaRPr>
          </a:p>
        </p:txBody>
      </p:sp>
      <p:sp>
        <p:nvSpPr>
          <p:cNvPr id="7" name="object 7"/>
          <p:cNvSpPr/>
          <p:nvPr/>
        </p:nvSpPr>
        <p:spPr>
          <a:xfrm>
            <a:off x="7226300" y="2273300"/>
            <a:ext cx="4533900" cy="2794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1709400" y="2286000"/>
            <a:ext cx="609600" cy="2667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7226300" y="2260600"/>
            <a:ext cx="507111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Jim Guy Tucker with Captain Burgett, Vietnam,</a:t>
            </a:r>
            <a:r>
              <a:rPr sz="1700" spc="-100" dirty="0">
                <a:solidFill>
                  <a:srgbClr val="FFFFFF"/>
                </a:solidFill>
                <a:latin typeface="Georgia"/>
                <a:cs typeface="Georgia"/>
              </a:rPr>
              <a:t> </a:t>
            </a:r>
            <a:r>
              <a:rPr sz="1700" spc="-5" dirty="0">
                <a:solidFill>
                  <a:srgbClr val="FFFFFF"/>
                </a:solidFill>
                <a:latin typeface="Georgia"/>
                <a:cs typeface="Georgia"/>
              </a:rPr>
              <a:t>1965</a:t>
            </a:r>
            <a:endParaRPr sz="1700">
              <a:latin typeface="Georgia"/>
              <a:cs typeface="Georg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46661" rIns="0" bIns="0" rtlCol="0">
            <a:spAutoFit/>
          </a:bodyPr>
          <a:lstStyle/>
          <a:p>
            <a:pPr marL="366395">
              <a:lnSpc>
                <a:spcPct val="100000"/>
              </a:lnSpc>
            </a:pPr>
            <a:r>
              <a:rPr spc="-120" dirty="0"/>
              <a:t>1</a:t>
            </a:r>
            <a:r>
              <a:rPr spc="-700" dirty="0"/>
              <a:t> </a:t>
            </a:r>
            <a:r>
              <a:rPr spc="-120" dirty="0"/>
              <a:t>9</a:t>
            </a:r>
            <a:r>
              <a:rPr spc="-700" dirty="0"/>
              <a:t> </a:t>
            </a:r>
            <a:r>
              <a:rPr spc="-120" dirty="0"/>
              <a:t>6</a:t>
            </a:r>
            <a:r>
              <a:rPr spc="-700" dirty="0"/>
              <a:t> </a:t>
            </a:r>
            <a:r>
              <a:rPr spc="-120" dirty="0"/>
              <a:t>4</a:t>
            </a:r>
            <a:r>
              <a:rPr spc="-700" dirty="0"/>
              <a:t> </a:t>
            </a:r>
            <a:r>
              <a:rPr spc="-140" dirty="0"/>
              <a:t>-</a:t>
            </a:r>
            <a:r>
              <a:rPr spc="-700" dirty="0"/>
              <a:t> </a:t>
            </a:r>
            <a:r>
              <a:rPr spc="-120" dirty="0"/>
              <a:t>1</a:t>
            </a:r>
            <a:r>
              <a:rPr spc="-700" dirty="0"/>
              <a:t> </a:t>
            </a:r>
            <a:r>
              <a:rPr spc="-120" dirty="0"/>
              <a:t>9</a:t>
            </a:r>
            <a:r>
              <a:rPr spc="-700" dirty="0"/>
              <a:t> </a:t>
            </a:r>
            <a:r>
              <a:rPr spc="-120" dirty="0"/>
              <a:t>6</a:t>
            </a:r>
            <a:r>
              <a:rPr spc="-700" dirty="0"/>
              <a:t> </a:t>
            </a:r>
            <a:r>
              <a:rPr spc="-120" dirty="0"/>
              <a:t>7</a:t>
            </a:r>
          </a:p>
        </p:txBody>
      </p:sp>
      <p:sp>
        <p:nvSpPr>
          <p:cNvPr id="4" name="object 4"/>
          <p:cNvSpPr txBox="1"/>
          <p:nvPr/>
        </p:nvSpPr>
        <p:spPr>
          <a:xfrm>
            <a:off x="410633" y="2067432"/>
            <a:ext cx="196850" cy="447675"/>
          </a:xfrm>
          <a:prstGeom prst="rect">
            <a:avLst/>
          </a:prstGeom>
        </p:spPr>
        <p:txBody>
          <a:bodyPr vert="horz" wrap="square" lIns="0" tIns="0" rIns="0" bIns="0" rtlCol="0">
            <a:spAutoFit/>
          </a:bodyPr>
          <a:lstStyle/>
          <a:p>
            <a:pPr marL="12700">
              <a:lnSpc>
                <a:spcPct val="100000"/>
              </a:lnSpc>
            </a:pPr>
            <a:r>
              <a:rPr sz="2700" spc="120" dirty="0">
                <a:solidFill>
                  <a:srgbClr val="646464"/>
                </a:solidFill>
                <a:latin typeface="Tahoma"/>
                <a:cs typeface="Tahoma"/>
              </a:rPr>
              <a:t>•</a:t>
            </a:r>
            <a:endParaRPr sz="2700">
              <a:latin typeface="Tahoma"/>
              <a:cs typeface="Tahoma"/>
            </a:endParaRPr>
          </a:p>
        </p:txBody>
      </p:sp>
      <p:sp>
        <p:nvSpPr>
          <p:cNvPr id="5" name="object 5"/>
          <p:cNvSpPr txBox="1"/>
          <p:nvPr/>
        </p:nvSpPr>
        <p:spPr>
          <a:xfrm>
            <a:off x="800100" y="1981149"/>
            <a:ext cx="4834890" cy="6807834"/>
          </a:xfrm>
          <a:prstGeom prst="rect">
            <a:avLst/>
          </a:prstGeom>
        </p:spPr>
        <p:txBody>
          <a:bodyPr vert="horz" wrap="square" lIns="0" tIns="0" rIns="0" bIns="0" rtlCol="0">
            <a:spAutoFit/>
          </a:bodyPr>
          <a:lstStyle/>
          <a:p>
            <a:pPr marL="12700" marR="5080">
              <a:lnSpc>
                <a:spcPct val="113900"/>
              </a:lnSpc>
            </a:pPr>
            <a:r>
              <a:rPr sz="3000" spc="100" dirty="0">
                <a:solidFill>
                  <a:srgbClr val="FFFFFF"/>
                </a:solidFill>
                <a:latin typeface="Tahoma"/>
                <a:cs typeface="Tahoma"/>
              </a:rPr>
              <a:t>Much </a:t>
            </a:r>
            <a:r>
              <a:rPr sz="3000" spc="-5" dirty="0">
                <a:solidFill>
                  <a:srgbClr val="FFFFFF"/>
                </a:solidFill>
                <a:latin typeface="Tahoma"/>
                <a:cs typeface="Tahoma"/>
              </a:rPr>
              <a:t>controversy</a:t>
            </a:r>
            <a:r>
              <a:rPr sz="3000" spc="-475" dirty="0">
                <a:solidFill>
                  <a:srgbClr val="FFFFFF"/>
                </a:solidFill>
                <a:latin typeface="Tahoma"/>
                <a:cs typeface="Tahoma"/>
              </a:rPr>
              <a:t> </a:t>
            </a:r>
            <a:r>
              <a:rPr sz="3000" spc="-5" dirty="0">
                <a:solidFill>
                  <a:srgbClr val="FFFFFF"/>
                </a:solidFill>
                <a:latin typeface="Tahoma"/>
                <a:cs typeface="Tahoma"/>
              </a:rPr>
              <a:t>surrounds  </a:t>
            </a:r>
            <a:r>
              <a:rPr sz="3000" spc="25" dirty="0">
                <a:solidFill>
                  <a:srgbClr val="FFFFFF"/>
                </a:solidFill>
                <a:latin typeface="Tahoma"/>
                <a:cs typeface="Tahoma"/>
              </a:rPr>
              <a:t>the</a:t>
            </a:r>
            <a:r>
              <a:rPr sz="3000" spc="-165" dirty="0">
                <a:solidFill>
                  <a:srgbClr val="FFFFFF"/>
                </a:solidFill>
                <a:latin typeface="Tahoma"/>
                <a:cs typeface="Tahoma"/>
              </a:rPr>
              <a:t> </a:t>
            </a:r>
            <a:r>
              <a:rPr sz="3000" spc="-20" dirty="0">
                <a:solidFill>
                  <a:srgbClr val="FFFFFF"/>
                </a:solidFill>
                <a:latin typeface="Tahoma"/>
                <a:cs typeface="Tahoma"/>
              </a:rPr>
              <a:t>veracity</a:t>
            </a:r>
            <a:r>
              <a:rPr sz="3000" spc="-165" dirty="0">
                <a:solidFill>
                  <a:srgbClr val="FFFFFF"/>
                </a:solidFill>
                <a:latin typeface="Tahoma"/>
                <a:cs typeface="Tahoma"/>
              </a:rPr>
              <a:t> </a:t>
            </a:r>
            <a:r>
              <a:rPr sz="3000" spc="40" dirty="0">
                <a:solidFill>
                  <a:srgbClr val="FFFFFF"/>
                </a:solidFill>
                <a:latin typeface="Tahoma"/>
                <a:cs typeface="Tahoma"/>
              </a:rPr>
              <a:t>of</a:t>
            </a:r>
            <a:r>
              <a:rPr sz="3000" spc="-165" dirty="0">
                <a:solidFill>
                  <a:srgbClr val="FFFFFF"/>
                </a:solidFill>
                <a:latin typeface="Tahoma"/>
                <a:cs typeface="Tahoma"/>
              </a:rPr>
              <a:t> </a:t>
            </a:r>
            <a:r>
              <a:rPr sz="3000" spc="25" dirty="0">
                <a:solidFill>
                  <a:srgbClr val="FFFFFF"/>
                </a:solidFill>
                <a:latin typeface="Tahoma"/>
                <a:cs typeface="Tahoma"/>
              </a:rPr>
              <a:t>the</a:t>
            </a:r>
            <a:r>
              <a:rPr sz="3000" spc="-165" dirty="0">
                <a:solidFill>
                  <a:srgbClr val="FFFFFF"/>
                </a:solidFill>
                <a:latin typeface="Tahoma"/>
                <a:cs typeface="Tahoma"/>
              </a:rPr>
              <a:t> </a:t>
            </a:r>
            <a:r>
              <a:rPr sz="3000" spc="15" dirty="0">
                <a:solidFill>
                  <a:srgbClr val="FFFFFF"/>
                </a:solidFill>
                <a:latin typeface="Tahoma"/>
                <a:cs typeface="Tahoma"/>
              </a:rPr>
              <a:t>reports</a:t>
            </a:r>
            <a:r>
              <a:rPr sz="3000" spc="-165" dirty="0">
                <a:solidFill>
                  <a:srgbClr val="FFFFFF"/>
                </a:solidFill>
                <a:latin typeface="Tahoma"/>
                <a:cs typeface="Tahoma"/>
              </a:rPr>
              <a:t> </a:t>
            </a:r>
            <a:r>
              <a:rPr sz="3000" spc="40" dirty="0">
                <a:solidFill>
                  <a:srgbClr val="FFFFFF"/>
                </a:solidFill>
                <a:latin typeface="Tahoma"/>
                <a:cs typeface="Tahoma"/>
              </a:rPr>
              <a:t>of  </a:t>
            </a:r>
            <a:r>
              <a:rPr sz="3000" spc="25" dirty="0">
                <a:solidFill>
                  <a:srgbClr val="FFFFFF"/>
                </a:solidFill>
                <a:latin typeface="Tahoma"/>
                <a:cs typeface="Tahoma"/>
              </a:rPr>
              <a:t>the </a:t>
            </a:r>
            <a:r>
              <a:rPr sz="3000" spc="65" dirty="0">
                <a:solidFill>
                  <a:srgbClr val="FFFFFF"/>
                </a:solidFill>
                <a:latin typeface="Tahoma"/>
                <a:cs typeface="Tahoma"/>
              </a:rPr>
              <a:t>second </a:t>
            </a:r>
            <a:r>
              <a:rPr sz="3000" spc="-25" dirty="0">
                <a:solidFill>
                  <a:srgbClr val="FFFFFF"/>
                </a:solidFill>
                <a:latin typeface="Tahoma"/>
                <a:cs typeface="Tahoma"/>
              </a:rPr>
              <a:t>attack, </a:t>
            </a:r>
            <a:r>
              <a:rPr sz="3000" spc="55" dirty="0">
                <a:solidFill>
                  <a:srgbClr val="FFFFFF"/>
                </a:solidFill>
                <a:latin typeface="Tahoma"/>
                <a:cs typeface="Tahoma"/>
              </a:rPr>
              <a:t>but  Congress </a:t>
            </a:r>
            <a:r>
              <a:rPr sz="3000" spc="5" dirty="0">
                <a:solidFill>
                  <a:srgbClr val="FFFFFF"/>
                </a:solidFill>
                <a:latin typeface="Tahoma"/>
                <a:cs typeface="Tahoma"/>
              </a:rPr>
              <a:t>nevertheless  </a:t>
            </a:r>
            <a:r>
              <a:rPr sz="3000" spc="45" dirty="0">
                <a:solidFill>
                  <a:srgbClr val="FFFFFF"/>
                </a:solidFill>
                <a:latin typeface="Tahoma"/>
                <a:cs typeface="Tahoma"/>
              </a:rPr>
              <a:t>passed </a:t>
            </a:r>
            <a:r>
              <a:rPr sz="3000" spc="25" dirty="0">
                <a:solidFill>
                  <a:srgbClr val="FFFFFF"/>
                </a:solidFill>
                <a:latin typeface="Tahoma"/>
                <a:cs typeface="Tahoma"/>
              </a:rPr>
              <a:t>the </a:t>
            </a:r>
            <a:r>
              <a:rPr sz="3000" spc="70" dirty="0">
                <a:solidFill>
                  <a:srgbClr val="FFFFFF"/>
                </a:solidFill>
                <a:latin typeface="Tahoma"/>
                <a:cs typeface="Tahoma"/>
              </a:rPr>
              <a:t>Gulf </a:t>
            </a:r>
            <a:r>
              <a:rPr sz="3000" spc="40" dirty="0">
                <a:solidFill>
                  <a:srgbClr val="FFFFFF"/>
                </a:solidFill>
                <a:latin typeface="Tahoma"/>
                <a:cs typeface="Tahoma"/>
              </a:rPr>
              <a:t>of </a:t>
            </a:r>
            <a:r>
              <a:rPr sz="3000" spc="-40" dirty="0">
                <a:solidFill>
                  <a:srgbClr val="FFFFFF"/>
                </a:solidFill>
                <a:latin typeface="Tahoma"/>
                <a:cs typeface="Tahoma"/>
              </a:rPr>
              <a:t>Tonkin  </a:t>
            </a:r>
            <a:r>
              <a:rPr sz="3000" spc="30" dirty="0">
                <a:solidFill>
                  <a:srgbClr val="FFFFFF"/>
                </a:solidFill>
                <a:latin typeface="Tahoma"/>
                <a:cs typeface="Tahoma"/>
              </a:rPr>
              <a:t>Resolution </a:t>
            </a:r>
            <a:r>
              <a:rPr sz="3000" spc="70" dirty="0">
                <a:solidFill>
                  <a:srgbClr val="FFFFFF"/>
                </a:solidFill>
                <a:latin typeface="Tahoma"/>
                <a:cs typeface="Tahoma"/>
              </a:rPr>
              <a:t>on </a:t>
            </a:r>
            <a:r>
              <a:rPr sz="3000" spc="55" dirty="0">
                <a:solidFill>
                  <a:srgbClr val="FFFFFF"/>
                </a:solidFill>
                <a:latin typeface="Tahoma"/>
                <a:cs typeface="Tahoma"/>
              </a:rPr>
              <a:t>August</a:t>
            </a:r>
            <a:r>
              <a:rPr sz="3000" spc="-675" dirty="0">
                <a:solidFill>
                  <a:srgbClr val="FFFFFF"/>
                </a:solidFill>
                <a:latin typeface="Tahoma"/>
                <a:cs typeface="Tahoma"/>
              </a:rPr>
              <a:t> </a:t>
            </a:r>
            <a:r>
              <a:rPr sz="3000" spc="-105" dirty="0">
                <a:solidFill>
                  <a:srgbClr val="FFFFFF"/>
                </a:solidFill>
                <a:latin typeface="Tahoma"/>
                <a:cs typeface="Tahoma"/>
              </a:rPr>
              <a:t>7. </a:t>
            </a:r>
            <a:r>
              <a:rPr sz="3000" spc="-20" dirty="0">
                <a:solidFill>
                  <a:srgbClr val="FFFFFF"/>
                </a:solidFill>
                <a:latin typeface="Tahoma"/>
                <a:cs typeface="Tahoma"/>
              </a:rPr>
              <a:t>This  </a:t>
            </a:r>
            <a:r>
              <a:rPr sz="3000" spc="25" dirty="0">
                <a:solidFill>
                  <a:srgbClr val="FFFFFF"/>
                </a:solidFill>
                <a:latin typeface="Tahoma"/>
                <a:cs typeface="Tahoma"/>
              </a:rPr>
              <a:t>resolution </a:t>
            </a:r>
            <a:r>
              <a:rPr sz="3000" spc="35" dirty="0">
                <a:solidFill>
                  <a:srgbClr val="FFFFFF"/>
                </a:solidFill>
                <a:latin typeface="Tahoma"/>
                <a:cs typeface="Tahoma"/>
              </a:rPr>
              <a:t>gave </a:t>
            </a:r>
            <a:r>
              <a:rPr sz="3000" spc="25" dirty="0">
                <a:solidFill>
                  <a:srgbClr val="FFFFFF"/>
                </a:solidFill>
                <a:latin typeface="Tahoma"/>
                <a:cs typeface="Tahoma"/>
              </a:rPr>
              <a:t>President  </a:t>
            </a:r>
            <a:r>
              <a:rPr sz="3000" spc="15" dirty="0">
                <a:solidFill>
                  <a:srgbClr val="FFFFFF"/>
                </a:solidFill>
                <a:latin typeface="Tahoma"/>
                <a:cs typeface="Tahoma"/>
              </a:rPr>
              <a:t>Lyndon </a:t>
            </a:r>
            <a:r>
              <a:rPr sz="3000" spc="120" dirty="0">
                <a:solidFill>
                  <a:srgbClr val="FFFFFF"/>
                </a:solidFill>
                <a:latin typeface="Tahoma"/>
                <a:cs typeface="Tahoma"/>
              </a:rPr>
              <a:t>B </a:t>
            </a:r>
            <a:r>
              <a:rPr sz="3000" spc="60" dirty="0">
                <a:solidFill>
                  <a:srgbClr val="FFFFFF"/>
                </a:solidFill>
                <a:latin typeface="Tahoma"/>
                <a:cs typeface="Tahoma"/>
              </a:rPr>
              <a:t>Johnson </a:t>
            </a:r>
            <a:r>
              <a:rPr sz="3000" spc="25" dirty="0">
                <a:solidFill>
                  <a:srgbClr val="FFFFFF"/>
                </a:solidFill>
                <a:latin typeface="Tahoma"/>
                <a:cs typeface="Tahoma"/>
              </a:rPr>
              <a:t>the  </a:t>
            </a:r>
            <a:r>
              <a:rPr sz="3000" spc="40" dirty="0">
                <a:solidFill>
                  <a:srgbClr val="FFFFFF"/>
                </a:solidFill>
                <a:latin typeface="Tahoma"/>
                <a:cs typeface="Tahoma"/>
              </a:rPr>
              <a:t>power </a:t>
            </a:r>
            <a:r>
              <a:rPr sz="3000" spc="70" dirty="0">
                <a:solidFill>
                  <a:srgbClr val="FFFFFF"/>
                </a:solidFill>
                <a:latin typeface="Tahoma"/>
                <a:cs typeface="Tahoma"/>
              </a:rPr>
              <a:t>to </a:t>
            </a:r>
            <a:r>
              <a:rPr sz="3000" spc="35" dirty="0">
                <a:solidFill>
                  <a:srgbClr val="FFFFFF"/>
                </a:solidFill>
                <a:latin typeface="Tahoma"/>
                <a:cs typeface="Tahoma"/>
              </a:rPr>
              <a:t>continue </a:t>
            </a:r>
            <a:r>
              <a:rPr sz="3000" spc="70" dirty="0">
                <a:solidFill>
                  <a:srgbClr val="FFFFFF"/>
                </a:solidFill>
                <a:latin typeface="Tahoma"/>
                <a:cs typeface="Tahoma"/>
              </a:rPr>
              <a:t>to  </a:t>
            </a:r>
            <a:r>
              <a:rPr sz="3000" spc="20" dirty="0">
                <a:solidFill>
                  <a:srgbClr val="FFFFFF"/>
                </a:solidFill>
                <a:latin typeface="Tahoma"/>
                <a:cs typeface="Tahoma"/>
              </a:rPr>
              <a:t>escalate </a:t>
            </a:r>
            <a:r>
              <a:rPr sz="3000" spc="-45" dirty="0">
                <a:solidFill>
                  <a:srgbClr val="FFFFFF"/>
                </a:solidFill>
                <a:latin typeface="Tahoma"/>
                <a:cs typeface="Tahoma"/>
              </a:rPr>
              <a:t>U.S. </a:t>
            </a:r>
            <a:r>
              <a:rPr sz="3000" spc="-10" dirty="0">
                <a:solidFill>
                  <a:srgbClr val="FFFFFF"/>
                </a:solidFill>
                <a:latin typeface="Tahoma"/>
                <a:cs typeface="Tahoma"/>
              </a:rPr>
              <a:t>military  </a:t>
            </a:r>
            <a:r>
              <a:rPr sz="3000" spc="15" dirty="0">
                <a:solidFill>
                  <a:srgbClr val="FFFFFF"/>
                </a:solidFill>
                <a:latin typeface="Tahoma"/>
                <a:cs typeface="Tahoma"/>
              </a:rPr>
              <a:t>involvement </a:t>
            </a:r>
            <a:r>
              <a:rPr sz="3000" spc="10" dirty="0">
                <a:solidFill>
                  <a:srgbClr val="FFFFFF"/>
                </a:solidFill>
                <a:latin typeface="Tahoma"/>
                <a:cs typeface="Tahoma"/>
              </a:rPr>
              <a:t>in </a:t>
            </a:r>
            <a:r>
              <a:rPr sz="3000" spc="15" dirty="0">
                <a:solidFill>
                  <a:srgbClr val="FFFFFF"/>
                </a:solidFill>
                <a:latin typeface="Tahoma"/>
                <a:cs typeface="Tahoma"/>
              </a:rPr>
              <a:t>Vietnam  </a:t>
            </a:r>
            <a:r>
              <a:rPr sz="3000" spc="5" dirty="0">
                <a:solidFill>
                  <a:srgbClr val="FFFFFF"/>
                </a:solidFill>
                <a:latin typeface="Tahoma"/>
                <a:cs typeface="Tahoma"/>
              </a:rPr>
              <a:t>without </a:t>
            </a:r>
            <a:r>
              <a:rPr sz="3000" spc="-20" dirty="0">
                <a:solidFill>
                  <a:srgbClr val="FFFFFF"/>
                </a:solidFill>
                <a:latin typeface="Tahoma"/>
                <a:cs typeface="Tahoma"/>
              </a:rPr>
              <a:t>a </a:t>
            </a:r>
            <a:r>
              <a:rPr sz="3000" spc="5" dirty="0">
                <a:solidFill>
                  <a:srgbClr val="FFFFFF"/>
                </a:solidFill>
                <a:latin typeface="Tahoma"/>
                <a:cs typeface="Tahoma"/>
              </a:rPr>
              <a:t>formal </a:t>
            </a:r>
            <a:r>
              <a:rPr sz="3000" spc="35" dirty="0">
                <a:solidFill>
                  <a:srgbClr val="FFFFFF"/>
                </a:solidFill>
                <a:latin typeface="Tahoma"/>
                <a:cs typeface="Tahoma"/>
              </a:rPr>
              <a:t>declaration  </a:t>
            </a:r>
            <a:r>
              <a:rPr sz="3000" spc="40" dirty="0">
                <a:solidFill>
                  <a:srgbClr val="FFFFFF"/>
                </a:solidFill>
                <a:latin typeface="Tahoma"/>
                <a:cs typeface="Tahoma"/>
              </a:rPr>
              <a:t>of</a:t>
            </a:r>
            <a:r>
              <a:rPr sz="3000" spc="-240" dirty="0">
                <a:solidFill>
                  <a:srgbClr val="FFFFFF"/>
                </a:solidFill>
                <a:latin typeface="Tahoma"/>
                <a:cs typeface="Tahoma"/>
              </a:rPr>
              <a:t> </a:t>
            </a:r>
            <a:r>
              <a:rPr sz="3000" spc="-160" dirty="0">
                <a:solidFill>
                  <a:srgbClr val="FFFFFF"/>
                </a:solidFill>
                <a:latin typeface="Tahoma"/>
                <a:cs typeface="Tahoma"/>
              </a:rPr>
              <a:t>war.</a:t>
            </a:r>
            <a:endParaRPr sz="3000">
              <a:latin typeface="Tahoma"/>
              <a:cs typeface="Tahoma"/>
            </a:endParaRPr>
          </a:p>
        </p:txBody>
      </p:sp>
      <p:sp>
        <p:nvSpPr>
          <p:cNvPr id="6" name="object 6"/>
          <p:cNvSpPr/>
          <p:nvPr/>
        </p:nvSpPr>
        <p:spPr>
          <a:xfrm>
            <a:off x="6807200" y="228600"/>
            <a:ext cx="5969000" cy="279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937500" y="533400"/>
            <a:ext cx="3708400" cy="2794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6807200" y="170301"/>
            <a:ext cx="5943600" cy="621030"/>
          </a:xfrm>
          <a:prstGeom prst="rect">
            <a:avLst/>
          </a:prstGeom>
        </p:spPr>
        <p:txBody>
          <a:bodyPr vert="horz" wrap="square" lIns="0" tIns="0" rIns="0" bIns="0" rtlCol="0">
            <a:spAutoFit/>
          </a:bodyPr>
          <a:lstStyle/>
          <a:p>
            <a:pPr marL="1143000" marR="5080" indent="-1130300">
              <a:lnSpc>
                <a:spcPct val="117600"/>
              </a:lnSpc>
            </a:pPr>
            <a:r>
              <a:rPr sz="1700" dirty="0">
                <a:latin typeface="Georgia"/>
                <a:cs typeface="Georgia"/>
              </a:rPr>
              <a:t>Photo courtesy of the Center for Arkansas History</a:t>
            </a:r>
            <a:r>
              <a:rPr sz="1700" spc="-90" dirty="0">
                <a:latin typeface="Georgia"/>
                <a:cs typeface="Georgia"/>
              </a:rPr>
              <a:t> </a:t>
            </a:r>
            <a:r>
              <a:rPr sz="1700" dirty="0">
                <a:latin typeface="Georgia"/>
                <a:cs typeface="Georgia"/>
              </a:rPr>
              <a:t>and</a:t>
            </a:r>
            <a:r>
              <a:rPr sz="1700" spc="-15" dirty="0">
                <a:latin typeface="Georgia"/>
                <a:cs typeface="Georgia"/>
              </a:rPr>
              <a:t> </a:t>
            </a:r>
            <a:r>
              <a:rPr sz="1700" dirty="0">
                <a:latin typeface="Georgia"/>
                <a:cs typeface="Georgia"/>
              </a:rPr>
              <a:t>Culture  Jim Guy Tucker in rain-Vietnam,</a:t>
            </a:r>
            <a:r>
              <a:rPr sz="1700" spc="-100" dirty="0">
                <a:latin typeface="Georgia"/>
                <a:cs typeface="Georgia"/>
              </a:rPr>
              <a:t> </a:t>
            </a:r>
            <a:r>
              <a:rPr sz="1700" dirty="0">
                <a:latin typeface="Georgia"/>
                <a:cs typeface="Georgia"/>
              </a:rPr>
              <a:t>1967</a:t>
            </a:r>
            <a:endParaRPr sz="1700">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561" rIns="0" bIns="0" rtlCol="0">
            <a:spAutoFit/>
          </a:bodyPr>
          <a:lstStyle/>
          <a:p>
            <a:pPr marL="226695">
              <a:lnSpc>
                <a:spcPct val="100000"/>
              </a:lnSpc>
            </a:pPr>
            <a:r>
              <a:rPr spc="-120" dirty="0"/>
              <a:t>1</a:t>
            </a:r>
            <a:r>
              <a:rPr spc="-700" dirty="0"/>
              <a:t> </a:t>
            </a:r>
            <a:r>
              <a:rPr spc="-120" dirty="0"/>
              <a:t>9</a:t>
            </a:r>
            <a:r>
              <a:rPr spc="-700" dirty="0"/>
              <a:t> </a:t>
            </a:r>
            <a:r>
              <a:rPr spc="-120" dirty="0"/>
              <a:t>6</a:t>
            </a:r>
            <a:r>
              <a:rPr spc="-700" dirty="0"/>
              <a:t> </a:t>
            </a:r>
            <a:r>
              <a:rPr spc="-120" dirty="0"/>
              <a:t>4</a:t>
            </a:r>
            <a:r>
              <a:rPr spc="-700" dirty="0"/>
              <a:t> </a:t>
            </a:r>
            <a:r>
              <a:rPr spc="-140" dirty="0"/>
              <a:t>-</a:t>
            </a:r>
            <a:r>
              <a:rPr spc="-700" dirty="0"/>
              <a:t> </a:t>
            </a:r>
            <a:r>
              <a:rPr spc="-120" dirty="0"/>
              <a:t>1</a:t>
            </a:r>
            <a:r>
              <a:rPr spc="-700" dirty="0"/>
              <a:t> </a:t>
            </a:r>
            <a:r>
              <a:rPr spc="-120" dirty="0"/>
              <a:t>9</a:t>
            </a:r>
            <a:r>
              <a:rPr spc="-700" dirty="0"/>
              <a:t> </a:t>
            </a:r>
            <a:r>
              <a:rPr spc="-120" dirty="0"/>
              <a:t>6</a:t>
            </a:r>
            <a:r>
              <a:rPr spc="-700" dirty="0"/>
              <a:t> </a:t>
            </a:r>
            <a:r>
              <a:rPr spc="-120" dirty="0"/>
              <a:t>7</a:t>
            </a:r>
          </a:p>
        </p:txBody>
      </p:sp>
      <p:sp>
        <p:nvSpPr>
          <p:cNvPr id="3" name="object 3"/>
          <p:cNvSpPr txBox="1"/>
          <p:nvPr/>
        </p:nvSpPr>
        <p:spPr>
          <a:xfrm>
            <a:off x="480616" y="1508947"/>
            <a:ext cx="11567795" cy="6642100"/>
          </a:xfrm>
          <a:prstGeom prst="rect">
            <a:avLst/>
          </a:prstGeom>
        </p:spPr>
        <p:txBody>
          <a:bodyPr vert="horz" wrap="square" lIns="0" tIns="0" rIns="0" bIns="0" rtlCol="0">
            <a:spAutoFit/>
          </a:bodyPr>
          <a:lstStyle/>
          <a:p>
            <a:pPr marL="395605" marR="5080" indent="-382905">
              <a:lnSpc>
                <a:spcPct val="114900"/>
              </a:lnSpc>
              <a:buClr>
                <a:srgbClr val="646464"/>
              </a:buClr>
              <a:buSzPct val="89655"/>
              <a:buChar char="•"/>
              <a:tabLst>
                <a:tab pos="396240" algn="l"/>
              </a:tabLst>
            </a:pPr>
            <a:r>
              <a:rPr sz="2900" spc="190" dirty="0">
                <a:solidFill>
                  <a:srgbClr val="FFFFFF"/>
                </a:solidFill>
                <a:latin typeface="Tahoma"/>
                <a:cs typeface="Tahoma"/>
              </a:rPr>
              <a:t>On </a:t>
            </a:r>
            <a:r>
              <a:rPr sz="2900" spc="55" dirty="0">
                <a:solidFill>
                  <a:srgbClr val="FFFFFF"/>
                </a:solidFill>
                <a:latin typeface="Tahoma"/>
                <a:cs typeface="Tahoma"/>
              </a:rPr>
              <a:t>March </a:t>
            </a:r>
            <a:r>
              <a:rPr sz="2900" spc="-95" dirty="0">
                <a:solidFill>
                  <a:srgbClr val="FFFFFF"/>
                </a:solidFill>
                <a:latin typeface="Tahoma"/>
                <a:cs typeface="Tahoma"/>
              </a:rPr>
              <a:t>2, </a:t>
            </a:r>
            <a:r>
              <a:rPr sz="2900" spc="-80" dirty="0">
                <a:solidFill>
                  <a:srgbClr val="FFFFFF"/>
                </a:solidFill>
                <a:latin typeface="Tahoma"/>
                <a:cs typeface="Tahoma"/>
              </a:rPr>
              <a:t>1965, </a:t>
            </a:r>
            <a:r>
              <a:rPr sz="2900" spc="30" dirty="0">
                <a:solidFill>
                  <a:srgbClr val="FFFFFF"/>
                </a:solidFill>
                <a:latin typeface="Tahoma"/>
                <a:cs typeface="Tahoma"/>
              </a:rPr>
              <a:t>the </a:t>
            </a:r>
            <a:r>
              <a:rPr sz="2900" spc="65" dirty="0">
                <a:solidFill>
                  <a:srgbClr val="FFFFFF"/>
                </a:solidFill>
                <a:latin typeface="Tahoma"/>
                <a:cs typeface="Tahoma"/>
              </a:rPr>
              <a:t>United </a:t>
            </a:r>
            <a:r>
              <a:rPr sz="2900" spc="5" dirty="0">
                <a:solidFill>
                  <a:srgbClr val="FFFFFF"/>
                </a:solidFill>
                <a:latin typeface="Tahoma"/>
                <a:cs typeface="Tahoma"/>
              </a:rPr>
              <a:t>States </a:t>
            </a:r>
            <a:r>
              <a:rPr sz="2900" spc="40" dirty="0">
                <a:solidFill>
                  <a:srgbClr val="FFFFFF"/>
                </a:solidFill>
                <a:latin typeface="Tahoma"/>
                <a:cs typeface="Tahoma"/>
              </a:rPr>
              <a:t>initiated </a:t>
            </a:r>
            <a:r>
              <a:rPr sz="2900" spc="85" dirty="0">
                <a:solidFill>
                  <a:srgbClr val="FFFFFF"/>
                </a:solidFill>
                <a:latin typeface="Tahoma"/>
                <a:cs typeface="Tahoma"/>
              </a:rPr>
              <a:t>Operation </a:t>
            </a:r>
            <a:r>
              <a:rPr sz="2900" spc="50" dirty="0">
                <a:solidFill>
                  <a:srgbClr val="FFFFFF"/>
                </a:solidFill>
                <a:latin typeface="Tahoma"/>
                <a:cs typeface="Tahoma"/>
              </a:rPr>
              <a:t>Rolling  </a:t>
            </a:r>
            <a:r>
              <a:rPr sz="2900" spc="-25" dirty="0">
                <a:solidFill>
                  <a:srgbClr val="FFFFFF"/>
                </a:solidFill>
                <a:latin typeface="Tahoma"/>
                <a:cs typeface="Tahoma"/>
              </a:rPr>
              <a:t>Thunder, </a:t>
            </a:r>
            <a:r>
              <a:rPr sz="2900" spc="-10" dirty="0">
                <a:solidFill>
                  <a:srgbClr val="FFFFFF"/>
                </a:solidFill>
                <a:latin typeface="Tahoma"/>
                <a:cs typeface="Tahoma"/>
              </a:rPr>
              <a:t>a </a:t>
            </a:r>
            <a:r>
              <a:rPr sz="2900" spc="60" dirty="0">
                <a:solidFill>
                  <a:srgbClr val="FFFFFF"/>
                </a:solidFill>
                <a:latin typeface="Tahoma"/>
                <a:cs typeface="Tahoma"/>
              </a:rPr>
              <a:t>campaign </a:t>
            </a:r>
            <a:r>
              <a:rPr sz="2900" spc="45" dirty="0">
                <a:solidFill>
                  <a:srgbClr val="FFFFFF"/>
                </a:solidFill>
                <a:latin typeface="Tahoma"/>
                <a:cs typeface="Tahoma"/>
              </a:rPr>
              <a:t>of </a:t>
            </a:r>
            <a:r>
              <a:rPr sz="2900" spc="20" dirty="0">
                <a:solidFill>
                  <a:srgbClr val="FFFFFF"/>
                </a:solidFill>
                <a:latin typeface="Tahoma"/>
                <a:cs typeface="Tahoma"/>
              </a:rPr>
              <a:t>sustained </a:t>
            </a:r>
            <a:r>
              <a:rPr sz="2900" spc="110" dirty="0">
                <a:solidFill>
                  <a:srgbClr val="FFFFFF"/>
                </a:solidFill>
                <a:latin typeface="Tahoma"/>
                <a:cs typeface="Tahoma"/>
              </a:rPr>
              <a:t>bombing </a:t>
            </a:r>
            <a:r>
              <a:rPr sz="2900" spc="20" dirty="0">
                <a:solidFill>
                  <a:srgbClr val="FFFFFF"/>
                </a:solidFill>
                <a:latin typeface="Tahoma"/>
                <a:cs typeface="Tahoma"/>
              </a:rPr>
              <a:t>against </a:t>
            </a:r>
            <a:r>
              <a:rPr sz="2900" spc="30" dirty="0">
                <a:solidFill>
                  <a:srgbClr val="FFFFFF"/>
                </a:solidFill>
                <a:latin typeface="Tahoma"/>
                <a:cs typeface="Tahoma"/>
              </a:rPr>
              <a:t>the </a:t>
            </a:r>
            <a:r>
              <a:rPr sz="2900" spc="50" dirty="0">
                <a:solidFill>
                  <a:srgbClr val="FFFFFF"/>
                </a:solidFill>
                <a:latin typeface="Tahoma"/>
                <a:cs typeface="Tahoma"/>
              </a:rPr>
              <a:t>North. </a:t>
            </a:r>
            <a:r>
              <a:rPr sz="2900" spc="25" dirty="0">
                <a:solidFill>
                  <a:srgbClr val="FFFFFF"/>
                </a:solidFill>
                <a:latin typeface="Tahoma"/>
                <a:cs typeface="Tahoma"/>
              </a:rPr>
              <a:t>The  </a:t>
            </a:r>
            <a:r>
              <a:rPr sz="2900" spc="60" dirty="0">
                <a:solidFill>
                  <a:srgbClr val="FFFFFF"/>
                </a:solidFill>
                <a:latin typeface="Tahoma"/>
                <a:cs typeface="Tahoma"/>
              </a:rPr>
              <a:t>operation </a:t>
            </a:r>
            <a:r>
              <a:rPr sz="2900" spc="55" dirty="0">
                <a:solidFill>
                  <a:srgbClr val="FFFFFF"/>
                </a:solidFill>
                <a:latin typeface="Tahoma"/>
                <a:cs typeface="Tahoma"/>
              </a:rPr>
              <a:t>had </a:t>
            </a:r>
            <a:r>
              <a:rPr sz="2900" spc="10" dirty="0">
                <a:solidFill>
                  <a:srgbClr val="FFFFFF"/>
                </a:solidFill>
                <a:latin typeface="Tahoma"/>
                <a:cs typeface="Tahoma"/>
              </a:rPr>
              <a:t>three </a:t>
            </a:r>
            <a:r>
              <a:rPr sz="2900" spc="-50" dirty="0">
                <a:solidFill>
                  <a:srgbClr val="FFFFFF"/>
                </a:solidFill>
                <a:latin typeface="Tahoma"/>
                <a:cs typeface="Tahoma"/>
              </a:rPr>
              <a:t>aims: </a:t>
            </a:r>
            <a:r>
              <a:rPr sz="2900" spc="75" dirty="0">
                <a:solidFill>
                  <a:srgbClr val="FFFFFF"/>
                </a:solidFill>
                <a:latin typeface="Tahoma"/>
                <a:cs typeface="Tahoma"/>
              </a:rPr>
              <a:t>to </a:t>
            </a:r>
            <a:r>
              <a:rPr sz="2900" spc="85" dirty="0">
                <a:solidFill>
                  <a:srgbClr val="FFFFFF"/>
                </a:solidFill>
                <a:latin typeface="Tahoma"/>
                <a:cs typeface="Tahoma"/>
              </a:rPr>
              <a:t>boost </a:t>
            </a:r>
            <a:r>
              <a:rPr sz="2900" spc="40" dirty="0">
                <a:solidFill>
                  <a:srgbClr val="FFFFFF"/>
                </a:solidFill>
                <a:latin typeface="Tahoma"/>
                <a:cs typeface="Tahoma"/>
              </a:rPr>
              <a:t>morale </a:t>
            </a:r>
            <a:r>
              <a:rPr sz="2900" spc="20" dirty="0">
                <a:solidFill>
                  <a:srgbClr val="FFFFFF"/>
                </a:solidFill>
                <a:latin typeface="Tahoma"/>
                <a:cs typeface="Tahoma"/>
              </a:rPr>
              <a:t>in </a:t>
            </a:r>
            <a:r>
              <a:rPr sz="2900" spc="30" dirty="0">
                <a:solidFill>
                  <a:srgbClr val="FFFFFF"/>
                </a:solidFill>
                <a:latin typeface="Tahoma"/>
                <a:cs typeface="Tahoma"/>
              </a:rPr>
              <a:t>South </a:t>
            </a:r>
            <a:r>
              <a:rPr sz="2900" spc="5" dirty="0">
                <a:solidFill>
                  <a:srgbClr val="FFFFFF"/>
                </a:solidFill>
                <a:latin typeface="Tahoma"/>
                <a:cs typeface="Tahoma"/>
              </a:rPr>
              <a:t>Vietnam, </a:t>
            </a:r>
            <a:r>
              <a:rPr sz="2900" spc="75" dirty="0">
                <a:solidFill>
                  <a:srgbClr val="FFFFFF"/>
                </a:solidFill>
                <a:latin typeface="Tahoma"/>
                <a:cs typeface="Tahoma"/>
              </a:rPr>
              <a:t>to  </a:t>
            </a:r>
            <a:r>
              <a:rPr sz="2900" spc="15" dirty="0">
                <a:solidFill>
                  <a:srgbClr val="FFFFFF"/>
                </a:solidFill>
                <a:latin typeface="Tahoma"/>
                <a:cs typeface="Tahoma"/>
              </a:rPr>
              <a:t>inflict</a:t>
            </a:r>
            <a:r>
              <a:rPr sz="2900" spc="-150" dirty="0">
                <a:solidFill>
                  <a:srgbClr val="FFFFFF"/>
                </a:solidFill>
                <a:latin typeface="Tahoma"/>
                <a:cs typeface="Tahoma"/>
              </a:rPr>
              <a:t> </a:t>
            </a:r>
            <a:r>
              <a:rPr sz="2900" spc="80" dirty="0">
                <a:solidFill>
                  <a:srgbClr val="FFFFFF"/>
                </a:solidFill>
                <a:latin typeface="Tahoma"/>
                <a:cs typeface="Tahoma"/>
              </a:rPr>
              <a:t>damage</a:t>
            </a:r>
            <a:r>
              <a:rPr sz="2900" spc="-150" dirty="0">
                <a:solidFill>
                  <a:srgbClr val="FFFFFF"/>
                </a:solidFill>
                <a:latin typeface="Tahoma"/>
                <a:cs typeface="Tahoma"/>
              </a:rPr>
              <a:t> </a:t>
            </a:r>
            <a:r>
              <a:rPr sz="2900" spc="80" dirty="0">
                <a:solidFill>
                  <a:srgbClr val="FFFFFF"/>
                </a:solidFill>
                <a:latin typeface="Tahoma"/>
                <a:cs typeface="Tahoma"/>
              </a:rPr>
              <a:t>on</a:t>
            </a:r>
            <a:r>
              <a:rPr sz="2900" spc="-150" dirty="0">
                <a:solidFill>
                  <a:srgbClr val="FFFFFF"/>
                </a:solidFill>
                <a:latin typeface="Tahoma"/>
                <a:cs typeface="Tahoma"/>
              </a:rPr>
              <a:t> </a:t>
            </a:r>
            <a:r>
              <a:rPr sz="2900" spc="30" dirty="0">
                <a:solidFill>
                  <a:srgbClr val="FFFFFF"/>
                </a:solidFill>
                <a:latin typeface="Tahoma"/>
                <a:cs typeface="Tahoma"/>
              </a:rPr>
              <a:t>the</a:t>
            </a:r>
            <a:r>
              <a:rPr sz="2900" spc="-150" dirty="0">
                <a:solidFill>
                  <a:srgbClr val="FFFFFF"/>
                </a:solidFill>
                <a:latin typeface="Tahoma"/>
                <a:cs typeface="Tahoma"/>
              </a:rPr>
              <a:t> </a:t>
            </a:r>
            <a:r>
              <a:rPr sz="2900" spc="80" dirty="0">
                <a:solidFill>
                  <a:srgbClr val="FFFFFF"/>
                </a:solidFill>
                <a:latin typeface="Tahoma"/>
                <a:cs typeface="Tahoma"/>
              </a:rPr>
              <a:t>North</a:t>
            </a:r>
            <a:r>
              <a:rPr sz="2900" spc="-150" dirty="0">
                <a:solidFill>
                  <a:srgbClr val="FFFFFF"/>
                </a:solidFill>
                <a:latin typeface="Tahoma"/>
                <a:cs typeface="Tahoma"/>
              </a:rPr>
              <a:t> </a:t>
            </a:r>
            <a:r>
              <a:rPr sz="2900" spc="30" dirty="0">
                <a:solidFill>
                  <a:srgbClr val="FFFFFF"/>
                </a:solidFill>
                <a:latin typeface="Tahoma"/>
                <a:cs typeface="Tahoma"/>
              </a:rPr>
              <a:t>Vietnamese</a:t>
            </a:r>
            <a:r>
              <a:rPr sz="2900" spc="-150" dirty="0">
                <a:solidFill>
                  <a:srgbClr val="FFFFFF"/>
                </a:solidFill>
                <a:latin typeface="Tahoma"/>
                <a:cs typeface="Tahoma"/>
              </a:rPr>
              <a:t> </a:t>
            </a:r>
            <a:r>
              <a:rPr sz="2900" spc="60" dirty="0">
                <a:solidFill>
                  <a:srgbClr val="FFFFFF"/>
                </a:solidFill>
                <a:latin typeface="Tahoma"/>
                <a:cs typeface="Tahoma"/>
              </a:rPr>
              <a:t>campaign</a:t>
            </a:r>
            <a:r>
              <a:rPr sz="2900" spc="-150" dirty="0">
                <a:solidFill>
                  <a:srgbClr val="FFFFFF"/>
                </a:solidFill>
                <a:latin typeface="Tahoma"/>
                <a:cs typeface="Tahoma"/>
              </a:rPr>
              <a:t> </a:t>
            </a:r>
            <a:r>
              <a:rPr sz="2900" spc="15" dirty="0">
                <a:solidFill>
                  <a:srgbClr val="FFFFFF"/>
                </a:solidFill>
                <a:latin typeface="Tahoma"/>
                <a:cs typeface="Tahoma"/>
              </a:rPr>
              <a:t>without</a:t>
            </a:r>
            <a:r>
              <a:rPr sz="2900" spc="-150" dirty="0">
                <a:solidFill>
                  <a:srgbClr val="FFFFFF"/>
                </a:solidFill>
                <a:latin typeface="Tahoma"/>
                <a:cs typeface="Tahoma"/>
              </a:rPr>
              <a:t> </a:t>
            </a:r>
            <a:r>
              <a:rPr sz="2900" spc="40" dirty="0">
                <a:solidFill>
                  <a:srgbClr val="FFFFFF"/>
                </a:solidFill>
                <a:latin typeface="Tahoma"/>
                <a:cs typeface="Tahoma"/>
              </a:rPr>
              <a:t>entering  </a:t>
            </a:r>
            <a:r>
              <a:rPr sz="2900" spc="30" dirty="0">
                <a:solidFill>
                  <a:srgbClr val="FFFFFF"/>
                </a:solidFill>
                <a:latin typeface="Tahoma"/>
                <a:cs typeface="Tahoma"/>
              </a:rPr>
              <a:t>the </a:t>
            </a:r>
            <a:r>
              <a:rPr sz="2900" spc="-45" dirty="0">
                <a:solidFill>
                  <a:srgbClr val="FFFFFF"/>
                </a:solidFill>
                <a:latin typeface="Tahoma"/>
                <a:cs typeface="Tahoma"/>
              </a:rPr>
              <a:t>country, </a:t>
            </a:r>
            <a:r>
              <a:rPr sz="2900" spc="55" dirty="0">
                <a:solidFill>
                  <a:srgbClr val="FFFFFF"/>
                </a:solidFill>
                <a:latin typeface="Tahoma"/>
                <a:cs typeface="Tahoma"/>
              </a:rPr>
              <a:t>and </a:t>
            </a:r>
            <a:r>
              <a:rPr sz="2900" spc="75" dirty="0">
                <a:solidFill>
                  <a:srgbClr val="FFFFFF"/>
                </a:solidFill>
                <a:latin typeface="Tahoma"/>
                <a:cs typeface="Tahoma"/>
              </a:rPr>
              <a:t>to </a:t>
            </a:r>
            <a:r>
              <a:rPr sz="2900" spc="70" dirty="0">
                <a:solidFill>
                  <a:srgbClr val="FFFFFF"/>
                </a:solidFill>
                <a:latin typeface="Tahoma"/>
                <a:cs typeface="Tahoma"/>
              </a:rPr>
              <a:t>stop </a:t>
            </a:r>
            <a:r>
              <a:rPr sz="2900" spc="30" dirty="0">
                <a:solidFill>
                  <a:srgbClr val="FFFFFF"/>
                </a:solidFill>
                <a:latin typeface="Tahoma"/>
                <a:cs typeface="Tahoma"/>
              </a:rPr>
              <a:t>the </a:t>
            </a:r>
            <a:r>
              <a:rPr sz="2900" spc="15" dirty="0">
                <a:solidFill>
                  <a:srgbClr val="FFFFFF"/>
                </a:solidFill>
                <a:latin typeface="Tahoma"/>
                <a:cs typeface="Tahoma"/>
              </a:rPr>
              <a:t>southern </a:t>
            </a:r>
            <a:r>
              <a:rPr sz="2900" spc="5" dirty="0">
                <a:solidFill>
                  <a:srgbClr val="FFFFFF"/>
                </a:solidFill>
                <a:latin typeface="Tahoma"/>
                <a:cs typeface="Tahoma"/>
              </a:rPr>
              <a:t>flow </a:t>
            </a:r>
            <a:r>
              <a:rPr sz="2900" spc="45" dirty="0">
                <a:solidFill>
                  <a:srgbClr val="FFFFFF"/>
                </a:solidFill>
                <a:latin typeface="Tahoma"/>
                <a:cs typeface="Tahoma"/>
              </a:rPr>
              <a:t>of </a:t>
            </a:r>
            <a:r>
              <a:rPr sz="2900" spc="50" dirty="0">
                <a:solidFill>
                  <a:srgbClr val="FFFFFF"/>
                </a:solidFill>
                <a:latin typeface="Tahoma"/>
                <a:cs typeface="Tahoma"/>
              </a:rPr>
              <a:t>supplies </a:t>
            </a:r>
            <a:r>
              <a:rPr sz="2900" spc="55" dirty="0">
                <a:solidFill>
                  <a:srgbClr val="FFFFFF"/>
                </a:solidFill>
                <a:latin typeface="Tahoma"/>
                <a:cs typeface="Tahoma"/>
              </a:rPr>
              <a:t>and </a:t>
            </a:r>
            <a:r>
              <a:rPr sz="2900" spc="5" dirty="0">
                <a:solidFill>
                  <a:srgbClr val="FFFFFF"/>
                </a:solidFill>
                <a:latin typeface="Tahoma"/>
                <a:cs typeface="Tahoma"/>
              </a:rPr>
              <a:t>men.  </a:t>
            </a:r>
            <a:r>
              <a:rPr sz="2900" spc="75" dirty="0">
                <a:solidFill>
                  <a:srgbClr val="FFFFFF"/>
                </a:solidFill>
                <a:latin typeface="Tahoma"/>
                <a:cs typeface="Tahoma"/>
              </a:rPr>
              <a:t>Some</a:t>
            </a:r>
            <a:r>
              <a:rPr sz="2900" spc="-150" dirty="0">
                <a:solidFill>
                  <a:srgbClr val="FFFFFF"/>
                </a:solidFill>
                <a:latin typeface="Tahoma"/>
                <a:cs typeface="Tahoma"/>
              </a:rPr>
              <a:t> </a:t>
            </a:r>
            <a:r>
              <a:rPr sz="2900" spc="45" dirty="0">
                <a:solidFill>
                  <a:srgbClr val="FFFFFF"/>
                </a:solidFill>
                <a:latin typeface="Tahoma"/>
                <a:cs typeface="Tahoma"/>
              </a:rPr>
              <a:t>of</a:t>
            </a:r>
            <a:r>
              <a:rPr sz="2900" spc="-150" dirty="0">
                <a:solidFill>
                  <a:srgbClr val="FFFFFF"/>
                </a:solidFill>
                <a:latin typeface="Tahoma"/>
                <a:cs typeface="Tahoma"/>
              </a:rPr>
              <a:t> </a:t>
            </a:r>
            <a:r>
              <a:rPr sz="2900" spc="30" dirty="0">
                <a:solidFill>
                  <a:srgbClr val="FFFFFF"/>
                </a:solidFill>
                <a:latin typeface="Tahoma"/>
                <a:cs typeface="Tahoma"/>
              </a:rPr>
              <a:t>the</a:t>
            </a:r>
            <a:r>
              <a:rPr sz="2900" spc="-150" dirty="0">
                <a:solidFill>
                  <a:srgbClr val="FFFFFF"/>
                </a:solidFill>
                <a:latin typeface="Tahoma"/>
                <a:cs typeface="Tahoma"/>
              </a:rPr>
              <a:t> </a:t>
            </a:r>
            <a:r>
              <a:rPr sz="2900" spc="35" dirty="0">
                <a:solidFill>
                  <a:srgbClr val="FFFFFF"/>
                </a:solidFill>
                <a:latin typeface="Tahoma"/>
                <a:cs typeface="Tahoma"/>
              </a:rPr>
              <a:t>most</a:t>
            </a:r>
            <a:r>
              <a:rPr sz="2900" spc="-150" dirty="0">
                <a:solidFill>
                  <a:srgbClr val="FFFFFF"/>
                </a:solidFill>
                <a:latin typeface="Tahoma"/>
                <a:cs typeface="Tahoma"/>
              </a:rPr>
              <a:t> </a:t>
            </a:r>
            <a:r>
              <a:rPr sz="2900" spc="25" dirty="0">
                <a:solidFill>
                  <a:srgbClr val="FFFFFF"/>
                </a:solidFill>
                <a:latin typeface="Tahoma"/>
                <a:cs typeface="Tahoma"/>
              </a:rPr>
              <a:t>strategic</a:t>
            </a:r>
            <a:r>
              <a:rPr sz="2900" spc="-150" dirty="0">
                <a:solidFill>
                  <a:srgbClr val="FFFFFF"/>
                </a:solidFill>
                <a:latin typeface="Tahoma"/>
                <a:cs typeface="Tahoma"/>
              </a:rPr>
              <a:t> </a:t>
            </a:r>
            <a:r>
              <a:rPr sz="2900" spc="10" dirty="0">
                <a:solidFill>
                  <a:srgbClr val="FFFFFF"/>
                </a:solidFill>
                <a:latin typeface="Tahoma"/>
                <a:cs typeface="Tahoma"/>
              </a:rPr>
              <a:t>targets</a:t>
            </a:r>
            <a:r>
              <a:rPr sz="2900" spc="-150" dirty="0">
                <a:solidFill>
                  <a:srgbClr val="FFFFFF"/>
                </a:solidFill>
                <a:latin typeface="Tahoma"/>
                <a:cs typeface="Tahoma"/>
              </a:rPr>
              <a:t> </a:t>
            </a:r>
            <a:r>
              <a:rPr sz="2900" spc="-10" dirty="0">
                <a:solidFill>
                  <a:srgbClr val="FFFFFF"/>
                </a:solidFill>
                <a:latin typeface="Tahoma"/>
                <a:cs typeface="Tahoma"/>
              </a:rPr>
              <a:t>were</a:t>
            </a:r>
            <a:r>
              <a:rPr sz="2900" spc="-150" dirty="0">
                <a:solidFill>
                  <a:srgbClr val="FFFFFF"/>
                </a:solidFill>
                <a:latin typeface="Tahoma"/>
                <a:cs typeface="Tahoma"/>
              </a:rPr>
              <a:t> </a:t>
            </a:r>
            <a:r>
              <a:rPr sz="2900" spc="-10" dirty="0">
                <a:solidFill>
                  <a:srgbClr val="FFFFFF"/>
                </a:solidFill>
                <a:latin typeface="Tahoma"/>
                <a:cs typeface="Tahoma"/>
              </a:rPr>
              <a:t>off-limits,</a:t>
            </a:r>
            <a:r>
              <a:rPr sz="2900" spc="-150" dirty="0">
                <a:solidFill>
                  <a:srgbClr val="FFFFFF"/>
                </a:solidFill>
                <a:latin typeface="Tahoma"/>
                <a:cs typeface="Tahoma"/>
              </a:rPr>
              <a:t> </a:t>
            </a:r>
            <a:r>
              <a:rPr sz="2900" spc="-40" dirty="0">
                <a:solidFill>
                  <a:srgbClr val="FFFFFF"/>
                </a:solidFill>
                <a:latin typeface="Tahoma"/>
                <a:cs typeface="Tahoma"/>
              </a:rPr>
              <a:t>however,</a:t>
            </a:r>
            <a:r>
              <a:rPr sz="2900" spc="-150" dirty="0">
                <a:solidFill>
                  <a:srgbClr val="FFFFFF"/>
                </a:solidFill>
                <a:latin typeface="Tahoma"/>
                <a:cs typeface="Tahoma"/>
              </a:rPr>
              <a:t> </a:t>
            </a:r>
            <a:r>
              <a:rPr sz="2900" spc="75" dirty="0">
                <a:solidFill>
                  <a:srgbClr val="FFFFFF"/>
                </a:solidFill>
                <a:latin typeface="Tahoma"/>
                <a:cs typeface="Tahoma"/>
              </a:rPr>
              <a:t>to</a:t>
            </a:r>
            <a:r>
              <a:rPr sz="2900" spc="-150" dirty="0">
                <a:solidFill>
                  <a:srgbClr val="FFFFFF"/>
                </a:solidFill>
                <a:latin typeface="Tahoma"/>
                <a:cs typeface="Tahoma"/>
              </a:rPr>
              <a:t> </a:t>
            </a:r>
            <a:r>
              <a:rPr sz="2900" spc="50" dirty="0">
                <a:solidFill>
                  <a:srgbClr val="FFFFFF"/>
                </a:solidFill>
                <a:latin typeface="Tahoma"/>
                <a:cs typeface="Tahoma"/>
              </a:rPr>
              <a:t>avoid  </a:t>
            </a:r>
            <a:r>
              <a:rPr sz="2900" spc="45" dirty="0">
                <a:solidFill>
                  <a:srgbClr val="FFFFFF"/>
                </a:solidFill>
                <a:latin typeface="Tahoma"/>
                <a:cs typeface="Tahoma"/>
              </a:rPr>
              <a:t>provoking</a:t>
            </a:r>
            <a:r>
              <a:rPr sz="2900" spc="-145" dirty="0">
                <a:solidFill>
                  <a:srgbClr val="FFFFFF"/>
                </a:solidFill>
                <a:latin typeface="Tahoma"/>
                <a:cs typeface="Tahoma"/>
              </a:rPr>
              <a:t> </a:t>
            </a:r>
            <a:r>
              <a:rPr sz="2900" spc="65" dirty="0">
                <a:solidFill>
                  <a:srgbClr val="FFFFFF"/>
                </a:solidFill>
                <a:latin typeface="Tahoma"/>
                <a:cs typeface="Tahoma"/>
              </a:rPr>
              <a:t>China</a:t>
            </a:r>
            <a:r>
              <a:rPr sz="2900" spc="-145" dirty="0">
                <a:solidFill>
                  <a:srgbClr val="FFFFFF"/>
                </a:solidFill>
                <a:latin typeface="Tahoma"/>
                <a:cs typeface="Tahoma"/>
              </a:rPr>
              <a:t> </a:t>
            </a:r>
            <a:r>
              <a:rPr sz="2900" spc="40" dirty="0">
                <a:solidFill>
                  <a:srgbClr val="FFFFFF"/>
                </a:solidFill>
                <a:latin typeface="Tahoma"/>
                <a:cs typeface="Tahoma"/>
              </a:rPr>
              <a:t>or</a:t>
            </a:r>
            <a:r>
              <a:rPr sz="2900" spc="-145" dirty="0">
                <a:solidFill>
                  <a:srgbClr val="FFFFFF"/>
                </a:solidFill>
                <a:latin typeface="Tahoma"/>
                <a:cs typeface="Tahoma"/>
              </a:rPr>
              <a:t> </a:t>
            </a:r>
            <a:r>
              <a:rPr sz="2900" spc="30" dirty="0">
                <a:solidFill>
                  <a:srgbClr val="FFFFFF"/>
                </a:solidFill>
                <a:latin typeface="Tahoma"/>
                <a:cs typeface="Tahoma"/>
              </a:rPr>
              <a:t>the</a:t>
            </a:r>
            <a:r>
              <a:rPr sz="2900" spc="-145" dirty="0">
                <a:solidFill>
                  <a:srgbClr val="FFFFFF"/>
                </a:solidFill>
                <a:latin typeface="Tahoma"/>
                <a:cs typeface="Tahoma"/>
              </a:rPr>
              <a:t> </a:t>
            </a:r>
            <a:r>
              <a:rPr sz="2900" spc="30" dirty="0">
                <a:solidFill>
                  <a:srgbClr val="FFFFFF"/>
                </a:solidFill>
                <a:latin typeface="Tahoma"/>
                <a:cs typeface="Tahoma"/>
              </a:rPr>
              <a:t>Soviet</a:t>
            </a:r>
            <a:r>
              <a:rPr sz="2900" spc="-145" dirty="0">
                <a:solidFill>
                  <a:srgbClr val="FFFFFF"/>
                </a:solidFill>
                <a:latin typeface="Tahoma"/>
                <a:cs typeface="Tahoma"/>
              </a:rPr>
              <a:t> </a:t>
            </a:r>
            <a:r>
              <a:rPr sz="2900" spc="25" dirty="0">
                <a:solidFill>
                  <a:srgbClr val="FFFFFF"/>
                </a:solidFill>
                <a:latin typeface="Tahoma"/>
                <a:cs typeface="Tahoma"/>
              </a:rPr>
              <a:t>Union.</a:t>
            </a:r>
            <a:r>
              <a:rPr sz="2900" spc="-145" dirty="0">
                <a:solidFill>
                  <a:srgbClr val="FFFFFF"/>
                </a:solidFill>
                <a:latin typeface="Tahoma"/>
                <a:cs typeface="Tahoma"/>
              </a:rPr>
              <a:t> </a:t>
            </a:r>
            <a:r>
              <a:rPr sz="2900" spc="-10" dirty="0">
                <a:solidFill>
                  <a:srgbClr val="FFFFFF"/>
                </a:solidFill>
                <a:latin typeface="Tahoma"/>
                <a:cs typeface="Tahoma"/>
              </a:rPr>
              <a:t>This</a:t>
            </a:r>
            <a:r>
              <a:rPr sz="2900" spc="-145" dirty="0">
                <a:solidFill>
                  <a:srgbClr val="FFFFFF"/>
                </a:solidFill>
                <a:latin typeface="Tahoma"/>
                <a:cs typeface="Tahoma"/>
              </a:rPr>
              <a:t> </a:t>
            </a:r>
            <a:r>
              <a:rPr sz="2900" spc="110" dirty="0">
                <a:solidFill>
                  <a:srgbClr val="FFFFFF"/>
                </a:solidFill>
                <a:latin typeface="Tahoma"/>
                <a:cs typeface="Tahoma"/>
              </a:rPr>
              <a:t>bombing</a:t>
            </a:r>
            <a:r>
              <a:rPr sz="2900" spc="-145" dirty="0">
                <a:solidFill>
                  <a:srgbClr val="FFFFFF"/>
                </a:solidFill>
                <a:latin typeface="Tahoma"/>
                <a:cs typeface="Tahoma"/>
              </a:rPr>
              <a:t> </a:t>
            </a:r>
            <a:r>
              <a:rPr sz="2900" spc="60" dirty="0">
                <a:solidFill>
                  <a:srgbClr val="FFFFFF"/>
                </a:solidFill>
                <a:latin typeface="Tahoma"/>
                <a:cs typeface="Tahoma"/>
              </a:rPr>
              <a:t>continued</a:t>
            </a:r>
            <a:r>
              <a:rPr sz="2900" spc="-145" dirty="0">
                <a:solidFill>
                  <a:srgbClr val="FFFFFF"/>
                </a:solidFill>
                <a:latin typeface="Tahoma"/>
                <a:cs typeface="Tahoma"/>
              </a:rPr>
              <a:t> </a:t>
            </a:r>
            <a:r>
              <a:rPr sz="2900" spc="15" dirty="0">
                <a:solidFill>
                  <a:srgbClr val="FFFFFF"/>
                </a:solidFill>
                <a:latin typeface="Tahoma"/>
                <a:cs typeface="Tahoma"/>
              </a:rPr>
              <a:t>until  </a:t>
            </a:r>
            <a:r>
              <a:rPr sz="2900" spc="110" dirty="0">
                <a:solidFill>
                  <a:srgbClr val="FFFFFF"/>
                </a:solidFill>
                <a:latin typeface="Tahoma"/>
                <a:cs typeface="Tahoma"/>
              </a:rPr>
              <a:t>October</a:t>
            </a:r>
            <a:r>
              <a:rPr sz="2900" spc="-145" dirty="0">
                <a:solidFill>
                  <a:srgbClr val="FFFFFF"/>
                </a:solidFill>
                <a:latin typeface="Tahoma"/>
                <a:cs typeface="Tahoma"/>
              </a:rPr>
              <a:t> </a:t>
            </a:r>
            <a:r>
              <a:rPr sz="2900" spc="-80" dirty="0">
                <a:solidFill>
                  <a:srgbClr val="FFFFFF"/>
                </a:solidFill>
                <a:latin typeface="Tahoma"/>
                <a:cs typeface="Tahoma"/>
              </a:rPr>
              <a:t>1968.</a:t>
            </a:r>
            <a:r>
              <a:rPr sz="2900" spc="-145" dirty="0">
                <a:solidFill>
                  <a:srgbClr val="FFFFFF"/>
                </a:solidFill>
                <a:latin typeface="Tahoma"/>
                <a:cs typeface="Tahoma"/>
              </a:rPr>
              <a:t> </a:t>
            </a:r>
            <a:r>
              <a:rPr sz="2900" spc="-40" dirty="0">
                <a:solidFill>
                  <a:srgbClr val="FFFFFF"/>
                </a:solidFill>
                <a:latin typeface="Tahoma"/>
                <a:cs typeface="Tahoma"/>
              </a:rPr>
              <a:t>U.S.</a:t>
            </a:r>
            <a:r>
              <a:rPr sz="2900" spc="-145" dirty="0">
                <a:solidFill>
                  <a:srgbClr val="FFFFFF"/>
                </a:solidFill>
                <a:latin typeface="Tahoma"/>
                <a:cs typeface="Tahoma"/>
              </a:rPr>
              <a:t> </a:t>
            </a:r>
            <a:r>
              <a:rPr sz="2900" spc="10" dirty="0">
                <a:solidFill>
                  <a:srgbClr val="FFFFFF"/>
                </a:solidFill>
                <a:latin typeface="Tahoma"/>
                <a:cs typeface="Tahoma"/>
              </a:rPr>
              <a:t>forces</a:t>
            </a:r>
            <a:r>
              <a:rPr sz="2900" spc="-145" dirty="0">
                <a:solidFill>
                  <a:srgbClr val="FFFFFF"/>
                </a:solidFill>
                <a:latin typeface="Tahoma"/>
                <a:cs typeface="Tahoma"/>
              </a:rPr>
              <a:t> </a:t>
            </a:r>
            <a:r>
              <a:rPr sz="2900" spc="114" dirty="0">
                <a:solidFill>
                  <a:srgbClr val="FFFFFF"/>
                </a:solidFill>
                <a:latin typeface="Tahoma"/>
                <a:cs typeface="Tahoma"/>
              </a:rPr>
              <a:t>dropped</a:t>
            </a:r>
            <a:r>
              <a:rPr sz="2900" spc="-145" dirty="0">
                <a:solidFill>
                  <a:srgbClr val="FFFFFF"/>
                </a:solidFill>
                <a:latin typeface="Tahoma"/>
                <a:cs typeface="Tahoma"/>
              </a:rPr>
              <a:t> </a:t>
            </a:r>
            <a:r>
              <a:rPr sz="2900" spc="-75" dirty="0">
                <a:solidFill>
                  <a:srgbClr val="FFFFFF"/>
                </a:solidFill>
                <a:latin typeface="Tahoma"/>
                <a:cs typeface="Tahoma"/>
              </a:rPr>
              <a:t>643,000</a:t>
            </a:r>
            <a:r>
              <a:rPr sz="2900" spc="-145" dirty="0">
                <a:solidFill>
                  <a:srgbClr val="FFFFFF"/>
                </a:solidFill>
                <a:latin typeface="Tahoma"/>
                <a:cs typeface="Tahoma"/>
              </a:rPr>
              <a:t> </a:t>
            </a:r>
            <a:r>
              <a:rPr sz="2900" spc="25" dirty="0">
                <a:solidFill>
                  <a:srgbClr val="FFFFFF"/>
                </a:solidFill>
                <a:latin typeface="Tahoma"/>
                <a:cs typeface="Tahoma"/>
              </a:rPr>
              <a:t>tons</a:t>
            </a:r>
            <a:r>
              <a:rPr sz="2900" spc="-145" dirty="0">
                <a:solidFill>
                  <a:srgbClr val="FFFFFF"/>
                </a:solidFill>
                <a:latin typeface="Tahoma"/>
                <a:cs typeface="Tahoma"/>
              </a:rPr>
              <a:t> </a:t>
            </a:r>
            <a:r>
              <a:rPr sz="2900" spc="45" dirty="0">
                <a:solidFill>
                  <a:srgbClr val="FFFFFF"/>
                </a:solidFill>
                <a:latin typeface="Tahoma"/>
                <a:cs typeface="Tahoma"/>
              </a:rPr>
              <a:t>of</a:t>
            </a:r>
            <a:r>
              <a:rPr sz="2900" spc="-145" dirty="0">
                <a:solidFill>
                  <a:srgbClr val="FFFFFF"/>
                </a:solidFill>
                <a:latin typeface="Tahoma"/>
                <a:cs typeface="Tahoma"/>
              </a:rPr>
              <a:t> </a:t>
            </a:r>
            <a:r>
              <a:rPr sz="2900" spc="100" dirty="0">
                <a:solidFill>
                  <a:srgbClr val="FFFFFF"/>
                </a:solidFill>
                <a:latin typeface="Tahoma"/>
                <a:cs typeface="Tahoma"/>
              </a:rPr>
              <a:t>bombs</a:t>
            </a:r>
            <a:r>
              <a:rPr sz="2900" spc="-145" dirty="0">
                <a:solidFill>
                  <a:srgbClr val="FFFFFF"/>
                </a:solidFill>
                <a:latin typeface="Tahoma"/>
                <a:cs typeface="Tahoma"/>
              </a:rPr>
              <a:t> </a:t>
            </a:r>
            <a:r>
              <a:rPr sz="2900" spc="55" dirty="0">
                <a:solidFill>
                  <a:srgbClr val="FFFFFF"/>
                </a:solidFill>
                <a:latin typeface="Tahoma"/>
                <a:cs typeface="Tahoma"/>
              </a:rPr>
              <a:t>and</a:t>
            </a:r>
            <a:r>
              <a:rPr sz="2900" spc="-145" dirty="0">
                <a:solidFill>
                  <a:srgbClr val="FFFFFF"/>
                </a:solidFill>
                <a:latin typeface="Tahoma"/>
                <a:cs typeface="Tahoma"/>
              </a:rPr>
              <a:t> </a:t>
            </a:r>
            <a:r>
              <a:rPr sz="2900" spc="35" dirty="0">
                <a:solidFill>
                  <a:srgbClr val="FFFFFF"/>
                </a:solidFill>
                <a:latin typeface="Tahoma"/>
                <a:cs typeface="Tahoma"/>
              </a:rPr>
              <a:t>lost  </a:t>
            </a:r>
            <a:r>
              <a:rPr sz="2900" spc="40" dirty="0">
                <a:solidFill>
                  <a:srgbClr val="FFFFFF"/>
                </a:solidFill>
                <a:latin typeface="Tahoma"/>
                <a:cs typeface="Tahoma"/>
              </a:rPr>
              <a:t>more </a:t>
            </a:r>
            <a:r>
              <a:rPr sz="2900" dirty="0">
                <a:solidFill>
                  <a:srgbClr val="FFFFFF"/>
                </a:solidFill>
                <a:latin typeface="Tahoma"/>
                <a:cs typeface="Tahoma"/>
              </a:rPr>
              <a:t>than </a:t>
            </a:r>
            <a:r>
              <a:rPr sz="2900" spc="-70" dirty="0">
                <a:solidFill>
                  <a:srgbClr val="FFFFFF"/>
                </a:solidFill>
                <a:latin typeface="Tahoma"/>
                <a:cs typeface="Tahoma"/>
              </a:rPr>
              <a:t>900 </a:t>
            </a:r>
            <a:r>
              <a:rPr sz="2900" spc="-25" dirty="0">
                <a:solidFill>
                  <a:srgbClr val="FFFFFF"/>
                </a:solidFill>
                <a:latin typeface="Tahoma"/>
                <a:cs typeface="Tahoma"/>
              </a:rPr>
              <a:t>aircraft </a:t>
            </a:r>
            <a:r>
              <a:rPr sz="2900" spc="75" dirty="0">
                <a:solidFill>
                  <a:srgbClr val="FFFFFF"/>
                </a:solidFill>
                <a:latin typeface="Tahoma"/>
                <a:cs typeface="Tahoma"/>
              </a:rPr>
              <a:t>to </a:t>
            </a:r>
            <a:r>
              <a:rPr sz="2900" spc="30" dirty="0">
                <a:solidFill>
                  <a:srgbClr val="FFFFFF"/>
                </a:solidFill>
                <a:latin typeface="Tahoma"/>
                <a:cs typeface="Tahoma"/>
              </a:rPr>
              <a:t>the </a:t>
            </a:r>
            <a:r>
              <a:rPr sz="2900" spc="70" dirty="0">
                <a:solidFill>
                  <a:srgbClr val="FFFFFF"/>
                </a:solidFill>
                <a:latin typeface="Tahoma"/>
                <a:cs typeface="Tahoma"/>
              </a:rPr>
              <a:t>North's </a:t>
            </a:r>
            <a:r>
              <a:rPr sz="2900" spc="15" dirty="0">
                <a:solidFill>
                  <a:srgbClr val="FFFFFF"/>
                </a:solidFill>
                <a:latin typeface="Tahoma"/>
                <a:cs typeface="Tahoma"/>
              </a:rPr>
              <a:t>impressive </a:t>
            </a:r>
            <a:r>
              <a:rPr sz="2900" spc="-15" dirty="0">
                <a:solidFill>
                  <a:srgbClr val="FFFFFF"/>
                </a:solidFill>
                <a:latin typeface="Tahoma"/>
                <a:cs typeface="Tahoma"/>
              </a:rPr>
              <a:t>antiaircraft  </a:t>
            </a:r>
            <a:r>
              <a:rPr sz="2900" spc="-30" dirty="0">
                <a:solidFill>
                  <a:srgbClr val="FFFFFF"/>
                </a:solidFill>
                <a:latin typeface="Tahoma"/>
                <a:cs typeface="Tahoma"/>
              </a:rPr>
              <a:t>weaponry. </a:t>
            </a:r>
            <a:r>
              <a:rPr sz="2900" spc="85" dirty="0">
                <a:solidFill>
                  <a:srgbClr val="FFFFFF"/>
                </a:solidFill>
                <a:latin typeface="Tahoma"/>
                <a:cs typeface="Tahoma"/>
              </a:rPr>
              <a:t>Operation </a:t>
            </a:r>
            <a:r>
              <a:rPr sz="2900" spc="50" dirty="0">
                <a:solidFill>
                  <a:srgbClr val="FFFFFF"/>
                </a:solidFill>
                <a:latin typeface="Tahoma"/>
                <a:cs typeface="Tahoma"/>
              </a:rPr>
              <a:t>Rolling </a:t>
            </a:r>
            <a:r>
              <a:rPr sz="2900" spc="25" dirty="0">
                <a:solidFill>
                  <a:srgbClr val="FFFFFF"/>
                </a:solidFill>
                <a:latin typeface="Tahoma"/>
                <a:cs typeface="Tahoma"/>
              </a:rPr>
              <a:t>Thunder </a:t>
            </a:r>
            <a:r>
              <a:rPr sz="2900" spc="40" dirty="0">
                <a:solidFill>
                  <a:srgbClr val="FFFFFF"/>
                </a:solidFill>
                <a:latin typeface="Tahoma"/>
                <a:cs typeface="Tahoma"/>
              </a:rPr>
              <a:t>inflicted </a:t>
            </a:r>
            <a:r>
              <a:rPr sz="2900" spc="-5" dirty="0">
                <a:solidFill>
                  <a:srgbClr val="FFFFFF"/>
                </a:solidFill>
                <a:latin typeface="Tahoma"/>
                <a:cs typeface="Tahoma"/>
              </a:rPr>
              <a:t>an </a:t>
            </a:r>
            <a:r>
              <a:rPr sz="2900" spc="40" dirty="0">
                <a:solidFill>
                  <a:srgbClr val="FFFFFF"/>
                </a:solidFill>
                <a:latin typeface="Tahoma"/>
                <a:cs typeface="Tahoma"/>
              </a:rPr>
              <a:t>estimated </a:t>
            </a:r>
            <a:r>
              <a:rPr sz="2900" spc="-70" dirty="0">
                <a:solidFill>
                  <a:srgbClr val="FFFFFF"/>
                </a:solidFill>
                <a:latin typeface="Tahoma"/>
                <a:cs typeface="Tahoma"/>
              </a:rPr>
              <a:t>$300  </a:t>
            </a:r>
            <a:r>
              <a:rPr sz="2900" spc="50" dirty="0">
                <a:solidFill>
                  <a:srgbClr val="FFFFFF"/>
                </a:solidFill>
                <a:latin typeface="Tahoma"/>
                <a:cs typeface="Tahoma"/>
              </a:rPr>
              <a:t>million</a:t>
            </a:r>
            <a:r>
              <a:rPr sz="2900" spc="-150" dirty="0">
                <a:solidFill>
                  <a:srgbClr val="FFFFFF"/>
                </a:solidFill>
                <a:latin typeface="Tahoma"/>
                <a:cs typeface="Tahoma"/>
              </a:rPr>
              <a:t> </a:t>
            </a:r>
            <a:r>
              <a:rPr sz="2900" spc="20" dirty="0">
                <a:solidFill>
                  <a:srgbClr val="FFFFFF"/>
                </a:solidFill>
                <a:latin typeface="Tahoma"/>
                <a:cs typeface="Tahoma"/>
              </a:rPr>
              <a:t>in</a:t>
            </a:r>
            <a:r>
              <a:rPr sz="2900" spc="-150" dirty="0">
                <a:solidFill>
                  <a:srgbClr val="FFFFFF"/>
                </a:solidFill>
                <a:latin typeface="Tahoma"/>
                <a:cs typeface="Tahoma"/>
              </a:rPr>
              <a:t> </a:t>
            </a:r>
            <a:r>
              <a:rPr sz="2900" spc="-15" dirty="0">
                <a:solidFill>
                  <a:srgbClr val="FFFFFF"/>
                </a:solidFill>
                <a:latin typeface="Tahoma"/>
                <a:cs typeface="Tahoma"/>
              </a:rPr>
              <a:t>infrastructure</a:t>
            </a:r>
            <a:r>
              <a:rPr sz="2900" spc="-150" dirty="0">
                <a:solidFill>
                  <a:srgbClr val="FFFFFF"/>
                </a:solidFill>
                <a:latin typeface="Tahoma"/>
                <a:cs typeface="Tahoma"/>
              </a:rPr>
              <a:t> </a:t>
            </a:r>
            <a:r>
              <a:rPr sz="2900" spc="80" dirty="0">
                <a:solidFill>
                  <a:srgbClr val="FFFFFF"/>
                </a:solidFill>
                <a:latin typeface="Tahoma"/>
                <a:cs typeface="Tahoma"/>
              </a:rPr>
              <a:t>damage</a:t>
            </a:r>
            <a:r>
              <a:rPr sz="2900" spc="-150" dirty="0">
                <a:solidFill>
                  <a:srgbClr val="FFFFFF"/>
                </a:solidFill>
                <a:latin typeface="Tahoma"/>
                <a:cs typeface="Tahoma"/>
              </a:rPr>
              <a:t> </a:t>
            </a:r>
            <a:r>
              <a:rPr sz="2900" spc="80" dirty="0">
                <a:solidFill>
                  <a:srgbClr val="FFFFFF"/>
                </a:solidFill>
                <a:latin typeface="Tahoma"/>
                <a:cs typeface="Tahoma"/>
              </a:rPr>
              <a:t>on</a:t>
            </a:r>
            <a:r>
              <a:rPr sz="2900" spc="-150" dirty="0">
                <a:solidFill>
                  <a:srgbClr val="FFFFFF"/>
                </a:solidFill>
                <a:latin typeface="Tahoma"/>
                <a:cs typeface="Tahoma"/>
              </a:rPr>
              <a:t> </a:t>
            </a:r>
            <a:r>
              <a:rPr sz="2900" spc="30" dirty="0">
                <a:solidFill>
                  <a:srgbClr val="FFFFFF"/>
                </a:solidFill>
                <a:latin typeface="Tahoma"/>
                <a:cs typeface="Tahoma"/>
              </a:rPr>
              <a:t>the</a:t>
            </a:r>
            <a:r>
              <a:rPr sz="2900" spc="-150" dirty="0">
                <a:solidFill>
                  <a:srgbClr val="FFFFFF"/>
                </a:solidFill>
                <a:latin typeface="Tahoma"/>
                <a:cs typeface="Tahoma"/>
              </a:rPr>
              <a:t> </a:t>
            </a:r>
            <a:r>
              <a:rPr sz="2900" spc="50" dirty="0">
                <a:solidFill>
                  <a:srgbClr val="FFFFFF"/>
                </a:solidFill>
                <a:latin typeface="Tahoma"/>
                <a:cs typeface="Tahoma"/>
              </a:rPr>
              <a:t>North,</a:t>
            </a:r>
            <a:r>
              <a:rPr sz="2900" spc="-150" dirty="0">
                <a:solidFill>
                  <a:srgbClr val="FFFFFF"/>
                </a:solidFill>
                <a:latin typeface="Tahoma"/>
                <a:cs typeface="Tahoma"/>
              </a:rPr>
              <a:t> </a:t>
            </a:r>
            <a:r>
              <a:rPr sz="2900" spc="60" dirty="0">
                <a:solidFill>
                  <a:srgbClr val="FFFFFF"/>
                </a:solidFill>
                <a:latin typeface="Tahoma"/>
                <a:cs typeface="Tahoma"/>
              </a:rPr>
              <a:t>but</a:t>
            </a:r>
            <a:r>
              <a:rPr sz="2900" spc="-150" dirty="0">
                <a:solidFill>
                  <a:srgbClr val="FFFFFF"/>
                </a:solidFill>
                <a:latin typeface="Tahoma"/>
                <a:cs typeface="Tahoma"/>
              </a:rPr>
              <a:t> </a:t>
            </a:r>
            <a:r>
              <a:rPr sz="2900" spc="15" dirty="0">
                <a:solidFill>
                  <a:srgbClr val="FFFFFF"/>
                </a:solidFill>
                <a:latin typeface="Tahoma"/>
                <a:cs typeface="Tahoma"/>
              </a:rPr>
              <a:t>it</a:t>
            </a:r>
            <a:r>
              <a:rPr sz="2900" spc="-150" dirty="0">
                <a:solidFill>
                  <a:srgbClr val="FFFFFF"/>
                </a:solidFill>
                <a:latin typeface="Tahoma"/>
                <a:cs typeface="Tahoma"/>
              </a:rPr>
              <a:t> </a:t>
            </a:r>
            <a:r>
              <a:rPr sz="2900" spc="40" dirty="0">
                <a:solidFill>
                  <a:srgbClr val="FFFFFF"/>
                </a:solidFill>
                <a:latin typeface="Tahoma"/>
                <a:cs typeface="Tahoma"/>
              </a:rPr>
              <a:t>cost</a:t>
            </a:r>
            <a:r>
              <a:rPr sz="2900" spc="-150" dirty="0">
                <a:solidFill>
                  <a:srgbClr val="FFFFFF"/>
                </a:solidFill>
                <a:latin typeface="Tahoma"/>
                <a:cs typeface="Tahoma"/>
              </a:rPr>
              <a:t> </a:t>
            </a:r>
            <a:r>
              <a:rPr sz="2900" spc="30" dirty="0">
                <a:solidFill>
                  <a:srgbClr val="FFFFFF"/>
                </a:solidFill>
                <a:latin typeface="Tahoma"/>
                <a:cs typeface="Tahoma"/>
              </a:rPr>
              <a:t>the</a:t>
            </a:r>
            <a:r>
              <a:rPr sz="2900" spc="-150" dirty="0">
                <a:solidFill>
                  <a:srgbClr val="FFFFFF"/>
                </a:solidFill>
                <a:latin typeface="Tahoma"/>
                <a:cs typeface="Tahoma"/>
              </a:rPr>
              <a:t> </a:t>
            </a:r>
            <a:r>
              <a:rPr sz="2900" spc="65" dirty="0">
                <a:solidFill>
                  <a:srgbClr val="FFFFFF"/>
                </a:solidFill>
                <a:latin typeface="Tahoma"/>
                <a:cs typeface="Tahoma"/>
              </a:rPr>
              <a:t>United  </a:t>
            </a:r>
            <a:r>
              <a:rPr sz="2900" spc="5" dirty="0">
                <a:solidFill>
                  <a:srgbClr val="FFFFFF"/>
                </a:solidFill>
                <a:latin typeface="Tahoma"/>
                <a:cs typeface="Tahoma"/>
              </a:rPr>
              <a:t>States</a:t>
            </a:r>
            <a:r>
              <a:rPr sz="2900" spc="-150" dirty="0">
                <a:solidFill>
                  <a:srgbClr val="FFFFFF"/>
                </a:solidFill>
                <a:latin typeface="Tahoma"/>
                <a:cs typeface="Tahoma"/>
              </a:rPr>
              <a:t> </a:t>
            </a:r>
            <a:r>
              <a:rPr sz="2900" spc="-5" dirty="0">
                <a:solidFill>
                  <a:srgbClr val="FFFFFF"/>
                </a:solidFill>
                <a:latin typeface="Tahoma"/>
                <a:cs typeface="Tahoma"/>
              </a:rPr>
              <a:t>an</a:t>
            </a:r>
            <a:r>
              <a:rPr sz="2900" spc="-150" dirty="0">
                <a:solidFill>
                  <a:srgbClr val="FFFFFF"/>
                </a:solidFill>
                <a:latin typeface="Tahoma"/>
                <a:cs typeface="Tahoma"/>
              </a:rPr>
              <a:t> </a:t>
            </a:r>
            <a:r>
              <a:rPr sz="2900" spc="40" dirty="0">
                <a:solidFill>
                  <a:srgbClr val="FFFFFF"/>
                </a:solidFill>
                <a:latin typeface="Tahoma"/>
                <a:cs typeface="Tahoma"/>
              </a:rPr>
              <a:t>estimated</a:t>
            </a:r>
            <a:r>
              <a:rPr sz="2900" spc="-150" dirty="0">
                <a:solidFill>
                  <a:srgbClr val="FFFFFF"/>
                </a:solidFill>
                <a:latin typeface="Tahoma"/>
                <a:cs typeface="Tahoma"/>
              </a:rPr>
              <a:t> </a:t>
            </a:r>
            <a:r>
              <a:rPr sz="2900" spc="-70" dirty="0">
                <a:solidFill>
                  <a:srgbClr val="FFFFFF"/>
                </a:solidFill>
                <a:latin typeface="Tahoma"/>
                <a:cs typeface="Tahoma"/>
              </a:rPr>
              <a:t>$900</a:t>
            </a:r>
            <a:r>
              <a:rPr sz="2900" spc="-150" dirty="0">
                <a:solidFill>
                  <a:srgbClr val="FFFFFF"/>
                </a:solidFill>
                <a:latin typeface="Tahoma"/>
                <a:cs typeface="Tahoma"/>
              </a:rPr>
              <a:t> </a:t>
            </a:r>
            <a:r>
              <a:rPr sz="2900" spc="50" dirty="0">
                <a:solidFill>
                  <a:srgbClr val="FFFFFF"/>
                </a:solidFill>
                <a:latin typeface="Tahoma"/>
                <a:cs typeface="Tahoma"/>
              </a:rPr>
              <a:t>million</a:t>
            </a:r>
            <a:r>
              <a:rPr sz="2900" spc="-150" dirty="0">
                <a:solidFill>
                  <a:srgbClr val="FFFFFF"/>
                </a:solidFill>
                <a:latin typeface="Tahoma"/>
                <a:cs typeface="Tahoma"/>
              </a:rPr>
              <a:t> </a:t>
            </a:r>
            <a:r>
              <a:rPr sz="2900" spc="55" dirty="0">
                <a:solidFill>
                  <a:srgbClr val="FFFFFF"/>
                </a:solidFill>
                <a:latin typeface="Tahoma"/>
                <a:cs typeface="Tahoma"/>
              </a:rPr>
              <a:t>and</a:t>
            </a:r>
            <a:r>
              <a:rPr sz="2900" spc="-150" dirty="0">
                <a:solidFill>
                  <a:srgbClr val="FFFFFF"/>
                </a:solidFill>
                <a:latin typeface="Tahoma"/>
                <a:cs typeface="Tahoma"/>
              </a:rPr>
              <a:t> </a:t>
            </a:r>
            <a:r>
              <a:rPr sz="2900" spc="-55" dirty="0">
                <a:solidFill>
                  <a:srgbClr val="FFFFFF"/>
                </a:solidFill>
                <a:latin typeface="Tahoma"/>
                <a:cs typeface="Tahoma"/>
              </a:rPr>
              <a:t>was</a:t>
            </a:r>
            <a:r>
              <a:rPr sz="2900" spc="-150" dirty="0">
                <a:solidFill>
                  <a:srgbClr val="FFFFFF"/>
                </a:solidFill>
                <a:latin typeface="Tahoma"/>
                <a:cs typeface="Tahoma"/>
              </a:rPr>
              <a:t> </a:t>
            </a:r>
            <a:r>
              <a:rPr sz="2900" spc="50" dirty="0">
                <a:solidFill>
                  <a:srgbClr val="FFFFFF"/>
                </a:solidFill>
                <a:latin typeface="Tahoma"/>
                <a:cs typeface="Tahoma"/>
              </a:rPr>
              <a:t>responsible</a:t>
            </a:r>
            <a:r>
              <a:rPr sz="2900" spc="-150" dirty="0">
                <a:solidFill>
                  <a:srgbClr val="FFFFFF"/>
                </a:solidFill>
                <a:latin typeface="Tahoma"/>
                <a:cs typeface="Tahoma"/>
              </a:rPr>
              <a:t> </a:t>
            </a:r>
            <a:r>
              <a:rPr sz="2900" spc="5" dirty="0">
                <a:solidFill>
                  <a:srgbClr val="FFFFFF"/>
                </a:solidFill>
                <a:latin typeface="Tahoma"/>
                <a:cs typeface="Tahoma"/>
              </a:rPr>
              <a:t>for</a:t>
            </a:r>
            <a:r>
              <a:rPr sz="2900" spc="-150" dirty="0">
                <a:solidFill>
                  <a:srgbClr val="FFFFFF"/>
                </a:solidFill>
                <a:latin typeface="Tahoma"/>
                <a:cs typeface="Tahoma"/>
              </a:rPr>
              <a:t> </a:t>
            </a:r>
            <a:r>
              <a:rPr sz="2900" spc="40" dirty="0">
                <a:solidFill>
                  <a:srgbClr val="FFFFFF"/>
                </a:solidFill>
                <a:latin typeface="Tahoma"/>
                <a:cs typeface="Tahoma"/>
              </a:rPr>
              <a:t>more</a:t>
            </a:r>
            <a:r>
              <a:rPr sz="2900" spc="-150" dirty="0">
                <a:solidFill>
                  <a:srgbClr val="FFFFFF"/>
                </a:solidFill>
                <a:latin typeface="Tahoma"/>
                <a:cs typeface="Tahoma"/>
              </a:rPr>
              <a:t> </a:t>
            </a:r>
            <a:r>
              <a:rPr sz="2900" dirty="0">
                <a:solidFill>
                  <a:srgbClr val="FFFFFF"/>
                </a:solidFill>
                <a:latin typeface="Tahoma"/>
                <a:cs typeface="Tahoma"/>
              </a:rPr>
              <a:t>than  </a:t>
            </a:r>
            <a:r>
              <a:rPr sz="2900" spc="-80" dirty="0">
                <a:solidFill>
                  <a:srgbClr val="FFFFFF"/>
                </a:solidFill>
                <a:latin typeface="Tahoma"/>
                <a:cs typeface="Tahoma"/>
              </a:rPr>
              <a:t>50,000</a:t>
            </a:r>
            <a:r>
              <a:rPr sz="2900" spc="-140" dirty="0">
                <a:solidFill>
                  <a:srgbClr val="FFFFFF"/>
                </a:solidFill>
                <a:latin typeface="Tahoma"/>
                <a:cs typeface="Tahoma"/>
              </a:rPr>
              <a:t> </a:t>
            </a:r>
            <a:r>
              <a:rPr sz="2900" spc="10" dirty="0">
                <a:solidFill>
                  <a:srgbClr val="FFFFFF"/>
                </a:solidFill>
                <a:latin typeface="Tahoma"/>
                <a:cs typeface="Tahoma"/>
              </a:rPr>
              <a:t>civilian</a:t>
            </a:r>
            <a:r>
              <a:rPr sz="2900" spc="-140" dirty="0">
                <a:solidFill>
                  <a:srgbClr val="FFFFFF"/>
                </a:solidFill>
                <a:latin typeface="Tahoma"/>
                <a:cs typeface="Tahoma"/>
              </a:rPr>
              <a:t> </a:t>
            </a:r>
            <a:r>
              <a:rPr sz="2900" spc="10" dirty="0">
                <a:solidFill>
                  <a:srgbClr val="FFFFFF"/>
                </a:solidFill>
                <a:latin typeface="Tahoma"/>
                <a:cs typeface="Tahoma"/>
              </a:rPr>
              <a:t>deaths.</a:t>
            </a:r>
            <a:r>
              <a:rPr sz="2900" spc="-140" dirty="0">
                <a:solidFill>
                  <a:srgbClr val="FFFFFF"/>
                </a:solidFill>
                <a:latin typeface="Tahoma"/>
                <a:cs typeface="Tahoma"/>
              </a:rPr>
              <a:t> </a:t>
            </a:r>
            <a:r>
              <a:rPr sz="2900" spc="30" dirty="0">
                <a:solidFill>
                  <a:srgbClr val="FFFFFF"/>
                </a:solidFill>
                <a:latin typeface="Tahoma"/>
                <a:cs typeface="Tahoma"/>
              </a:rPr>
              <a:t>Overall,</a:t>
            </a:r>
            <a:r>
              <a:rPr sz="2900" spc="-140" dirty="0">
                <a:solidFill>
                  <a:srgbClr val="FFFFFF"/>
                </a:solidFill>
                <a:latin typeface="Tahoma"/>
                <a:cs typeface="Tahoma"/>
              </a:rPr>
              <a:t> </a:t>
            </a:r>
            <a:r>
              <a:rPr sz="2900" spc="15" dirty="0">
                <a:solidFill>
                  <a:srgbClr val="FFFFFF"/>
                </a:solidFill>
                <a:latin typeface="Tahoma"/>
                <a:cs typeface="Tahoma"/>
              </a:rPr>
              <a:t>it</a:t>
            </a:r>
            <a:r>
              <a:rPr sz="2900" spc="-140" dirty="0">
                <a:solidFill>
                  <a:srgbClr val="FFFFFF"/>
                </a:solidFill>
                <a:latin typeface="Tahoma"/>
                <a:cs typeface="Tahoma"/>
              </a:rPr>
              <a:t> </a:t>
            </a:r>
            <a:r>
              <a:rPr sz="2900" spc="55" dirty="0">
                <a:solidFill>
                  <a:srgbClr val="FFFFFF"/>
                </a:solidFill>
                <a:latin typeface="Tahoma"/>
                <a:cs typeface="Tahoma"/>
              </a:rPr>
              <a:t>had</a:t>
            </a:r>
            <a:r>
              <a:rPr sz="2900" spc="-140" dirty="0">
                <a:solidFill>
                  <a:srgbClr val="FFFFFF"/>
                </a:solidFill>
                <a:latin typeface="Tahoma"/>
                <a:cs typeface="Tahoma"/>
              </a:rPr>
              <a:t> </a:t>
            </a:r>
            <a:r>
              <a:rPr sz="2900" spc="30" dirty="0">
                <a:solidFill>
                  <a:srgbClr val="FFFFFF"/>
                </a:solidFill>
                <a:latin typeface="Tahoma"/>
                <a:cs typeface="Tahoma"/>
              </a:rPr>
              <a:t>little</a:t>
            </a:r>
            <a:r>
              <a:rPr sz="2900" spc="-140" dirty="0">
                <a:solidFill>
                  <a:srgbClr val="FFFFFF"/>
                </a:solidFill>
                <a:latin typeface="Tahoma"/>
                <a:cs typeface="Tahoma"/>
              </a:rPr>
              <a:t> </a:t>
            </a:r>
            <a:r>
              <a:rPr sz="2900" spc="-5" dirty="0">
                <a:solidFill>
                  <a:srgbClr val="FFFFFF"/>
                </a:solidFill>
                <a:latin typeface="Tahoma"/>
                <a:cs typeface="Tahoma"/>
              </a:rPr>
              <a:t>military</a:t>
            </a:r>
            <a:r>
              <a:rPr sz="2900" spc="-140" dirty="0">
                <a:solidFill>
                  <a:srgbClr val="FFFFFF"/>
                </a:solidFill>
                <a:latin typeface="Tahoma"/>
                <a:cs typeface="Tahoma"/>
              </a:rPr>
              <a:t> </a:t>
            </a:r>
            <a:r>
              <a:rPr sz="2900" spc="-10" dirty="0">
                <a:solidFill>
                  <a:srgbClr val="FFFFFF"/>
                </a:solidFill>
                <a:latin typeface="Tahoma"/>
                <a:cs typeface="Tahoma"/>
              </a:rPr>
              <a:t>effect.</a:t>
            </a:r>
            <a:endParaRPr sz="2900">
              <a:latin typeface="Tahoma"/>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6661" rIns="0" bIns="0" rtlCol="0">
            <a:spAutoFit/>
          </a:bodyPr>
          <a:lstStyle/>
          <a:p>
            <a:pPr marL="366395">
              <a:lnSpc>
                <a:spcPct val="100000"/>
              </a:lnSpc>
            </a:pPr>
            <a:r>
              <a:rPr spc="-120" dirty="0"/>
              <a:t>1</a:t>
            </a:r>
            <a:r>
              <a:rPr spc="-700" dirty="0"/>
              <a:t> </a:t>
            </a:r>
            <a:r>
              <a:rPr spc="-120" dirty="0"/>
              <a:t>9</a:t>
            </a:r>
            <a:r>
              <a:rPr spc="-700" dirty="0"/>
              <a:t> </a:t>
            </a:r>
            <a:r>
              <a:rPr spc="-120" dirty="0"/>
              <a:t>6</a:t>
            </a:r>
            <a:r>
              <a:rPr spc="-700" dirty="0"/>
              <a:t> </a:t>
            </a:r>
            <a:r>
              <a:rPr spc="-120" dirty="0"/>
              <a:t>4</a:t>
            </a:r>
            <a:r>
              <a:rPr spc="-700" dirty="0"/>
              <a:t> </a:t>
            </a:r>
            <a:r>
              <a:rPr spc="-140" dirty="0"/>
              <a:t>-</a:t>
            </a:r>
            <a:r>
              <a:rPr spc="-700" dirty="0"/>
              <a:t> </a:t>
            </a:r>
            <a:r>
              <a:rPr spc="-120" dirty="0"/>
              <a:t>1</a:t>
            </a:r>
            <a:r>
              <a:rPr spc="-700" dirty="0"/>
              <a:t> </a:t>
            </a:r>
            <a:r>
              <a:rPr spc="-120" dirty="0"/>
              <a:t>9</a:t>
            </a:r>
            <a:r>
              <a:rPr spc="-700" dirty="0"/>
              <a:t> </a:t>
            </a:r>
            <a:r>
              <a:rPr spc="-120" dirty="0"/>
              <a:t>6</a:t>
            </a:r>
            <a:r>
              <a:rPr spc="-700" dirty="0"/>
              <a:t> </a:t>
            </a:r>
            <a:r>
              <a:rPr spc="-120" dirty="0"/>
              <a:t>7</a:t>
            </a:r>
          </a:p>
        </p:txBody>
      </p:sp>
      <p:sp>
        <p:nvSpPr>
          <p:cNvPr id="3" name="object 3"/>
          <p:cNvSpPr txBox="1"/>
          <p:nvPr/>
        </p:nvSpPr>
        <p:spPr>
          <a:xfrm>
            <a:off x="512233" y="2024924"/>
            <a:ext cx="194310" cy="440055"/>
          </a:xfrm>
          <a:prstGeom prst="rect">
            <a:avLst/>
          </a:prstGeom>
        </p:spPr>
        <p:txBody>
          <a:bodyPr vert="horz" wrap="square" lIns="0" tIns="0" rIns="0" bIns="0" rtlCol="0">
            <a:spAutoFit/>
          </a:bodyPr>
          <a:lstStyle/>
          <a:p>
            <a:pPr marL="12700">
              <a:lnSpc>
                <a:spcPct val="100000"/>
              </a:lnSpc>
            </a:pPr>
            <a:r>
              <a:rPr sz="2650" spc="120" dirty="0">
                <a:solidFill>
                  <a:srgbClr val="646464"/>
                </a:solidFill>
                <a:latin typeface="Tahoma"/>
                <a:cs typeface="Tahoma"/>
              </a:rPr>
              <a:t>•</a:t>
            </a:r>
            <a:endParaRPr sz="2650">
              <a:latin typeface="Tahoma"/>
              <a:cs typeface="Tahoma"/>
            </a:endParaRPr>
          </a:p>
        </p:txBody>
      </p:sp>
      <p:sp>
        <p:nvSpPr>
          <p:cNvPr id="4" name="object 4"/>
          <p:cNvSpPr txBox="1">
            <a:spLocks noGrp="1"/>
          </p:cNvSpPr>
          <p:nvPr>
            <p:ph type="body" idx="1"/>
          </p:nvPr>
        </p:nvSpPr>
        <p:spPr>
          <a:prstGeom prst="rect">
            <a:avLst/>
          </a:prstGeom>
        </p:spPr>
        <p:txBody>
          <a:bodyPr vert="horz" wrap="square" lIns="0" tIns="119364" rIns="0" bIns="0" rtlCol="0">
            <a:spAutoFit/>
          </a:bodyPr>
          <a:lstStyle/>
          <a:p>
            <a:pPr marL="338455" marR="5080">
              <a:lnSpc>
                <a:spcPct val="115799"/>
              </a:lnSpc>
            </a:pPr>
            <a:r>
              <a:rPr sz="2950" spc="5" dirty="0"/>
              <a:t>By </a:t>
            </a:r>
            <a:r>
              <a:rPr sz="2950" spc="25" dirty="0"/>
              <a:t>the </a:t>
            </a:r>
            <a:r>
              <a:rPr sz="2950" spc="70" dirty="0"/>
              <a:t>beginning </a:t>
            </a:r>
            <a:r>
              <a:rPr sz="2950" spc="40" dirty="0"/>
              <a:t>of </a:t>
            </a:r>
            <a:r>
              <a:rPr sz="2950" spc="75" dirty="0"/>
              <a:t>Operation </a:t>
            </a:r>
            <a:r>
              <a:rPr sz="2950" spc="45" dirty="0"/>
              <a:t>Rolling </a:t>
            </a:r>
            <a:r>
              <a:rPr sz="2950" spc="-35" dirty="0"/>
              <a:t>Thunder, </a:t>
            </a:r>
            <a:r>
              <a:rPr sz="2950" spc="30" dirty="0"/>
              <a:t>most </a:t>
            </a:r>
            <a:r>
              <a:rPr sz="2950" spc="40" dirty="0"/>
              <a:t>of </a:t>
            </a:r>
            <a:r>
              <a:rPr sz="2950" spc="25" dirty="0"/>
              <a:t>South  </a:t>
            </a:r>
            <a:r>
              <a:rPr sz="2950" spc="20" dirty="0"/>
              <a:t>Vietnam </a:t>
            </a:r>
            <a:r>
              <a:rPr sz="2950" spc="-65" dirty="0"/>
              <a:t>was </a:t>
            </a:r>
            <a:r>
              <a:rPr sz="2950" spc="30" dirty="0"/>
              <a:t>under </a:t>
            </a:r>
            <a:r>
              <a:rPr sz="2950" spc="55" dirty="0"/>
              <a:t>Communist </a:t>
            </a:r>
            <a:r>
              <a:rPr sz="2950" spc="35" dirty="0"/>
              <a:t>control </a:t>
            </a:r>
            <a:r>
              <a:rPr sz="2950" spc="50" dirty="0"/>
              <a:t>and </a:t>
            </a:r>
            <a:r>
              <a:rPr sz="2950" spc="25" dirty="0"/>
              <a:t>the </a:t>
            </a:r>
            <a:r>
              <a:rPr sz="2950" spc="60" dirty="0"/>
              <a:t>United </a:t>
            </a:r>
            <a:r>
              <a:rPr sz="2950" dirty="0"/>
              <a:t>States </a:t>
            </a:r>
            <a:r>
              <a:rPr sz="2950" spc="-65" dirty="0"/>
              <a:t>was  </a:t>
            </a:r>
            <a:r>
              <a:rPr sz="2950" spc="45" dirty="0"/>
              <a:t>faced </a:t>
            </a:r>
            <a:r>
              <a:rPr sz="2950" spc="-25" dirty="0"/>
              <a:t>with </a:t>
            </a:r>
            <a:r>
              <a:rPr sz="2950" spc="25" dirty="0"/>
              <a:t>the </a:t>
            </a:r>
            <a:r>
              <a:rPr sz="2950" spc="55" dirty="0"/>
              <a:t>decision </a:t>
            </a:r>
            <a:r>
              <a:rPr sz="2950" spc="70" dirty="0"/>
              <a:t>to </a:t>
            </a:r>
            <a:r>
              <a:rPr sz="2950" spc="-15" dirty="0"/>
              <a:t>withdraw </a:t>
            </a:r>
            <a:r>
              <a:rPr sz="2950" spc="50" dirty="0"/>
              <a:t>support </a:t>
            </a:r>
            <a:r>
              <a:rPr sz="2950" spc="35" dirty="0"/>
              <a:t>or </a:t>
            </a:r>
            <a:r>
              <a:rPr sz="2950" spc="50" dirty="0"/>
              <a:t>commit </a:t>
            </a:r>
            <a:r>
              <a:rPr sz="2950" spc="45" dirty="0"/>
              <a:t>American  </a:t>
            </a:r>
            <a:r>
              <a:rPr sz="2950" spc="55" dirty="0"/>
              <a:t>ground </a:t>
            </a:r>
            <a:r>
              <a:rPr sz="2950" spc="-15" dirty="0"/>
              <a:t>forces. They </a:t>
            </a:r>
            <a:r>
              <a:rPr sz="2950" spc="45" dirty="0"/>
              <a:t>chose </a:t>
            </a:r>
            <a:r>
              <a:rPr sz="2950" spc="25" dirty="0"/>
              <a:t>the </a:t>
            </a:r>
            <a:r>
              <a:rPr sz="2950" spc="-55" dirty="0"/>
              <a:t>latter. </a:t>
            </a:r>
            <a:r>
              <a:rPr sz="2950" spc="15" dirty="0"/>
              <a:t>The </a:t>
            </a:r>
            <a:r>
              <a:rPr sz="2950" spc="-35" dirty="0"/>
              <a:t>first </a:t>
            </a:r>
            <a:r>
              <a:rPr sz="2950" spc="-45" dirty="0"/>
              <a:t>U.S. </a:t>
            </a:r>
            <a:r>
              <a:rPr sz="2950" spc="65" dirty="0"/>
              <a:t>combat </a:t>
            </a:r>
            <a:r>
              <a:rPr sz="2950" spc="15" dirty="0"/>
              <a:t>force  </a:t>
            </a:r>
            <a:r>
              <a:rPr sz="2950" dirty="0"/>
              <a:t>arrived </a:t>
            </a:r>
            <a:r>
              <a:rPr sz="2950" spc="15" dirty="0"/>
              <a:t>in </a:t>
            </a:r>
            <a:r>
              <a:rPr sz="2950" spc="20" dirty="0"/>
              <a:t>Vietnam </a:t>
            </a:r>
            <a:r>
              <a:rPr sz="2950" spc="70" dirty="0"/>
              <a:t>on </a:t>
            </a:r>
            <a:r>
              <a:rPr sz="2950" spc="50" dirty="0"/>
              <a:t>March </a:t>
            </a:r>
            <a:r>
              <a:rPr sz="2950" spc="-105" dirty="0"/>
              <a:t>8, </a:t>
            </a:r>
            <a:r>
              <a:rPr sz="2950" spc="-90" dirty="0"/>
              <a:t>1965, </a:t>
            </a:r>
            <a:r>
              <a:rPr sz="2950" spc="50" dirty="0"/>
              <a:t>and </a:t>
            </a:r>
            <a:r>
              <a:rPr sz="2950" spc="35" dirty="0"/>
              <a:t>by </a:t>
            </a:r>
            <a:r>
              <a:rPr sz="2950" spc="25" dirty="0"/>
              <a:t>the </a:t>
            </a:r>
            <a:r>
              <a:rPr sz="2950" spc="85" dirty="0"/>
              <a:t>end </a:t>
            </a:r>
            <a:r>
              <a:rPr sz="2950" spc="40" dirty="0"/>
              <a:t>of </a:t>
            </a:r>
            <a:r>
              <a:rPr sz="2950" spc="25" dirty="0"/>
              <a:t>the </a:t>
            </a:r>
            <a:r>
              <a:rPr sz="2950" spc="-105" dirty="0"/>
              <a:t>year,  </a:t>
            </a:r>
            <a:r>
              <a:rPr sz="2950" spc="35" dirty="0"/>
              <a:t>more </a:t>
            </a:r>
            <a:r>
              <a:rPr sz="2950" spc="-10" dirty="0"/>
              <a:t>than </a:t>
            </a:r>
            <a:r>
              <a:rPr sz="2950" spc="-85" dirty="0"/>
              <a:t>180,000 </a:t>
            </a:r>
            <a:r>
              <a:rPr sz="2950" spc="-45" dirty="0"/>
              <a:t>U.S. </a:t>
            </a:r>
            <a:r>
              <a:rPr sz="2950" spc="-10" dirty="0"/>
              <a:t>military </a:t>
            </a:r>
            <a:r>
              <a:rPr sz="2950" spc="40" dirty="0"/>
              <a:t>personnel </a:t>
            </a:r>
            <a:r>
              <a:rPr sz="2950" spc="-20" dirty="0"/>
              <a:t>were </a:t>
            </a:r>
            <a:r>
              <a:rPr sz="2950" spc="15" dirty="0"/>
              <a:t>in </a:t>
            </a:r>
            <a:r>
              <a:rPr sz="2950" spc="25" dirty="0"/>
              <a:t>South </a:t>
            </a:r>
            <a:r>
              <a:rPr sz="2950" dirty="0"/>
              <a:t>Vietnam.  </a:t>
            </a:r>
            <a:r>
              <a:rPr sz="2950" spc="70" dirty="0"/>
              <a:t>Although</a:t>
            </a:r>
            <a:r>
              <a:rPr sz="2950" spc="-150" dirty="0"/>
              <a:t> </a:t>
            </a:r>
            <a:r>
              <a:rPr sz="2950" spc="-10" dirty="0"/>
              <a:t>they</a:t>
            </a:r>
            <a:r>
              <a:rPr sz="2950" spc="-150" dirty="0"/>
              <a:t> </a:t>
            </a:r>
            <a:r>
              <a:rPr sz="2950" spc="-20" dirty="0"/>
              <a:t>were</a:t>
            </a:r>
            <a:r>
              <a:rPr sz="2950" spc="-150" dirty="0"/>
              <a:t> </a:t>
            </a:r>
            <a:r>
              <a:rPr sz="2950" spc="50" dirty="0"/>
              <a:t>joined</a:t>
            </a:r>
            <a:r>
              <a:rPr sz="2950" spc="-150" dirty="0"/>
              <a:t> </a:t>
            </a:r>
            <a:r>
              <a:rPr sz="2950" spc="35" dirty="0"/>
              <a:t>by</a:t>
            </a:r>
            <a:r>
              <a:rPr sz="2950" spc="-150" dirty="0"/>
              <a:t> </a:t>
            </a:r>
            <a:r>
              <a:rPr sz="2950" spc="45" dirty="0"/>
              <a:t>troops</a:t>
            </a:r>
            <a:r>
              <a:rPr sz="2950" spc="-150" dirty="0"/>
              <a:t> </a:t>
            </a:r>
            <a:r>
              <a:rPr sz="2950" spc="-5" dirty="0"/>
              <a:t>from</a:t>
            </a:r>
            <a:r>
              <a:rPr sz="2950" spc="-150" dirty="0"/>
              <a:t> </a:t>
            </a:r>
            <a:r>
              <a:rPr sz="2950" spc="10" dirty="0"/>
              <a:t>nations</a:t>
            </a:r>
            <a:r>
              <a:rPr sz="2950" spc="-150" dirty="0"/>
              <a:t> </a:t>
            </a:r>
            <a:r>
              <a:rPr sz="2950" spc="15" dirty="0"/>
              <a:t>in</a:t>
            </a:r>
            <a:r>
              <a:rPr sz="2950" spc="-150" dirty="0"/>
              <a:t> </a:t>
            </a:r>
            <a:r>
              <a:rPr sz="2950" spc="25" dirty="0"/>
              <a:t>the</a:t>
            </a:r>
            <a:r>
              <a:rPr sz="2950" spc="-150" dirty="0"/>
              <a:t> </a:t>
            </a:r>
            <a:r>
              <a:rPr sz="2950" spc="15" dirty="0"/>
              <a:t>Southeast  </a:t>
            </a:r>
            <a:r>
              <a:rPr sz="2950" spc="50" dirty="0"/>
              <a:t>Asia </a:t>
            </a:r>
            <a:r>
              <a:rPr sz="2950" spc="-80" dirty="0"/>
              <a:t>Treaty </a:t>
            </a:r>
            <a:r>
              <a:rPr sz="2950" spc="40" dirty="0"/>
              <a:t>Organization </a:t>
            </a:r>
            <a:r>
              <a:rPr sz="2950" spc="50" dirty="0"/>
              <a:t>and </a:t>
            </a:r>
            <a:r>
              <a:rPr sz="2950" spc="-5" dirty="0"/>
              <a:t>from </a:t>
            </a:r>
            <a:r>
              <a:rPr sz="2950" spc="25" dirty="0"/>
              <a:t>the </a:t>
            </a:r>
            <a:r>
              <a:rPr sz="2950" spc="75" dirty="0"/>
              <a:t>ARVN, </a:t>
            </a:r>
            <a:r>
              <a:rPr sz="2950" spc="25" dirty="0"/>
              <a:t>the </a:t>
            </a:r>
            <a:r>
              <a:rPr sz="2950" spc="-70" dirty="0"/>
              <a:t>war </a:t>
            </a:r>
            <a:r>
              <a:rPr sz="2950" spc="-65" dirty="0"/>
              <a:t>was </a:t>
            </a:r>
            <a:r>
              <a:rPr sz="2950" spc="20" dirty="0"/>
              <a:t>almost  </a:t>
            </a:r>
            <a:r>
              <a:rPr sz="2950" dirty="0"/>
              <a:t>entirely</a:t>
            </a:r>
            <a:r>
              <a:rPr sz="2950" spc="-160" dirty="0"/>
              <a:t> </a:t>
            </a:r>
            <a:r>
              <a:rPr sz="2950" spc="-20" dirty="0"/>
              <a:t>a</a:t>
            </a:r>
            <a:r>
              <a:rPr sz="2950" spc="-160" dirty="0"/>
              <a:t> </a:t>
            </a:r>
            <a:r>
              <a:rPr sz="2950" spc="-45" dirty="0"/>
              <a:t>U.S.</a:t>
            </a:r>
            <a:r>
              <a:rPr sz="2950" spc="-160" dirty="0"/>
              <a:t> </a:t>
            </a:r>
            <a:r>
              <a:rPr sz="2950" spc="-5" dirty="0"/>
              <a:t>effort</a:t>
            </a:r>
            <a:r>
              <a:rPr sz="2950" spc="-160" dirty="0"/>
              <a:t> </a:t>
            </a:r>
            <a:r>
              <a:rPr sz="2950" spc="-5" dirty="0"/>
              <a:t>from</a:t>
            </a:r>
            <a:r>
              <a:rPr sz="2950" spc="-160" dirty="0"/>
              <a:t> </a:t>
            </a:r>
            <a:r>
              <a:rPr sz="2950" spc="-10" dirty="0"/>
              <a:t>this</a:t>
            </a:r>
            <a:r>
              <a:rPr sz="2950" spc="-160" dirty="0"/>
              <a:t> </a:t>
            </a:r>
            <a:r>
              <a:rPr sz="2950" spc="70" dirty="0"/>
              <a:t>point</a:t>
            </a:r>
            <a:r>
              <a:rPr sz="2950" spc="-160" dirty="0"/>
              <a:t> </a:t>
            </a:r>
            <a:r>
              <a:rPr sz="2950" spc="5" dirty="0"/>
              <a:t>on.</a:t>
            </a:r>
            <a:r>
              <a:rPr sz="2950" spc="-160" dirty="0"/>
              <a:t> </a:t>
            </a:r>
            <a:r>
              <a:rPr sz="2950" spc="70" dirty="0"/>
              <a:t>Although</a:t>
            </a:r>
            <a:r>
              <a:rPr sz="2950" spc="-160" dirty="0"/>
              <a:t> </a:t>
            </a:r>
            <a:r>
              <a:rPr sz="2950" spc="25" dirty="0"/>
              <a:t>the</a:t>
            </a:r>
            <a:r>
              <a:rPr sz="2950" spc="-160" dirty="0"/>
              <a:t> </a:t>
            </a:r>
            <a:r>
              <a:rPr sz="2950" spc="10" dirty="0"/>
              <a:t>larger</a:t>
            </a:r>
            <a:r>
              <a:rPr sz="2950" spc="-160" dirty="0"/>
              <a:t> </a:t>
            </a:r>
            <a:r>
              <a:rPr sz="2950" spc="-30" dirty="0"/>
              <a:t>power,  </a:t>
            </a:r>
            <a:r>
              <a:rPr sz="2950" spc="50" dirty="0"/>
              <a:t>America found </a:t>
            </a:r>
            <a:r>
              <a:rPr sz="2950" dirty="0"/>
              <a:t>itself </a:t>
            </a:r>
            <a:r>
              <a:rPr sz="2950" spc="30" dirty="0"/>
              <a:t>facing </a:t>
            </a:r>
            <a:r>
              <a:rPr sz="2950" spc="-20" dirty="0"/>
              <a:t>a </a:t>
            </a:r>
            <a:r>
              <a:rPr sz="2950" spc="15" dirty="0"/>
              <a:t>difficult </a:t>
            </a:r>
            <a:r>
              <a:rPr sz="2950" spc="55" dirty="0"/>
              <a:t>combination </a:t>
            </a:r>
            <a:r>
              <a:rPr sz="2950" spc="40" dirty="0"/>
              <a:t>of </a:t>
            </a:r>
            <a:r>
              <a:rPr sz="2950" spc="20" dirty="0"/>
              <a:t>guerrilla  </a:t>
            </a:r>
            <a:r>
              <a:rPr sz="2950" spc="-60" dirty="0"/>
              <a:t>warfare,</a:t>
            </a:r>
            <a:r>
              <a:rPr sz="2950" spc="-155" dirty="0"/>
              <a:t> </a:t>
            </a:r>
            <a:r>
              <a:rPr sz="2950" spc="-20" dirty="0"/>
              <a:t>a</a:t>
            </a:r>
            <a:r>
              <a:rPr sz="2950" spc="-155" dirty="0"/>
              <a:t> </a:t>
            </a:r>
            <a:r>
              <a:rPr sz="2950" spc="-35" dirty="0"/>
              <a:t>harsh</a:t>
            </a:r>
            <a:r>
              <a:rPr sz="2950" spc="-155" dirty="0"/>
              <a:t> </a:t>
            </a:r>
            <a:r>
              <a:rPr sz="2950" dirty="0"/>
              <a:t>environment,</a:t>
            </a:r>
            <a:r>
              <a:rPr sz="2950" spc="-155" dirty="0"/>
              <a:t> </a:t>
            </a:r>
            <a:r>
              <a:rPr sz="2950" spc="50" dirty="0"/>
              <a:t>and</a:t>
            </a:r>
            <a:r>
              <a:rPr sz="2950" spc="-155" dirty="0"/>
              <a:t> </a:t>
            </a:r>
            <a:r>
              <a:rPr sz="2950" spc="40" dirty="0"/>
              <a:t>self-imposed</a:t>
            </a:r>
            <a:r>
              <a:rPr sz="2950" spc="-155" dirty="0"/>
              <a:t> </a:t>
            </a:r>
            <a:r>
              <a:rPr sz="2950" spc="20" dirty="0"/>
              <a:t>limitations</a:t>
            </a:r>
            <a:r>
              <a:rPr sz="2950" spc="-155" dirty="0"/>
              <a:t> </a:t>
            </a:r>
            <a:r>
              <a:rPr sz="2950" spc="70" dirty="0"/>
              <a:t>to</a:t>
            </a:r>
            <a:r>
              <a:rPr sz="2950" spc="-155" dirty="0"/>
              <a:t> </a:t>
            </a:r>
            <a:r>
              <a:rPr sz="2950" spc="45" dirty="0"/>
              <a:t>avoid  </a:t>
            </a:r>
            <a:r>
              <a:rPr sz="2950" spc="25" dirty="0"/>
              <a:t>the</a:t>
            </a:r>
            <a:r>
              <a:rPr sz="2950" spc="-155" dirty="0"/>
              <a:t> </a:t>
            </a:r>
            <a:r>
              <a:rPr sz="2950" spc="35" dirty="0"/>
              <a:t>kind</a:t>
            </a:r>
            <a:r>
              <a:rPr sz="2950" spc="-155" dirty="0"/>
              <a:t> </a:t>
            </a:r>
            <a:r>
              <a:rPr sz="2950" spc="40" dirty="0"/>
              <a:t>of</a:t>
            </a:r>
            <a:r>
              <a:rPr sz="2950" spc="-155" dirty="0"/>
              <a:t> </a:t>
            </a:r>
            <a:r>
              <a:rPr sz="2950" spc="60" dirty="0"/>
              <a:t>Chinese</a:t>
            </a:r>
            <a:r>
              <a:rPr sz="2950" spc="-155" dirty="0"/>
              <a:t> </a:t>
            </a:r>
            <a:r>
              <a:rPr sz="2950" spc="15" dirty="0"/>
              <a:t>intervention</a:t>
            </a:r>
            <a:r>
              <a:rPr sz="2950" spc="-155" dirty="0"/>
              <a:t> </a:t>
            </a:r>
            <a:r>
              <a:rPr sz="2950" spc="5" dirty="0"/>
              <a:t>there</a:t>
            </a:r>
            <a:r>
              <a:rPr sz="2950" spc="-155" dirty="0"/>
              <a:t> </a:t>
            </a:r>
            <a:r>
              <a:rPr sz="2950" spc="50" dirty="0"/>
              <a:t>had</a:t>
            </a:r>
            <a:r>
              <a:rPr sz="2950" spc="-155" dirty="0"/>
              <a:t> </a:t>
            </a:r>
            <a:r>
              <a:rPr sz="2950" spc="85" dirty="0"/>
              <a:t>been</a:t>
            </a:r>
            <a:r>
              <a:rPr sz="2950" spc="-155" dirty="0"/>
              <a:t> </a:t>
            </a:r>
            <a:r>
              <a:rPr sz="2950" spc="15" dirty="0"/>
              <a:t>in</a:t>
            </a:r>
            <a:r>
              <a:rPr sz="2950" spc="-155" dirty="0"/>
              <a:t> </a:t>
            </a:r>
            <a:r>
              <a:rPr sz="2950" spc="25" dirty="0"/>
              <a:t>the</a:t>
            </a:r>
            <a:r>
              <a:rPr sz="2950" spc="-155" dirty="0"/>
              <a:t> </a:t>
            </a:r>
            <a:r>
              <a:rPr sz="2950" spc="25" dirty="0"/>
              <a:t>Korean</a:t>
            </a:r>
            <a:r>
              <a:rPr sz="2950" spc="-155" dirty="0"/>
              <a:t> </a:t>
            </a:r>
            <a:r>
              <a:rPr sz="2950" spc="-125" dirty="0"/>
              <a:t>War.</a:t>
            </a:r>
            <a:endParaRPr sz="29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08000" y="152400"/>
            <a:ext cx="3324860" cy="737870"/>
          </a:xfrm>
          <a:prstGeom prst="rect">
            <a:avLst/>
          </a:prstGeom>
        </p:spPr>
        <p:txBody>
          <a:bodyPr vert="horz" wrap="square" lIns="0" tIns="0" rIns="0" bIns="0" rtlCol="0">
            <a:spAutoFit/>
          </a:bodyPr>
          <a:lstStyle/>
          <a:p>
            <a:pPr marL="12700">
              <a:lnSpc>
                <a:spcPct val="100000"/>
              </a:lnSpc>
            </a:pPr>
            <a:r>
              <a:rPr spc="-120" dirty="0"/>
              <a:t>1</a:t>
            </a:r>
            <a:r>
              <a:rPr spc="-700" dirty="0"/>
              <a:t> </a:t>
            </a:r>
            <a:r>
              <a:rPr spc="-120" dirty="0"/>
              <a:t>9</a:t>
            </a:r>
            <a:r>
              <a:rPr spc="-700" dirty="0"/>
              <a:t> </a:t>
            </a:r>
            <a:r>
              <a:rPr spc="-120" dirty="0"/>
              <a:t>6</a:t>
            </a:r>
            <a:r>
              <a:rPr spc="-700" dirty="0"/>
              <a:t> </a:t>
            </a:r>
            <a:r>
              <a:rPr spc="-120" dirty="0"/>
              <a:t>4</a:t>
            </a:r>
            <a:r>
              <a:rPr spc="-700" dirty="0"/>
              <a:t> </a:t>
            </a:r>
            <a:r>
              <a:rPr spc="-140" dirty="0"/>
              <a:t>-</a:t>
            </a:r>
            <a:r>
              <a:rPr spc="-700" dirty="0"/>
              <a:t> </a:t>
            </a:r>
            <a:r>
              <a:rPr spc="-120" dirty="0"/>
              <a:t>1</a:t>
            </a:r>
            <a:r>
              <a:rPr spc="-700" dirty="0"/>
              <a:t> </a:t>
            </a:r>
            <a:r>
              <a:rPr spc="-120" dirty="0"/>
              <a:t>9</a:t>
            </a:r>
            <a:r>
              <a:rPr spc="-700" dirty="0"/>
              <a:t> </a:t>
            </a:r>
            <a:r>
              <a:rPr spc="-120" dirty="0"/>
              <a:t>6</a:t>
            </a:r>
            <a:r>
              <a:rPr spc="-700" dirty="0"/>
              <a:t> </a:t>
            </a:r>
            <a:r>
              <a:rPr spc="-120" dirty="0"/>
              <a:t>7</a:t>
            </a:r>
          </a:p>
        </p:txBody>
      </p:sp>
      <p:sp>
        <p:nvSpPr>
          <p:cNvPr id="4" name="object 4"/>
          <p:cNvSpPr txBox="1">
            <a:spLocks noGrp="1"/>
          </p:cNvSpPr>
          <p:nvPr>
            <p:ph sz="half" idx="2"/>
          </p:nvPr>
        </p:nvSpPr>
        <p:spPr>
          <a:prstGeom prst="rect">
            <a:avLst/>
          </a:prstGeom>
        </p:spPr>
        <p:txBody>
          <a:bodyPr vert="horz" wrap="square" lIns="0" tIns="0" rIns="0" bIns="0" rtlCol="0">
            <a:spAutoFit/>
          </a:bodyPr>
          <a:lstStyle/>
          <a:p>
            <a:pPr marL="412115" marR="5080" indent="-399415">
              <a:lnSpc>
                <a:spcPct val="113900"/>
              </a:lnSpc>
              <a:buClr>
                <a:srgbClr val="646464"/>
              </a:buClr>
              <a:buSzPct val="90000"/>
              <a:buChar char="•"/>
              <a:tabLst>
                <a:tab pos="412750" algn="l"/>
              </a:tabLst>
            </a:pPr>
            <a:r>
              <a:rPr sz="3000" spc="5" dirty="0"/>
              <a:t>By </a:t>
            </a:r>
            <a:r>
              <a:rPr sz="3000" spc="25" dirty="0"/>
              <a:t>the </a:t>
            </a:r>
            <a:r>
              <a:rPr sz="3000" spc="85" dirty="0"/>
              <a:t>end </a:t>
            </a:r>
            <a:r>
              <a:rPr sz="3000" spc="40" dirty="0"/>
              <a:t>of </a:t>
            </a:r>
            <a:r>
              <a:rPr sz="3000" spc="-90" dirty="0"/>
              <a:t>1966, </a:t>
            </a:r>
            <a:r>
              <a:rPr sz="3000" spc="-45" dirty="0"/>
              <a:t>U.S.  </a:t>
            </a:r>
            <a:r>
              <a:rPr sz="3000" spc="5" dirty="0"/>
              <a:t>forces </a:t>
            </a:r>
            <a:r>
              <a:rPr sz="3000" spc="80" dirty="0"/>
              <a:t>adapted </a:t>
            </a:r>
            <a:r>
              <a:rPr sz="3000" spc="-20" dirty="0"/>
              <a:t>a </a:t>
            </a:r>
            <a:r>
              <a:rPr sz="3000" spc="-25" dirty="0"/>
              <a:t>search-  </a:t>
            </a:r>
            <a:r>
              <a:rPr sz="3000" spc="15" dirty="0"/>
              <a:t>and-destroy </a:t>
            </a:r>
            <a:r>
              <a:rPr sz="3000" spc="-5" dirty="0"/>
              <a:t>strategy </a:t>
            </a:r>
            <a:r>
              <a:rPr sz="3000" spc="70" dirty="0"/>
              <a:t>to  </a:t>
            </a:r>
            <a:r>
              <a:rPr sz="3000" spc="50" dirty="0"/>
              <a:t>locate </a:t>
            </a:r>
            <a:r>
              <a:rPr sz="3000" spc="25" dirty="0"/>
              <a:t>the </a:t>
            </a:r>
            <a:r>
              <a:rPr sz="3000" spc="20" dirty="0"/>
              <a:t>enemy</a:t>
            </a:r>
            <a:r>
              <a:rPr sz="3000" spc="-585" dirty="0"/>
              <a:t> </a:t>
            </a:r>
            <a:r>
              <a:rPr sz="3000" spc="-5" dirty="0"/>
              <a:t>guerrillas,  </a:t>
            </a:r>
            <a:r>
              <a:rPr sz="3000" spc="10" dirty="0"/>
              <a:t>inflict </a:t>
            </a:r>
            <a:r>
              <a:rPr sz="3000" spc="-30" dirty="0"/>
              <a:t>heavy </a:t>
            </a:r>
            <a:r>
              <a:rPr sz="3000" spc="-10" dirty="0"/>
              <a:t>casualties, </a:t>
            </a:r>
            <a:r>
              <a:rPr sz="3000" spc="50" dirty="0"/>
              <a:t>and  </a:t>
            </a:r>
            <a:r>
              <a:rPr sz="3000" spc="45" dirty="0"/>
              <a:t>gain</a:t>
            </a:r>
            <a:r>
              <a:rPr sz="3000" spc="-175" dirty="0"/>
              <a:t> </a:t>
            </a:r>
            <a:r>
              <a:rPr sz="3000" spc="30" dirty="0"/>
              <a:t>ground.</a:t>
            </a:r>
            <a:r>
              <a:rPr sz="3000" spc="-175" dirty="0"/>
              <a:t> </a:t>
            </a:r>
            <a:r>
              <a:rPr sz="3000" spc="15" dirty="0"/>
              <a:t>The</a:t>
            </a:r>
            <a:r>
              <a:rPr sz="3000" spc="-175" dirty="0"/>
              <a:t> </a:t>
            </a:r>
            <a:r>
              <a:rPr sz="3000" spc="30" dirty="0"/>
              <a:t>Viet</a:t>
            </a:r>
            <a:r>
              <a:rPr sz="3000" spc="-175" dirty="0"/>
              <a:t> </a:t>
            </a:r>
            <a:r>
              <a:rPr sz="3000" spc="155" dirty="0"/>
              <a:t>Cong  </a:t>
            </a:r>
            <a:r>
              <a:rPr sz="3000" spc="50" dirty="0"/>
              <a:t>had </a:t>
            </a:r>
            <a:r>
              <a:rPr sz="3000" spc="95" dirty="0"/>
              <a:t>developed </a:t>
            </a:r>
            <a:r>
              <a:rPr sz="3000" spc="-20" dirty="0"/>
              <a:t>a </a:t>
            </a:r>
            <a:r>
              <a:rPr sz="3000" spc="-25" dirty="0"/>
              <a:t>sturdy  </a:t>
            </a:r>
            <a:r>
              <a:rPr sz="3000" spc="-20" dirty="0"/>
              <a:t>system </a:t>
            </a:r>
            <a:r>
              <a:rPr sz="3000" spc="40" dirty="0"/>
              <a:t>of </a:t>
            </a:r>
            <a:r>
              <a:rPr sz="3000" spc="-15" dirty="0"/>
              <a:t>tunnels, </a:t>
            </a:r>
            <a:r>
              <a:rPr sz="3000" spc="35" dirty="0"/>
              <a:t>allowing  </a:t>
            </a:r>
            <a:r>
              <a:rPr sz="3000" spc="25" dirty="0"/>
              <a:t>them </a:t>
            </a:r>
            <a:r>
              <a:rPr sz="3000" spc="70" dirty="0"/>
              <a:t>to </a:t>
            </a:r>
            <a:r>
              <a:rPr sz="3000" spc="40" dirty="0"/>
              <a:t>move </a:t>
            </a:r>
            <a:r>
              <a:rPr sz="3000" spc="20" dirty="0"/>
              <a:t>quickly </a:t>
            </a:r>
            <a:r>
              <a:rPr sz="3000" spc="50" dirty="0"/>
              <a:t>and  </a:t>
            </a:r>
            <a:r>
              <a:rPr sz="3000" spc="45" dirty="0"/>
              <a:t>undetected.</a:t>
            </a:r>
            <a:endParaRPr sz="3000"/>
          </a:p>
        </p:txBody>
      </p:sp>
      <p:sp>
        <p:nvSpPr>
          <p:cNvPr id="5" name="object 5"/>
          <p:cNvSpPr/>
          <p:nvPr/>
        </p:nvSpPr>
        <p:spPr>
          <a:xfrm>
            <a:off x="6807200" y="736600"/>
            <a:ext cx="5969000" cy="2794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807200" y="723900"/>
            <a:ext cx="594360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Photo courtesy of the Center for Arkansas History and</a:t>
            </a:r>
            <a:r>
              <a:rPr sz="1700" spc="-100" dirty="0">
                <a:solidFill>
                  <a:srgbClr val="FFFFFF"/>
                </a:solidFill>
                <a:latin typeface="Georgia"/>
                <a:cs typeface="Georgia"/>
              </a:rPr>
              <a:t> </a:t>
            </a:r>
            <a:r>
              <a:rPr sz="1700" dirty="0">
                <a:solidFill>
                  <a:srgbClr val="FFFFFF"/>
                </a:solidFill>
                <a:latin typeface="Georgia"/>
                <a:cs typeface="Georgia"/>
              </a:rPr>
              <a:t>Culture</a:t>
            </a:r>
            <a:endParaRPr sz="1700">
              <a:latin typeface="Georgia"/>
              <a:cs typeface="Georgia"/>
            </a:endParaRPr>
          </a:p>
        </p:txBody>
      </p:sp>
      <p:sp>
        <p:nvSpPr>
          <p:cNvPr id="7" name="object 7"/>
          <p:cNvSpPr/>
          <p:nvPr/>
        </p:nvSpPr>
        <p:spPr>
          <a:xfrm>
            <a:off x="8458200" y="1346200"/>
            <a:ext cx="2679700" cy="2794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8458200" y="1333500"/>
            <a:ext cx="264541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Food supply-Vietnam,</a:t>
            </a:r>
            <a:r>
              <a:rPr sz="1700" spc="-100" dirty="0">
                <a:solidFill>
                  <a:srgbClr val="FFFFFF"/>
                </a:solidFill>
                <a:latin typeface="Georgia"/>
                <a:cs typeface="Georgia"/>
              </a:rPr>
              <a:t> </a:t>
            </a:r>
            <a:r>
              <a:rPr sz="1700" dirty="0">
                <a:solidFill>
                  <a:srgbClr val="FFFFFF"/>
                </a:solidFill>
                <a:latin typeface="Georgia"/>
                <a:cs typeface="Georgia"/>
              </a:rPr>
              <a:t>1967</a:t>
            </a:r>
            <a:endParaRPr sz="1700">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6661" rIns="0" bIns="0" rtlCol="0">
            <a:spAutoFit/>
          </a:bodyPr>
          <a:lstStyle/>
          <a:p>
            <a:pPr marL="366395">
              <a:lnSpc>
                <a:spcPct val="100000"/>
              </a:lnSpc>
            </a:pPr>
            <a:r>
              <a:rPr spc="-120" dirty="0"/>
              <a:t>1</a:t>
            </a:r>
            <a:r>
              <a:rPr spc="-700" dirty="0"/>
              <a:t> </a:t>
            </a:r>
            <a:r>
              <a:rPr spc="-120" dirty="0"/>
              <a:t>9</a:t>
            </a:r>
            <a:r>
              <a:rPr spc="-700" dirty="0"/>
              <a:t> </a:t>
            </a:r>
            <a:r>
              <a:rPr spc="-120" dirty="0"/>
              <a:t>6</a:t>
            </a:r>
            <a:r>
              <a:rPr spc="-700" dirty="0"/>
              <a:t> </a:t>
            </a:r>
            <a:r>
              <a:rPr spc="-120" dirty="0"/>
              <a:t>4</a:t>
            </a:r>
            <a:r>
              <a:rPr spc="-700" dirty="0"/>
              <a:t> </a:t>
            </a:r>
            <a:r>
              <a:rPr spc="-140" dirty="0"/>
              <a:t>-</a:t>
            </a:r>
            <a:r>
              <a:rPr spc="-700" dirty="0"/>
              <a:t> </a:t>
            </a:r>
            <a:r>
              <a:rPr spc="-120" dirty="0"/>
              <a:t>1</a:t>
            </a:r>
            <a:r>
              <a:rPr spc="-700" dirty="0"/>
              <a:t> </a:t>
            </a:r>
            <a:r>
              <a:rPr spc="-120" dirty="0"/>
              <a:t>9</a:t>
            </a:r>
            <a:r>
              <a:rPr spc="-700" dirty="0"/>
              <a:t> </a:t>
            </a:r>
            <a:r>
              <a:rPr spc="-120" dirty="0"/>
              <a:t>6</a:t>
            </a:r>
            <a:r>
              <a:rPr spc="-700" dirty="0"/>
              <a:t> </a:t>
            </a:r>
            <a:r>
              <a:rPr spc="-120" dirty="0"/>
              <a:t>7</a:t>
            </a:r>
          </a:p>
        </p:txBody>
      </p:sp>
      <p:sp>
        <p:nvSpPr>
          <p:cNvPr id="3" name="object 3"/>
          <p:cNvSpPr txBox="1"/>
          <p:nvPr/>
        </p:nvSpPr>
        <p:spPr>
          <a:xfrm>
            <a:off x="512233" y="1850542"/>
            <a:ext cx="11038840" cy="5981065"/>
          </a:xfrm>
          <a:prstGeom prst="rect">
            <a:avLst/>
          </a:prstGeom>
        </p:spPr>
        <p:txBody>
          <a:bodyPr vert="horz" wrap="square" lIns="0" tIns="0" rIns="0" bIns="0" rtlCol="0">
            <a:spAutoFit/>
          </a:bodyPr>
          <a:lstStyle/>
          <a:p>
            <a:pPr marL="389255" marR="5080" indent="-376555">
              <a:lnSpc>
                <a:spcPct val="113999"/>
              </a:lnSpc>
              <a:buClr>
                <a:srgbClr val="646464"/>
              </a:buClr>
              <a:buSzPct val="89473"/>
              <a:buChar char="•"/>
              <a:tabLst>
                <a:tab pos="483870" algn="l"/>
              </a:tabLst>
            </a:pPr>
            <a:r>
              <a:rPr sz="2850" spc="-165" dirty="0">
                <a:solidFill>
                  <a:srgbClr val="FFFFFF"/>
                </a:solidFill>
                <a:latin typeface="Tahoma"/>
                <a:cs typeface="Tahoma"/>
              </a:rPr>
              <a:t>In </a:t>
            </a:r>
            <a:r>
              <a:rPr sz="2850" spc="75" dirty="0">
                <a:solidFill>
                  <a:srgbClr val="FFFFFF"/>
                </a:solidFill>
                <a:latin typeface="Tahoma"/>
                <a:cs typeface="Tahoma"/>
              </a:rPr>
              <a:t>Operation </a:t>
            </a:r>
            <a:r>
              <a:rPr sz="2850" spc="90" dirty="0">
                <a:solidFill>
                  <a:srgbClr val="FFFFFF"/>
                </a:solidFill>
                <a:latin typeface="Tahoma"/>
                <a:cs typeface="Tahoma"/>
              </a:rPr>
              <a:t>Cedar </a:t>
            </a:r>
            <a:r>
              <a:rPr sz="2850" spc="-10" dirty="0">
                <a:solidFill>
                  <a:srgbClr val="FFFFFF"/>
                </a:solidFill>
                <a:latin typeface="Tahoma"/>
                <a:cs typeface="Tahoma"/>
              </a:rPr>
              <a:t>Falls, </a:t>
            </a:r>
            <a:r>
              <a:rPr sz="2850" spc="35" dirty="0">
                <a:solidFill>
                  <a:srgbClr val="FFFFFF"/>
                </a:solidFill>
                <a:latin typeface="Tahoma"/>
                <a:cs typeface="Tahoma"/>
              </a:rPr>
              <a:t>launched </a:t>
            </a:r>
            <a:r>
              <a:rPr sz="2850" spc="10" dirty="0">
                <a:solidFill>
                  <a:srgbClr val="FFFFFF"/>
                </a:solidFill>
                <a:latin typeface="Tahoma"/>
                <a:cs typeface="Tahoma"/>
              </a:rPr>
              <a:t>in </a:t>
            </a:r>
            <a:r>
              <a:rPr sz="2850" spc="-5" dirty="0">
                <a:solidFill>
                  <a:srgbClr val="FFFFFF"/>
                </a:solidFill>
                <a:latin typeface="Tahoma"/>
                <a:cs typeface="Tahoma"/>
              </a:rPr>
              <a:t>January </a:t>
            </a:r>
            <a:r>
              <a:rPr sz="2850" spc="-75" dirty="0">
                <a:solidFill>
                  <a:srgbClr val="FFFFFF"/>
                </a:solidFill>
                <a:latin typeface="Tahoma"/>
                <a:cs typeface="Tahoma"/>
              </a:rPr>
              <a:t>1967 </a:t>
            </a:r>
            <a:r>
              <a:rPr sz="2850" spc="10" dirty="0">
                <a:solidFill>
                  <a:srgbClr val="FFFFFF"/>
                </a:solidFill>
                <a:latin typeface="Tahoma"/>
                <a:cs typeface="Tahoma"/>
              </a:rPr>
              <a:t>in </a:t>
            </a:r>
            <a:r>
              <a:rPr sz="2850" spc="-20" dirty="0">
                <a:solidFill>
                  <a:srgbClr val="FFFFFF"/>
                </a:solidFill>
                <a:latin typeface="Tahoma"/>
                <a:cs typeface="Tahoma"/>
              </a:rPr>
              <a:t>a </a:t>
            </a:r>
            <a:r>
              <a:rPr sz="2850" spc="5" dirty="0">
                <a:solidFill>
                  <a:srgbClr val="FFFFFF"/>
                </a:solidFill>
                <a:latin typeface="Tahoma"/>
                <a:cs typeface="Tahoma"/>
              </a:rPr>
              <a:t>guerrilla-  </a:t>
            </a:r>
            <a:r>
              <a:rPr sz="2850" spc="50" dirty="0">
                <a:solidFill>
                  <a:srgbClr val="FFFFFF"/>
                </a:solidFill>
                <a:latin typeface="Tahoma"/>
                <a:cs typeface="Tahoma"/>
              </a:rPr>
              <a:t>controlled </a:t>
            </a:r>
            <a:r>
              <a:rPr sz="2850" spc="-25" dirty="0">
                <a:solidFill>
                  <a:srgbClr val="FFFFFF"/>
                </a:solidFill>
                <a:latin typeface="Tahoma"/>
                <a:cs typeface="Tahoma"/>
              </a:rPr>
              <a:t>area </a:t>
            </a:r>
            <a:r>
              <a:rPr sz="2850" spc="-5" dirty="0">
                <a:solidFill>
                  <a:srgbClr val="FFFFFF"/>
                </a:solidFill>
                <a:latin typeface="Tahoma"/>
                <a:cs typeface="Tahoma"/>
              </a:rPr>
              <a:t>known </a:t>
            </a:r>
            <a:r>
              <a:rPr sz="2850" spc="-40" dirty="0">
                <a:solidFill>
                  <a:srgbClr val="FFFFFF"/>
                </a:solidFill>
                <a:latin typeface="Tahoma"/>
                <a:cs typeface="Tahoma"/>
              </a:rPr>
              <a:t>as </a:t>
            </a:r>
            <a:r>
              <a:rPr sz="2850" spc="25" dirty="0">
                <a:solidFill>
                  <a:srgbClr val="FFFFFF"/>
                </a:solidFill>
                <a:latin typeface="Tahoma"/>
                <a:cs typeface="Tahoma"/>
              </a:rPr>
              <a:t>the </a:t>
            </a:r>
            <a:r>
              <a:rPr sz="2850" dirty="0">
                <a:solidFill>
                  <a:srgbClr val="FFFFFF"/>
                </a:solidFill>
                <a:latin typeface="Tahoma"/>
                <a:cs typeface="Tahoma"/>
              </a:rPr>
              <a:t>"Iron </a:t>
            </a:r>
            <a:r>
              <a:rPr sz="2850" spc="10" dirty="0">
                <a:solidFill>
                  <a:srgbClr val="FFFFFF"/>
                </a:solidFill>
                <a:latin typeface="Tahoma"/>
                <a:cs typeface="Tahoma"/>
              </a:rPr>
              <a:t>Triangle," </a:t>
            </a:r>
            <a:r>
              <a:rPr sz="2850" spc="-45" dirty="0">
                <a:solidFill>
                  <a:srgbClr val="FFFFFF"/>
                </a:solidFill>
                <a:latin typeface="Tahoma"/>
                <a:cs typeface="Tahoma"/>
              </a:rPr>
              <a:t>U.S. </a:t>
            </a:r>
            <a:r>
              <a:rPr sz="2850" spc="5" dirty="0">
                <a:solidFill>
                  <a:srgbClr val="FFFFFF"/>
                </a:solidFill>
                <a:latin typeface="Tahoma"/>
                <a:cs typeface="Tahoma"/>
              </a:rPr>
              <a:t>forces </a:t>
            </a:r>
            <a:r>
              <a:rPr sz="2850" spc="60" dirty="0">
                <a:solidFill>
                  <a:srgbClr val="FFFFFF"/>
                </a:solidFill>
                <a:latin typeface="Tahoma"/>
                <a:cs typeface="Tahoma"/>
              </a:rPr>
              <a:t>planted  </a:t>
            </a:r>
            <a:r>
              <a:rPr sz="2850" spc="25" dirty="0">
                <a:solidFill>
                  <a:srgbClr val="FFFFFF"/>
                </a:solidFill>
                <a:latin typeface="Tahoma"/>
                <a:cs typeface="Tahoma"/>
              </a:rPr>
              <a:t>explosives </a:t>
            </a:r>
            <a:r>
              <a:rPr sz="2850" spc="45" dirty="0">
                <a:solidFill>
                  <a:srgbClr val="FFFFFF"/>
                </a:solidFill>
                <a:latin typeface="Tahoma"/>
                <a:cs typeface="Tahoma"/>
              </a:rPr>
              <a:t>and </a:t>
            </a:r>
            <a:r>
              <a:rPr sz="2850" spc="80" dirty="0">
                <a:solidFill>
                  <a:srgbClr val="FFFFFF"/>
                </a:solidFill>
                <a:latin typeface="Tahoma"/>
                <a:cs typeface="Tahoma"/>
              </a:rPr>
              <a:t>bulldozed </a:t>
            </a:r>
            <a:r>
              <a:rPr sz="2850" spc="5" dirty="0">
                <a:solidFill>
                  <a:srgbClr val="FFFFFF"/>
                </a:solidFill>
                <a:latin typeface="Tahoma"/>
                <a:cs typeface="Tahoma"/>
              </a:rPr>
              <a:t>tunnels </a:t>
            </a:r>
            <a:r>
              <a:rPr sz="2850" spc="10" dirty="0">
                <a:solidFill>
                  <a:srgbClr val="FFFFFF"/>
                </a:solidFill>
                <a:latin typeface="Tahoma"/>
                <a:cs typeface="Tahoma"/>
              </a:rPr>
              <a:t>in </a:t>
            </a:r>
            <a:r>
              <a:rPr sz="2850" spc="-15" dirty="0">
                <a:solidFill>
                  <a:srgbClr val="FFFFFF"/>
                </a:solidFill>
                <a:latin typeface="Tahoma"/>
                <a:cs typeface="Tahoma"/>
              </a:rPr>
              <a:t>an </a:t>
            </a:r>
            <a:r>
              <a:rPr sz="2850" spc="-10" dirty="0">
                <a:solidFill>
                  <a:srgbClr val="FFFFFF"/>
                </a:solidFill>
                <a:latin typeface="Tahoma"/>
                <a:cs typeface="Tahoma"/>
              </a:rPr>
              <a:t>effort </a:t>
            </a:r>
            <a:r>
              <a:rPr sz="2850" spc="70" dirty="0">
                <a:solidFill>
                  <a:srgbClr val="FFFFFF"/>
                </a:solidFill>
                <a:latin typeface="Tahoma"/>
                <a:cs typeface="Tahoma"/>
              </a:rPr>
              <a:t>to </a:t>
            </a:r>
            <a:r>
              <a:rPr sz="2850" spc="20" dirty="0">
                <a:solidFill>
                  <a:srgbClr val="FFFFFF"/>
                </a:solidFill>
                <a:latin typeface="Tahoma"/>
                <a:cs typeface="Tahoma"/>
              </a:rPr>
              <a:t>drive </a:t>
            </a:r>
            <a:r>
              <a:rPr sz="2850" spc="25" dirty="0">
                <a:solidFill>
                  <a:srgbClr val="FFFFFF"/>
                </a:solidFill>
                <a:latin typeface="Tahoma"/>
                <a:cs typeface="Tahoma"/>
              </a:rPr>
              <a:t>the </a:t>
            </a:r>
            <a:r>
              <a:rPr sz="2850" spc="15" dirty="0">
                <a:solidFill>
                  <a:srgbClr val="FFFFFF"/>
                </a:solidFill>
                <a:latin typeface="Tahoma"/>
                <a:cs typeface="Tahoma"/>
              </a:rPr>
              <a:t>enemy  </a:t>
            </a:r>
            <a:r>
              <a:rPr sz="2850" spc="5" dirty="0">
                <a:solidFill>
                  <a:srgbClr val="FFFFFF"/>
                </a:solidFill>
                <a:latin typeface="Tahoma"/>
                <a:cs typeface="Tahoma"/>
              </a:rPr>
              <a:t>toward </a:t>
            </a:r>
            <a:r>
              <a:rPr sz="2850" spc="-15" dirty="0">
                <a:solidFill>
                  <a:srgbClr val="FFFFFF"/>
                </a:solidFill>
                <a:latin typeface="Tahoma"/>
                <a:cs typeface="Tahoma"/>
              </a:rPr>
              <a:t>heavily </a:t>
            </a:r>
            <a:r>
              <a:rPr sz="2850" spc="85" dirty="0">
                <a:solidFill>
                  <a:srgbClr val="FFFFFF"/>
                </a:solidFill>
                <a:latin typeface="Tahoma"/>
                <a:cs typeface="Tahoma"/>
              </a:rPr>
              <a:t>defended </a:t>
            </a:r>
            <a:r>
              <a:rPr sz="2850" spc="25" dirty="0">
                <a:solidFill>
                  <a:srgbClr val="FFFFFF"/>
                </a:solidFill>
                <a:latin typeface="Tahoma"/>
                <a:cs typeface="Tahoma"/>
              </a:rPr>
              <a:t>positions. </a:t>
            </a:r>
            <a:r>
              <a:rPr sz="2850" spc="50" dirty="0">
                <a:solidFill>
                  <a:srgbClr val="FFFFFF"/>
                </a:solidFill>
                <a:latin typeface="Tahoma"/>
                <a:cs typeface="Tahoma"/>
              </a:rPr>
              <a:t>While </a:t>
            </a:r>
            <a:r>
              <a:rPr sz="2850" spc="-10" dirty="0">
                <a:solidFill>
                  <a:srgbClr val="FFFFFF"/>
                </a:solidFill>
                <a:latin typeface="Tahoma"/>
                <a:cs typeface="Tahoma"/>
              </a:rPr>
              <a:t>this </a:t>
            </a:r>
            <a:r>
              <a:rPr sz="2850" spc="50" dirty="0">
                <a:solidFill>
                  <a:srgbClr val="FFFFFF"/>
                </a:solidFill>
                <a:latin typeface="Tahoma"/>
                <a:cs typeface="Tahoma"/>
              </a:rPr>
              <a:t>operation </a:t>
            </a:r>
            <a:r>
              <a:rPr sz="2850" spc="-10" dirty="0">
                <a:solidFill>
                  <a:srgbClr val="FFFFFF"/>
                </a:solidFill>
                <a:latin typeface="Tahoma"/>
                <a:cs typeface="Tahoma"/>
              </a:rPr>
              <a:t>went  </a:t>
            </a:r>
            <a:r>
              <a:rPr sz="2850" spc="5" dirty="0">
                <a:solidFill>
                  <a:srgbClr val="FFFFFF"/>
                </a:solidFill>
                <a:latin typeface="Tahoma"/>
                <a:cs typeface="Tahoma"/>
              </a:rPr>
              <a:t>largely </a:t>
            </a:r>
            <a:r>
              <a:rPr sz="2850" spc="-40" dirty="0">
                <a:solidFill>
                  <a:srgbClr val="FFFFFF"/>
                </a:solidFill>
                <a:latin typeface="Tahoma"/>
                <a:cs typeface="Tahoma"/>
              </a:rPr>
              <a:t>as </a:t>
            </a:r>
            <a:r>
              <a:rPr sz="2850" spc="35" dirty="0">
                <a:solidFill>
                  <a:srgbClr val="FFFFFF"/>
                </a:solidFill>
                <a:latin typeface="Tahoma"/>
                <a:cs typeface="Tahoma"/>
              </a:rPr>
              <a:t>planned, </a:t>
            </a:r>
            <a:r>
              <a:rPr sz="2850" spc="10" dirty="0">
                <a:solidFill>
                  <a:srgbClr val="FFFFFF"/>
                </a:solidFill>
                <a:latin typeface="Tahoma"/>
                <a:cs typeface="Tahoma"/>
              </a:rPr>
              <a:t>it </a:t>
            </a:r>
            <a:r>
              <a:rPr sz="2850" spc="20" dirty="0">
                <a:solidFill>
                  <a:srgbClr val="FFFFFF"/>
                </a:solidFill>
                <a:latin typeface="Tahoma"/>
                <a:cs typeface="Tahoma"/>
              </a:rPr>
              <a:t>demonstrates </a:t>
            </a:r>
            <a:r>
              <a:rPr sz="2850" spc="25" dirty="0">
                <a:solidFill>
                  <a:srgbClr val="FFFFFF"/>
                </a:solidFill>
                <a:latin typeface="Tahoma"/>
                <a:cs typeface="Tahoma"/>
              </a:rPr>
              <a:t>the </a:t>
            </a:r>
            <a:r>
              <a:rPr sz="2850" spc="65" dirty="0">
                <a:solidFill>
                  <a:srgbClr val="FFFFFF"/>
                </a:solidFill>
                <a:latin typeface="Tahoma"/>
                <a:cs typeface="Tahoma"/>
              </a:rPr>
              <a:t>complex </a:t>
            </a:r>
            <a:r>
              <a:rPr sz="2850" spc="-15" dirty="0">
                <a:solidFill>
                  <a:srgbClr val="FFFFFF"/>
                </a:solidFill>
                <a:latin typeface="Tahoma"/>
                <a:cs typeface="Tahoma"/>
              </a:rPr>
              <a:t>nature </a:t>
            </a:r>
            <a:r>
              <a:rPr sz="2850" spc="40" dirty="0">
                <a:solidFill>
                  <a:srgbClr val="FFFFFF"/>
                </a:solidFill>
                <a:latin typeface="Tahoma"/>
                <a:cs typeface="Tahoma"/>
              </a:rPr>
              <a:t>of </a:t>
            </a:r>
            <a:r>
              <a:rPr sz="2850" spc="25" dirty="0">
                <a:solidFill>
                  <a:srgbClr val="FFFFFF"/>
                </a:solidFill>
                <a:latin typeface="Tahoma"/>
                <a:cs typeface="Tahoma"/>
              </a:rPr>
              <a:t>the  </a:t>
            </a:r>
            <a:r>
              <a:rPr sz="2850" spc="40" dirty="0">
                <a:solidFill>
                  <a:srgbClr val="FFFFFF"/>
                </a:solidFill>
                <a:latin typeface="Tahoma"/>
                <a:cs typeface="Tahoma"/>
              </a:rPr>
              <a:t>fighting </a:t>
            </a:r>
            <a:r>
              <a:rPr sz="2850" spc="10" dirty="0">
                <a:solidFill>
                  <a:srgbClr val="FFFFFF"/>
                </a:solidFill>
                <a:latin typeface="Tahoma"/>
                <a:cs typeface="Tahoma"/>
              </a:rPr>
              <a:t>in </a:t>
            </a:r>
            <a:r>
              <a:rPr sz="2850" spc="25" dirty="0">
                <a:solidFill>
                  <a:srgbClr val="FFFFFF"/>
                </a:solidFill>
                <a:latin typeface="Tahoma"/>
                <a:cs typeface="Tahoma"/>
              </a:rPr>
              <a:t>the </a:t>
            </a:r>
            <a:r>
              <a:rPr sz="2850" spc="15" dirty="0">
                <a:solidFill>
                  <a:srgbClr val="FFFFFF"/>
                </a:solidFill>
                <a:latin typeface="Tahoma"/>
                <a:cs typeface="Tahoma"/>
              </a:rPr>
              <a:t>Vietnam </a:t>
            </a:r>
            <a:r>
              <a:rPr sz="2850" spc="-120" dirty="0">
                <a:solidFill>
                  <a:srgbClr val="FFFFFF"/>
                </a:solidFill>
                <a:latin typeface="Tahoma"/>
                <a:cs typeface="Tahoma"/>
              </a:rPr>
              <a:t>War. </a:t>
            </a:r>
            <a:r>
              <a:rPr sz="2850" spc="35" dirty="0">
                <a:solidFill>
                  <a:srgbClr val="FFFFFF"/>
                </a:solidFill>
                <a:latin typeface="Tahoma"/>
                <a:cs typeface="Tahoma"/>
              </a:rPr>
              <a:t>Within </a:t>
            </a:r>
            <a:r>
              <a:rPr sz="2850" spc="-5" dirty="0">
                <a:solidFill>
                  <a:srgbClr val="FFFFFF"/>
                </a:solidFill>
                <a:latin typeface="Tahoma"/>
                <a:cs typeface="Tahoma"/>
              </a:rPr>
              <a:t>days </a:t>
            </a:r>
            <a:r>
              <a:rPr sz="2850" spc="40" dirty="0">
                <a:solidFill>
                  <a:srgbClr val="FFFFFF"/>
                </a:solidFill>
                <a:latin typeface="Tahoma"/>
                <a:cs typeface="Tahoma"/>
              </a:rPr>
              <a:t>of </a:t>
            </a:r>
            <a:r>
              <a:rPr sz="2850" spc="65" dirty="0">
                <a:solidFill>
                  <a:srgbClr val="FFFFFF"/>
                </a:solidFill>
                <a:latin typeface="Tahoma"/>
                <a:cs typeface="Tahoma"/>
              </a:rPr>
              <a:t>completion </a:t>
            </a:r>
            <a:r>
              <a:rPr sz="2850" spc="40" dirty="0">
                <a:solidFill>
                  <a:srgbClr val="FFFFFF"/>
                </a:solidFill>
                <a:latin typeface="Tahoma"/>
                <a:cs typeface="Tahoma"/>
              </a:rPr>
              <a:t>of  </a:t>
            </a:r>
            <a:r>
              <a:rPr sz="2850" spc="75" dirty="0">
                <a:solidFill>
                  <a:srgbClr val="FFFFFF"/>
                </a:solidFill>
                <a:latin typeface="Tahoma"/>
                <a:cs typeface="Tahoma"/>
              </a:rPr>
              <a:t>Operation</a:t>
            </a:r>
            <a:r>
              <a:rPr sz="2850" spc="-145" dirty="0">
                <a:solidFill>
                  <a:srgbClr val="FFFFFF"/>
                </a:solidFill>
                <a:latin typeface="Tahoma"/>
                <a:cs typeface="Tahoma"/>
              </a:rPr>
              <a:t> </a:t>
            </a:r>
            <a:r>
              <a:rPr sz="2850" spc="90" dirty="0">
                <a:solidFill>
                  <a:srgbClr val="FFFFFF"/>
                </a:solidFill>
                <a:latin typeface="Tahoma"/>
                <a:cs typeface="Tahoma"/>
              </a:rPr>
              <a:t>Cedar</a:t>
            </a:r>
            <a:r>
              <a:rPr sz="2850" spc="-145" dirty="0">
                <a:solidFill>
                  <a:srgbClr val="FFFFFF"/>
                </a:solidFill>
                <a:latin typeface="Tahoma"/>
                <a:cs typeface="Tahoma"/>
              </a:rPr>
              <a:t> </a:t>
            </a:r>
            <a:r>
              <a:rPr sz="2850" spc="-10" dirty="0">
                <a:solidFill>
                  <a:srgbClr val="FFFFFF"/>
                </a:solidFill>
                <a:latin typeface="Tahoma"/>
                <a:cs typeface="Tahoma"/>
              </a:rPr>
              <a:t>Falls,</a:t>
            </a:r>
            <a:r>
              <a:rPr sz="2850" spc="-145" dirty="0">
                <a:solidFill>
                  <a:srgbClr val="FFFFFF"/>
                </a:solidFill>
                <a:latin typeface="Tahoma"/>
                <a:cs typeface="Tahoma"/>
              </a:rPr>
              <a:t> </a:t>
            </a:r>
            <a:r>
              <a:rPr sz="2850" spc="15" dirty="0">
                <a:solidFill>
                  <a:srgbClr val="FFFFFF"/>
                </a:solidFill>
                <a:latin typeface="Tahoma"/>
                <a:cs typeface="Tahoma"/>
              </a:rPr>
              <a:t>guerrilla</a:t>
            </a:r>
            <a:r>
              <a:rPr sz="2850" spc="-145" dirty="0">
                <a:solidFill>
                  <a:srgbClr val="FFFFFF"/>
                </a:solidFill>
                <a:latin typeface="Tahoma"/>
                <a:cs typeface="Tahoma"/>
              </a:rPr>
              <a:t> </a:t>
            </a:r>
            <a:r>
              <a:rPr sz="2850" spc="40" dirty="0">
                <a:solidFill>
                  <a:srgbClr val="FFFFFF"/>
                </a:solidFill>
                <a:latin typeface="Tahoma"/>
                <a:cs typeface="Tahoma"/>
              </a:rPr>
              <a:t>troops</a:t>
            </a:r>
            <a:r>
              <a:rPr sz="2850" spc="-145" dirty="0">
                <a:solidFill>
                  <a:srgbClr val="FFFFFF"/>
                </a:solidFill>
                <a:latin typeface="Tahoma"/>
                <a:cs typeface="Tahoma"/>
              </a:rPr>
              <a:t> </a:t>
            </a:r>
            <a:r>
              <a:rPr sz="2850" spc="65" dirty="0">
                <a:solidFill>
                  <a:srgbClr val="FFFFFF"/>
                </a:solidFill>
                <a:latin typeface="Tahoma"/>
                <a:cs typeface="Tahoma"/>
              </a:rPr>
              <a:t>emerged</a:t>
            </a:r>
            <a:r>
              <a:rPr sz="2850" spc="-145" dirty="0">
                <a:solidFill>
                  <a:srgbClr val="FFFFFF"/>
                </a:solidFill>
                <a:latin typeface="Tahoma"/>
                <a:cs typeface="Tahoma"/>
              </a:rPr>
              <a:t> </a:t>
            </a:r>
            <a:r>
              <a:rPr sz="2850" spc="-5" dirty="0">
                <a:solidFill>
                  <a:srgbClr val="FFFFFF"/>
                </a:solidFill>
                <a:latin typeface="Tahoma"/>
                <a:cs typeface="Tahoma"/>
              </a:rPr>
              <a:t>from</a:t>
            </a:r>
            <a:r>
              <a:rPr sz="2850" spc="-145" dirty="0">
                <a:solidFill>
                  <a:srgbClr val="FFFFFF"/>
                </a:solidFill>
                <a:latin typeface="Tahoma"/>
                <a:cs typeface="Tahoma"/>
              </a:rPr>
              <a:t> </a:t>
            </a:r>
            <a:r>
              <a:rPr sz="2850" spc="5" dirty="0">
                <a:solidFill>
                  <a:srgbClr val="FFFFFF"/>
                </a:solidFill>
                <a:latin typeface="Tahoma"/>
                <a:cs typeface="Tahoma"/>
              </a:rPr>
              <a:t>their</a:t>
            </a:r>
            <a:r>
              <a:rPr sz="2850" spc="-145" dirty="0">
                <a:solidFill>
                  <a:srgbClr val="FFFFFF"/>
                </a:solidFill>
                <a:latin typeface="Tahoma"/>
                <a:cs typeface="Tahoma"/>
              </a:rPr>
              <a:t> </a:t>
            </a:r>
            <a:r>
              <a:rPr sz="2850" spc="70" dirty="0">
                <a:solidFill>
                  <a:srgbClr val="FFFFFF"/>
                </a:solidFill>
                <a:latin typeface="Tahoma"/>
                <a:cs typeface="Tahoma"/>
              </a:rPr>
              <a:t>hidden  </a:t>
            </a:r>
            <a:r>
              <a:rPr sz="2850" spc="35" dirty="0">
                <a:solidFill>
                  <a:srgbClr val="FFFFFF"/>
                </a:solidFill>
                <a:latin typeface="Tahoma"/>
                <a:cs typeface="Tahoma"/>
              </a:rPr>
              <a:t>locations </a:t>
            </a:r>
            <a:r>
              <a:rPr sz="2850" spc="10" dirty="0">
                <a:solidFill>
                  <a:srgbClr val="FFFFFF"/>
                </a:solidFill>
                <a:latin typeface="Tahoma"/>
                <a:cs typeface="Tahoma"/>
              </a:rPr>
              <a:t>in </a:t>
            </a:r>
            <a:r>
              <a:rPr sz="2850" spc="25" dirty="0">
                <a:solidFill>
                  <a:srgbClr val="FFFFFF"/>
                </a:solidFill>
                <a:latin typeface="Tahoma"/>
                <a:cs typeface="Tahoma"/>
              </a:rPr>
              <a:t>the jungle </a:t>
            </a:r>
            <a:r>
              <a:rPr sz="2850" spc="45" dirty="0">
                <a:solidFill>
                  <a:srgbClr val="FFFFFF"/>
                </a:solidFill>
                <a:latin typeface="Tahoma"/>
                <a:cs typeface="Tahoma"/>
              </a:rPr>
              <a:t>and </a:t>
            </a:r>
            <a:r>
              <a:rPr sz="2850" spc="20" dirty="0">
                <a:solidFill>
                  <a:srgbClr val="FFFFFF"/>
                </a:solidFill>
                <a:latin typeface="Tahoma"/>
                <a:cs typeface="Tahoma"/>
              </a:rPr>
              <a:t>resumed </a:t>
            </a:r>
            <a:r>
              <a:rPr sz="2850" spc="25" dirty="0">
                <a:solidFill>
                  <a:srgbClr val="FFFFFF"/>
                </a:solidFill>
                <a:latin typeface="Tahoma"/>
                <a:cs typeface="Tahoma"/>
              </a:rPr>
              <a:t>operations. </a:t>
            </a:r>
            <a:r>
              <a:rPr sz="2850" spc="-165" dirty="0">
                <a:solidFill>
                  <a:srgbClr val="FFFFFF"/>
                </a:solidFill>
                <a:latin typeface="Tahoma"/>
                <a:cs typeface="Tahoma"/>
              </a:rPr>
              <a:t>In </a:t>
            </a:r>
            <a:r>
              <a:rPr sz="2850" spc="-15" dirty="0">
                <a:solidFill>
                  <a:srgbClr val="FFFFFF"/>
                </a:solidFill>
                <a:latin typeface="Tahoma"/>
                <a:cs typeface="Tahoma"/>
              </a:rPr>
              <a:t>an </a:t>
            </a:r>
            <a:r>
              <a:rPr sz="2850" spc="35" dirty="0">
                <a:solidFill>
                  <a:srgbClr val="FFFFFF"/>
                </a:solidFill>
                <a:latin typeface="Tahoma"/>
                <a:cs typeface="Tahoma"/>
              </a:rPr>
              <a:t>attempt </a:t>
            </a:r>
            <a:r>
              <a:rPr sz="2850" spc="70" dirty="0">
                <a:solidFill>
                  <a:srgbClr val="FFFFFF"/>
                </a:solidFill>
                <a:latin typeface="Tahoma"/>
                <a:cs typeface="Tahoma"/>
              </a:rPr>
              <a:t>to  </a:t>
            </a:r>
            <a:r>
              <a:rPr sz="2850" spc="35" dirty="0">
                <a:solidFill>
                  <a:srgbClr val="FFFFFF"/>
                </a:solidFill>
                <a:latin typeface="Tahoma"/>
                <a:cs typeface="Tahoma"/>
              </a:rPr>
              <a:t>overcome </a:t>
            </a:r>
            <a:r>
              <a:rPr sz="2850" spc="25" dirty="0">
                <a:solidFill>
                  <a:srgbClr val="FFFFFF"/>
                </a:solidFill>
                <a:latin typeface="Tahoma"/>
                <a:cs typeface="Tahoma"/>
              </a:rPr>
              <a:t>the </a:t>
            </a:r>
            <a:r>
              <a:rPr sz="2850" spc="35" dirty="0">
                <a:solidFill>
                  <a:srgbClr val="FFFFFF"/>
                </a:solidFill>
                <a:latin typeface="Tahoma"/>
                <a:cs typeface="Tahoma"/>
              </a:rPr>
              <a:t>challenges </a:t>
            </a:r>
            <a:r>
              <a:rPr sz="2850" spc="40" dirty="0">
                <a:solidFill>
                  <a:srgbClr val="FFFFFF"/>
                </a:solidFill>
                <a:latin typeface="Tahoma"/>
                <a:cs typeface="Tahoma"/>
              </a:rPr>
              <a:t>of </a:t>
            </a:r>
            <a:r>
              <a:rPr sz="2850" spc="-10" dirty="0">
                <a:solidFill>
                  <a:srgbClr val="FFFFFF"/>
                </a:solidFill>
                <a:latin typeface="Tahoma"/>
                <a:cs typeface="Tahoma"/>
              </a:rPr>
              <a:t>this </a:t>
            </a:r>
            <a:r>
              <a:rPr sz="2850" dirty="0">
                <a:solidFill>
                  <a:srgbClr val="FFFFFF"/>
                </a:solidFill>
                <a:latin typeface="Tahoma"/>
                <a:cs typeface="Tahoma"/>
              </a:rPr>
              <a:t>environment, </a:t>
            </a:r>
            <a:r>
              <a:rPr sz="2850" spc="25" dirty="0">
                <a:solidFill>
                  <a:srgbClr val="FFFFFF"/>
                </a:solidFill>
                <a:latin typeface="Tahoma"/>
                <a:cs typeface="Tahoma"/>
              </a:rPr>
              <a:t>the </a:t>
            </a:r>
            <a:r>
              <a:rPr sz="2850" spc="55" dirty="0">
                <a:solidFill>
                  <a:srgbClr val="FFFFFF"/>
                </a:solidFill>
                <a:latin typeface="Tahoma"/>
                <a:cs typeface="Tahoma"/>
              </a:rPr>
              <a:t>United </a:t>
            </a:r>
            <a:r>
              <a:rPr sz="2850" spc="-5" dirty="0">
                <a:solidFill>
                  <a:srgbClr val="FFFFFF"/>
                </a:solidFill>
                <a:latin typeface="Tahoma"/>
                <a:cs typeface="Tahoma"/>
              </a:rPr>
              <a:t>States  </a:t>
            </a:r>
            <a:r>
              <a:rPr sz="2850" spc="25" dirty="0">
                <a:solidFill>
                  <a:srgbClr val="FFFFFF"/>
                </a:solidFill>
                <a:latin typeface="Tahoma"/>
                <a:cs typeface="Tahoma"/>
              </a:rPr>
              <a:t>resorted </a:t>
            </a:r>
            <a:r>
              <a:rPr sz="2850" spc="70" dirty="0">
                <a:solidFill>
                  <a:srgbClr val="FFFFFF"/>
                </a:solidFill>
                <a:latin typeface="Tahoma"/>
                <a:cs typeface="Tahoma"/>
              </a:rPr>
              <a:t>to </a:t>
            </a:r>
            <a:r>
              <a:rPr sz="2850" spc="25" dirty="0">
                <a:solidFill>
                  <a:srgbClr val="FFFFFF"/>
                </a:solidFill>
                <a:latin typeface="Tahoma"/>
                <a:cs typeface="Tahoma"/>
              </a:rPr>
              <a:t>destroying </a:t>
            </a:r>
            <a:r>
              <a:rPr sz="2850" spc="10" dirty="0">
                <a:solidFill>
                  <a:srgbClr val="FFFFFF"/>
                </a:solidFill>
                <a:latin typeface="Tahoma"/>
                <a:cs typeface="Tahoma"/>
              </a:rPr>
              <a:t>entire </a:t>
            </a:r>
            <a:r>
              <a:rPr sz="2850" spc="20" dirty="0">
                <a:solidFill>
                  <a:srgbClr val="FFFFFF"/>
                </a:solidFill>
                <a:latin typeface="Tahoma"/>
                <a:cs typeface="Tahoma"/>
              </a:rPr>
              <a:t>villages </a:t>
            </a:r>
            <a:r>
              <a:rPr sz="2850" spc="45" dirty="0">
                <a:solidFill>
                  <a:srgbClr val="FFFFFF"/>
                </a:solidFill>
                <a:latin typeface="Tahoma"/>
                <a:cs typeface="Tahoma"/>
              </a:rPr>
              <a:t>and </a:t>
            </a:r>
            <a:r>
              <a:rPr sz="2850" spc="35" dirty="0">
                <a:solidFill>
                  <a:srgbClr val="FFFFFF"/>
                </a:solidFill>
                <a:latin typeface="Tahoma"/>
                <a:cs typeface="Tahoma"/>
              </a:rPr>
              <a:t>relocating </a:t>
            </a:r>
            <a:r>
              <a:rPr sz="2850" spc="5" dirty="0">
                <a:solidFill>
                  <a:srgbClr val="FFFFFF"/>
                </a:solidFill>
                <a:latin typeface="Tahoma"/>
                <a:cs typeface="Tahoma"/>
              </a:rPr>
              <a:t>their  </a:t>
            </a:r>
            <a:r>
              <a:rPr sz="2850" spc="50" dirty="0">
                <a:solidFill>
                  <a:srgbClr val="FFFFFF"/>
                </a:solidFill>
                <a:latin typeface="Tahoma"/>
                <a:cs typeface="Tahoma"/>
              </a:rPr>
              <a:t>populations </a:t>
            </a:r>
            <a:r>
              <a:rPr sz="2850" spc="70" dirty="0">
                <a:solidFill>
                  <a:srgbClr val="FFFFFF"/>
                </a:solidFill>
                <a:latin typeface="Tahoma"/>
                <a:cs typeface="Tahoma"/>
              </a:rPr>
              <a:t>to </a:t>
            </a:r>
            <a:r>
              <a:rPr sz="2850" spc="10" dirty="0">
                <a:solidFill>
                  <a:srgbClr val="FFFFFF"/>
                </a:solidFill>
                <a:latin typeface="Tahoma"/>
                <a:cs typeface="Tahoma"/>
              </a:rPr>
              <a:t>"fire-free </a:t>
            </a:r>
            <a:r>
              <a:rPr sz="2850" spc="45" dirty="0">
                <a:solidFill>
                  <a:srgbClr val="FFFFFF"/>
                </a:solidFill>
                <a:latin typeface="Tahoma"/>
                <a:cs typeface="Tahoma"/>
              </a:rPr>
              <a:t>zones." </a:t>
            </a:r>
            <a:r>
              <a:rPr sz="2850" spc="25" dirty="0">
                <a:solidFill>
                  <a:srgbClr val="FFFFFF"/>
                </a:solidFill>
                <a:latin typeface="Tahoma"/>
                <a:cs typeface="Tahoma"/>
              </a:rPr>
              <a:t>Civilians </a:t>
            </a:r>
            <a:r>
              <a:rPr sz="2850" spc="10" dirty="0">
                <a:solidFill>
                  <a:srgbClr val="FFFFFF"/>
                </a:solidFill>
                <a:latin typeface="Tahoma"/>
                <a:cs typeface="Tahoma"/>
              </a:rPr>
              <a:t>who left </a:t>
            </a:r>
            <a:r>
              <a:rPr sz="2850" spc="20" dirty="0">
                <a:solidFill>
                  <a:srgbClr val="FFFFFF"/>
                </a:solidFill>
                <a:latin typeface="Tahoma"/>
                <a:cs typeface="Tahoma"/>
              </a:rPr>
              <a:t>these zones  </a:t>
            </a:r>
            <a:r>
              <a:rPr sz="2850" spc="45" dirty="0">
                <a:solidFill>
                  <a:srgbClr val="FFFFFF"/>
                </a:solidFill>
                <a:latin typeface="Tahoma"/>
                <a:cs typeface="Tahoma"/>
              </a:rPr>
              <a:t>would</a:t>
            </a:r>
            <a:r>
              <a:rPr sz="2850" spc="-165" dirty="0">
                <a:solidFill>
                  <a:srgbClr val="FFFFFF"/>
                </a:solidFill>
                <a:latin typeface="Tahoma"/>
                <a:cs typeface="Tahoma"/>
              </a:rPr>
              <a:t> </a:t>
            </a:r>
            <a:r>
              <a:rPr sz="2850" spc="125" dirty="0">
                <a:solidFill>
                  <a:srgbClr val="FFFFFF"/>
                </a:solidFill>
                <a:latin typeface="Tahoma"/>
                <a:cs typeface="Tahoma"/>
              </a:rPr>
              <a:t>be</a:t>
            </a:r>
            <a:r>
              <a:rPr sz="2850" spc="-165" dirty="0">
                <a:solidFill>
                  <a:srgbClr val="FFFFFF"/>
                </a:solidFill>
                <a:latin typeface="Tahoma"/>
                <a:cs typeface="Tahoma"/>
              </a:rPr>
              <a:t> </a:t>
            </a:r>
            <a:r>
              <a:rPr sz="2850" spc="25" dirty="0">
                <a:solidFill>
                  <a:srgbClr val="FFFFFF"/>
                </a:solidFill>
                <a:latin typeface="Tahoma"/>
                <a:cs typeface="Tahoma"/>
              </a:rPr>
              <a:t>treated</a:t>
            </a:r>
            <a:r>
              <a:rPr sz="2850" spc="-165" dirty="0">
                <a:solidFill>
                  <a:srgbClr val="FFFFFF"/>
                </a:solidFill>
                <a:latin typeface="Tahoma"/>
                <a:cs typeface="Tahoma"/>
              </a:rPr>
              <a:t> </a:t>
            </a:r>
            <a:r>
              <a:rPr sz="2850" spc="-40" dirty="0">
                <a:solidFill>
                  <a:srgbClr val="FFFFFF"/>
                </a:solidFill>
                <a:latin typeface="Tahoma"/>
                <a:cs typeface="Tahoma"/>
              </a:rPr>
              <a:t>as</a:t>
            </a:r>
            <a:r>
              <a:rPr sz="2850" spc="-165" dirty="0">
                <a:solidFill>
                  <a:srgbClr val="FFFFFF"/>
                </a:solidFill>
                <a:latin typeface="Tahoma"/>
                <a:cs typeface="Tahoma"/>
              </a:rPr>
              <a:t> </a:t>
            </a:r>
            <a:r>
              <a:rPr sz="2850" spc="25" dirty="0">
                <a:solidFill>
                  <a:srgbClr val="FFFFFF"/>
                </a:solidFill>
                <a:latin typeface="Tahoma"/>
                <a:cs typeface="Tahoma"/>
              </a:rPr>
              <a:t>Viet</a:t>
            </a:r>
            <a:r>
              <a:rPr sz="2850" spc="-165" dirty="0">
                <a:solidFill>
                  <a:srgbClr val="FFFFFF"/>
                </a:solidFill>
                <a:latin typeface="Tahoma"/>
                <a:cs typeface="Tahoma"/>
              </a:rPr>
              <a:t> </a:t>
            </a:r>
            <a:r>
              <a:rPr sz="2850" spc="95" dirty="0">
                <a:solidFill>
                  <a:srgbClr val="FFFFFF"/>
                </a:solidFill>
                <a:latin typeface="Tahoma"/>
                <a:cs typeface="Tahoma"/>
              </a:rPr>
              <a:t>Cong.</a:t>
            </a:r>
            <a:endParaRPr sz="285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457200" y="88900"/>
            <a:ext cx="711200" cy="2413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68400" y="88900"/>
            <a:ext cx="4584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30500" y="393700"/>
            <a:ext cx="774700" cy="2413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55600" y="698500"/>
            <a:ext cx="5524500" cy="279400"/>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5600" y="30601"/>
            <a:ext cx="5489575" cy="925830"/>
          </a:xfrm>
          <a:prstGeom prst="rect">
            <a:avLst/>
          </a:prstGeom>
        </p:spPr>
        <p:txBody>
          <a:bodyPr vert="horz" wrap="square" lIns="0" tIns="0" rIns="0" bIns="0" rtlCol="0">
            <a:spAutoFit/>
          </a:bodyPr>
          <a:lstStyle/>
          <a:p>
            <a:pPr marL="114300" marR="123825" algn="ctr">
              <a:lnSpc>
                <a:spcPct val="117600"/>
              </a:lnSpc>
            </a:pPr>
            <a:r>
              <a:rPr sz="1700" dirty="0">
                <a:latin typeface="Georgia"/>
                <a:cs typeface="Georgia"/>
              </a:rPr>
              <a:t>Photos courtesy of the Center for Arkansas</a:t>
            </a:r>
            <a:r>
              <a:rPr sz="1700" spc="-95" dirty="0">
                <a:latin typeface="Georgia"/>
                <a:cs typeface="Georgia"/>
              </a:rPr>
              <a:t> </a:t>
            </a:r>
            <a:r>
              <a:rPr sz="1700" dirty="0">
                <a:latin typeface="Georgia"/>
                <a:cs typeface="Georgia"/>
              </a:rPr>
              <a:t>History</a:t>
            </a:r>
            <a:r>
              <a:rPr sz="1700" spc="-15" dirty="0">
                <a:latin typeface="Georgia"/>
                <a:cs typeface="Georgia"/>
              </a:rPr>
              <a:t> </a:t>
            </a:r>
            <a:r>
              <a:rPr sz="1700" dirty="0">
                <a:latin typeface="Georgia"/>
                <a:cs typeface="Georgia"/>
              </a:rPr>
              <a:t>and  </a:t>
            </a:r>
            <a:r>
              <a:rPr sz="1700" spc="-5" dirty="0">
                <a:latin typeface="Georgia"/>
                <a:cs typeface="Georgia"/>
              </a:rPr>
              <a:t>Culture</a:t>
            </a:r>
            <a:endParaRPr sz="1700">
              <a:latin typeface="Georgia"/>
              <a:cs typeface="Georgia"/>
            </a:endParaRPr>
          </a:p>
          <a:p>
            <a:pPr algn="ctr">
              <a:lnSpc>
                <a:spcPct val="100000"/>
              </a:lnSpc>
              <a:spcBef>
                <a:spcPts val="360"/>
              </a:spcBef>
            </a:pPr>
            <a:r>
              <a:rPr sz="1700" dirty="0">
                <a:latin typeface="Georgia"/>
                <a:cs typeface="Georgia"/>
              </a:rPr>
              <a:t>Jim Guy Tucker with unidentified soldiers-Vietnam,</a:t>
            </a:r>
            <a:r>
              <a:rPr sz="1700" spc="-100" dirty="0">
                <a:latin typeface="Georgia"/>
                <a:cs typeface="Georgia"/>
              </a:rPr>
              <a:t> </a:t>
            </a:r>
            <a:r>
              <a:rPr sz="1700" dirty="0">
                <a:latin typeface="Georgia"/>
                <a:cs typeface="Georgia"/>
              </a:rPr>
              <a:t>1967</a:t>
            </a:r>
            <a:endParaRPr sz="1700">
              <a:latin typeface="Georgia"/>
              <a:cs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6661" rIns="0" bIns="0" rtlCol="0">
            <a:spAutoFit/>
          </a:bodyPr>
          <a:lstStyle/>
          <a:p>
            <a:pPr marL="366395">
              <a:lnSpc>
                <a:spcPct val="100000"/>
              </a:lnSpc>
            </a:pPr>
            <a:r>
              <a:rPr spc="-120" dirty="0"/>
              <a:t>1</a:t>
            </a:r>
            <a:r>
              <a:rPr spc="-720" dirty="0"/>
              <a:t> </a:t>
            </a:r>
            <a:r>
              <a:rPr spc="-120" dirty="0"/>
              <a:t>9</a:t>
            </a:r>
            <a:r>
              <a:rPr spc="-720" dirty="0"/>
              <a:t> </a:t>
            </a:r>
            <a:r>
              <a:rPr spc="-120" dirty="0"/>
              <a:t>6</a:t>
            </a:r>
            <a:r>
              <a:rPr spc="-720" dirty="0"/>
              <a:t> </a:t>
            </a:r>
            <a:r>
              <a:rPr spc="-120" dirty="0"/>
              <a:t>8</a:t>
            </a:r>
          </a:p>
        </p:txBody>
      </p:sp>
      <p:sp>
        <p:nvSpPr>
          <p:cNvPr id="3" name="object 3"/>
          <p:cNvSpPr txBox="1"/>
          <p:nvPr/>
        </p:nvSpPr>
        <p:spPr>
          <a:xfrm>
            <a:off x="458060" y="1892249"/>
            <a:ext cx="11930380" cy="5247005"/>
          </a:xfrm>
          <a:prstGeom prst="rect">
            <a:avLst/>
          </a:prstGeom>
        </p:spPr>
        <p:txBody>
          <a:bodyPr vert="horz" wrap="square" lIns="0" tIns="0" rIns="0" bIns="0" rtlCol="0">
            <a:spAutoFit/>
          </a:bodyPr>
          <a:lstStyle/>
          <a:p>
            <a:pPr marL="405130" marR="5080" indent="-392430">
              <a:lnSpc>
                <a:spcPct val="113900"/>
              </a:lnSpc>
              <a:buClr>
                <a:srgbClr val="646464"/>
              </a:buClr>
              <a:buSzPct val="90000"/>
              <a:buChar char="•"/>
              <a:tabLst>
                <a:tab pos="405765" algn="l"/>
              </a:tabLst>
            </a:pPr>
            <a:r>
              <a:rPr sz="3000" spc="270" dirty="0">
                <a:solidFill>
                  <a:srgbClr val="FFFFFF"/>
                </a:solidFill>
                <a:latin typeface="Tahoma"/>
                <a:cs typeface="Tahoma"/>
              </a:rPr>
              <a:t>A</a:t>
            </a:r>
            <a:r>
              <a:rPr sz="3000" spc="-155" dirty="0">
                <a:solidFill>
                  <a:srgbClr val="FFFFFF"/>
                </a:solidFill>
                <a:latin typeface="Tahoma"/>
                <a:cs typeface="Tahoma"/>
              </a:rPr>
              <a:t> </a:t>
            </a:r>
            <a:r>
              <a:rPr sz="3000" spc="25" dirty="0">
                <a:solidFill>
                  <a:srgbClr val="FFFFFF"/>
                </a:solidFill>
                <a:latin typeface="Tahoma"/>
                <a:cs typeface="Tahoma"/>
              </a:rPr>
              <a:t>turning</a:t>
            </a:r>
            <a:r>
              <a:rPr sz="3000" spc="-155" dirty="0">
                <a:solidFill>
                  <a:srgbClr val="FFFFFF"/>
                </a:solidFill>
                <a:latin typeface="Tahoma"/>
                <a:cs typeface="Tahoma"/>
              </a:rPr>
              <a:t> </a:t>
            </a:r>
            <a:r>
              <a:rPr sz="3000" spc="80" dirty="0">
                <a:solidFill>
                  <a:srgbClr val="FFFFFF"/>
                </a:solidFill>
                <a:latin typeface="Tahoma"/>
                <a:cs typeface="Tahoma"/>
              </a:rPr>
              <a:t>point</a:t>
            </a:r>
            <a:r>
              <a:rPr sz="3000" spc="-155" dirty="0">
                <a:solidFill>
                  <a:srgbClr val="FFFFFF"/>
                </a:solidFill>
                <a:latin typeface="Tahoma"/>
                <a:cs typeface="Tahoma"/>
              </a:rPr>
              <a:t> </a:t>
            </a:r>
            <a:r>
              <a:rPr sz="3000" spc="20" dirty="0">
                <a:solidFill>
                  <a:srgbClr val="FFFFFF"/>
                </a:solidFill>
                <a:latin typeface="Tahoma"/>
                <a:cs typeface="Tahoma"/>
              </a:rPr>
              <a:t>in</a:t>
            </a:r>
            <a:r>
              <a:rPr sz="3000" spc="-155" dirty="0">
                <a:solidFill>
                  <a:srgbClr val="FFFFFF"/>
                </a:solidFill>
                <a:latin typeface="Tahoma"/>
                <a:cs typeface="Tahoma"/>
              </a:rPr>
              <a:t> </a:t>
            </a:r>
            <a:r>
              <a:rPr sz="3000" spc="30" dirty="0">
                <a:solidFill>
                  <a:srgbClr val="FFFFFF"/>
                </a:solidFill>
                <a:latin typeface="Tahoma"/>
                <a:cs typeface="Tahoma"/>
              </a:rPr>
              <a:t>Vietnam</a:t>
            </a:r>
            <a:r>
              <a:rPr sz="3000" spc="-155" dirty="0">
                <a:solidFill>
                  <a:srgbClr val="FFFFFF"/>
                </a:solidFill>
                <a:latin typeface="Tahoma"/>
                <a:cs typeface="Tahoma"/>
              </a:rPr>
              <a:t> </a:t>
            </a:r>
            <a:r>
              <a:rPr sz="3000" spc="55" dirty="0">
                <a:solidFill>
                  <a:srgbClr val="FFFFFF"/>
                </a:solidFill>
                <a:latin typeface="Tahoma"/>
                <a:cs typeface="Tahoma"/>
              </a:rPr>
              <a:t>came</a:t>
            </a:r>
            <a:r>
              <a:rPr sz="3000" spc="-155" dirty="0">
                <a:solidFill>
                  <a:srgbClr val="FFFFFF"/>
                </a:solidFill>
                <a:latin typeface="Tahoma"/>
                <a:cs typeface="Tahoma"/>
              </a:rPr>
              <a:t> </a:t>
            </a:r>
            <a:r>
              <a:rPr sz="3000" spc="-5" dirty="0">
                <a:solidFill>
                  <a:srgbClr val="FFFFFF"/>
                </a:solidFill>
                <a:latin typeface="Tahoma"/>
                <a:cs typeface="Tahoma"/>
              </a:rPr>
              <a:t>at</a:t>
            </a:r>
            <a:r>
              <a:rPr sz="3000" spc="-155" dirty="0">
                <a:solidFill>
                  <a:srgbClr val="FFFFFF"/>
                </a:solidFill>
                <a:latin typeface="Tahoma"/>
                <a:cs typeface="Tahoma"/>
              </a:rPr>
              <a:t> </a:t>
            </a:r>
            <a:r>
              <a:rPr sz="3000" spc="35" dirty="0">
                <a:solidFill>
                  <a:srgbClr val="FFFFFF"/>
                </a:solidFill>
                <a:latin typeface="Tahoma"/>
                <a:cs typeface="Tahoma"/>
              </a:rPr>
              <a:t>the</a:t>
            </a:r>
            <a:r>
              <a:rPr sz="3000" spc="-155" dirty="0">
                <a:solidFill>
                  <a:srgbClr val="FFFFFF"/>
                </a:solidFill>
                <a:latin typeface="Tahoma"/>
                <a:cs typeface="Tahoma"/>
              </a:rPr>
              <a:t> </a:t>
            </a:r>
            <a:r>
              <a:rPr sz="3000" spc="-25" dirty="0">
                <a:solidFill>
                  <a:srgbClr val="FFFFFF"/>
                </a:solidFill>
                <a:latin typeface="Tahoma"/>
                <a:cs typeface="Tahoma"/>
              </a:rPr>
              <a:t>start</a:t>
            </a:r>
            <a:r>
              <a:rPr sz="3000" spc="-155" dirty="0">
                <a:solidFill>
                  <a:srgbClr val="FFFFFF"/>
                </a:solidFill>
                <a:latin typeface="Tahoma"/>
                <a:cs typeface="Tahoma"/>
              </a:rPr>
              <a:t> </a:t>
            </a:r>
            <a:r>
              <a:rPr sz="3000" spc="50" dirty="0">
                <a:solidFill>
                  <a:srgbClr val="FFFFFF"/>
                </a:solidFill>
                <a:latin typeface="Tahoma"/>
                <a:cs typeface="Tahoma"/>
              </a:rPr>
              <a:t>of</a:t>
            </a:r>
            <a:r>
              <a:rPr sz="3000" spc="-155" dirty="0">
                <a:solidFill>
                  <a:srgbClr val="FFFFFF"/>
                </a:solidFill>
                <a:latin typeface="Tahoma"/>
                <a:cs typeface="Tahoma"/>
              </a:rPr>
              <a:t> </a:t>
            </a:r>
            <a:r>
              <a:rPr sz="3000" spc="-80" dirty="0">
                <a:solidFill>
                  <a:srgbClr val="FFFFFF"/>
                </a:solidFill>
                <a:latin typeface="Tahoma"/>
                <a:cs typeface="Tahoma"/>
              </a:rPr>
              <a:t>1968.</a:t>
            </a:r>
            <a:r>
              <a:rPr sz="3000" spc="-155" dirty="0">
                <a:solidFill>
                  <a:srgbClr val="FFFFFF"/>
                </a:solidFill>
                <a:latin typeface="Tahoma"/>
                <a:cs typeface="Tahoma"/>
              </a:rPr>
              <a:t> </a:t>
            </a:r>
            <a:r>
              <a:rPr sz="3000" spc="-165" dirty="0">
                <a:solidFill>
                  <a:srgbClr val="FFFFFF"/>
                </a:solidFill>
                <a:latin typeface="Tahoma"/>
                <a:cs typeface="Tahoma"/>
              </a:rPr>
              <a:t>In</a:t>
            </a:r>
            <a:r>
              <a:rPr sz="3000" spc="-155" dirty="0">
                <a:solidFill>
                  <a:srgbClr val="FFFFFF"/>
                </a:solidFill>
                <a:latin typeface="Tahoma"/>
                <a:cs typeface="Tahoma"/>
              </a:rPr>
              <a:t> </a:t>
            </a:r>
            <a:r>
              <a:rPr sz="3000" spc="35" dirty="0">
                <a:solidFill>
                  <a:srgbClr val="FFFFFF"/>
                </a:solidFill>
                <a:latin typeface="Tahoma"/>
                <a:cs typeface="Tahoma"/>
              </a:rPr>
              <a:t>late</a:t>
            </a:r>
            <a:r>
              <a:rPr sz="3000" spc="-155" dirty="0">
                <a:solidFill>
                  <a:srgbClr val="FFFFFF"/>
                </a:solidFill>
                <a:latin typeface="Tahoma"/>
                <a:cs typeface="Tahoma"/>
              </a:rPr>
              <a:t> </a:t>
            </a:r>
            <a:r>
              <a:rPr sz="3000" spc="-45" dirty="0">
                <a:solidFill>
                  <a:srgbClr val="FFFFFF"/>
                </a:solidFill>
                <a:latin typeface="Tahoma"/>
                <a:cs typeface="Tahoma"/>
              </a:rPr>
              <a:t>January,  </a:t>
            </a:r>
            <a:r>
              <a:rPr sz="3000" spc="65" dirty="0">
                <a:solidFill>
                  <a:srgbClr val="FFFFFF"/>
                </a:solidFill>
                <a:latin typeface="Tahoma"/>
                <a:cs typeface="Tahoma"/>
              </a:rPr>
              <a:t>Communist </a:t>
            </a:r>
            <a:r>
              <a:rPr sz="3000" spc="15" dirty="0">
                <a:solidFill>
                  <a:srgbClr val="FFFFFF"/>
                </a:solidFill>
                <a:latin typeface="Tahoma"/>
                <a:cs typeface="Tahoma"/>
              </a:rPr>
              <a:t>forces </a:t>
            </a:r>
            <a:r>
              <a:rPr sz="3000" spc="95" dirty="0">
                <a:solidFill>
                  <a:srgbClr val="FFFFFF"/>
                </a:solidFill>
                <a:latin typeface="Tahoma"/>
                <a:cs typeface="Tahoma"/>
              </a:rPr>
              <a:t>began </a:t>
            </a:r>
            <a:r>
              <a:rPr sz="3000" spc="-10" dirty="0">
                <a:solidFill>
                  <a:srgbClr val="FFFFFF"/>
                </a:solidFill>
                <a:latin typeface="Tahoma"/>
                <a:cs typeface="Tahoma"/>
              </a:rPr>
              <a:t>a </a:t>
            </a:r>
            <a:r>
              <a:rPr sz="3000" spc="-5" dirty="0">
                <a:solidFill>
                  <a:srgbClr val="FFFFFF"/>
                </a:solidFill>
                <a:latin typeface="Tahoma"/>
                <a:cs typeface="Tahoma"/>
              </a:rPr>
              <a:t>massive </a:t>
            </a:r>
            <a:r>
              <a:rPr sz="3000" spc="10" dirty="0">
                <a:solidFill>
                  <a:srgbClr val="FFFFFF"/>
                </a:solidFill>
                <a:latin typeface="Tahoma"/>
                <a:cs typeface="Tahoma"/>
              </a:rPr>
              <a:t>offensive </a:t>
            </a:r>
            <a:r>
              <a:rPr sz="3000" spc="85" dirty="0">
                <a:solidFill>
                  <a:srgbClr val="FFFFFF"/>
                </a:solidFill>
                <a:latin typeface="Tahoma"/>
                <a:cs typeface="Tahoma"/>
              </a:rPr>
              <a:t>to </a:t>
            </a:r>
            <a:r>
              <a:rPr sz="3000" spc="35" dirty="0">
                <a:solidFill>
                  <a:srgbClr val="FFFFFF"/>
                </a:solidFill>
                <a:latin typeface="Tahoma"/>
                <a:cs typeface="Tahoma"/>
              </a:rPr>
              <a:t>push the </a:t>
            </a:r>
            <a:r>
              <a:rPr sz="3000" spc="-35" dirty="0">
                <a:solidFill>
                  <a:srgbClr val="FFFFFF"/>
                </a:solidFill>
                <a:latin typeface="Tahoma"/>
                <a:cs typeface="Tahoma"/>
              </a:rPr>
              <a:t>U.S.  </a:t>
            </a:r>
            <a:r>
              <a:rPr sz="3000" spc="55" dirty="0">
                <a:solidFill>
                  <a:srgbClr val="FFFFFF"/>
                </a:solidFill>
                <a:latin typeface="Tahoma"/>
                <a:cs typeface="Tahoma"/>
              </a:rPr>
              <a:t>troops out </a:t>
            </a:r>
            <a:r>
              <a:rPr sz="3000" spc="50" dirty="0">
                <a:solidFill>
                  <a:srgbClr val="FFFFFF"/>
                </a:solidFill>
                <a:latin typeface="Tahoma"/>
                <a:cs typeface="Tahoma"/>
              </a:rPr>
              <a:t>of </a:t>
            </a:r>
            <a:r>
              <a:rPr sz="3000" spc="35" dirty="0">
                <a:solidFill>
                  <a:srgbClr val="FFFFFF"/>
                </a:solidFill>
                <a:latin typeface="Tahoma"/>
                <a:cs typeface="Tahoma"/>
              </a:rPr>
              <a:t>the </a:t>
            </a:r>
            <a:r>
              <a:rPr sz="3000" dirty="0">
                <a:solidFill>
                  <a:srgbClr val="FFFFFF"/>
                </a:solidFill>
                <a:latin typeface="Tahoma"/>
                <a:cs typeface="Tahoma"/>
              </a:rPr>
              <a:t>south. </a:t>
            </a:r>
            <a:r>
              <a:rPr sz="3000" spc="-165" dirty="0">
                <a:solidFill>
                  <a:srgbClr val="FFFFFF"/>
                </a:solidFill>
                <a:latin typeface="Tahoma"/>
                <a:cs typeface="Tahoma"/>
              </a:rPr>
              <a:t>In </a:t>
            </a:r>
            <a:r>
              <a:rPr sz="3000" spc="-25" dirty="0">
                <a:solidFill>
                  <a:srgbClr val="FFFFFF"/>
                </a:solidFill>
                <a:latin typeface="Tahoma"/>
                <a:cs typeface="Tahoma"/>
              </a:rPr>
              <a:t>what </a:t>
            </a:r>
            <a:r>
              <a:rPr sz="3000" spc="-55" dirty="0">
                <a:solidFill>
                  <a:srgbClr val="FFFFFF"/>
                </a:solidFill>
                <a:latin typeface="Tahoma"/>
                <a:cs typeface="Tahoma"/>
              </a:rPr>
              <a:t>was </a:t>
            </a:r>
            <a:r>
              <a:rPr sz="3000" spc="5" dirty="0">
                <a:solidFill>
                  <a:srgbClr val="FFFFFF"/>
                </a:solidFill>
                <a:latin typeface="Tahoma"/>
                <a:cs typeface="Tahoma"/>
              </a:rPr>
              <a:t>known </a:t>
            </a:r>
            <a:r>
              <a:rPr sz="3000" spc="-30" dirty="0">
                <a:solidFill>
                  <a:srgbClr val="FFFFFF"/>
                </a:solidFill>
                <a:latin typeface="Tahoma"/>
                <a:cs typeface="Tahoma"/>
              </a:rPr>
              <a:t>as </a:t>
            </a:r>
            <a:r>
              <a:rPr sz="3000" spc="35" dirty="0">
                <a:solidFill>
                  <a:srgbClr val="FFFFFF"/>
                </a:solidFill>
                <a:latin typeface="Tahoma"/>
                <a:cs typeface="Tahoma"/>
              </a:rPr>
              <a:t>the </a:t>
            </a:r>
            <a:r>
              <a:rPr sz="3000" spc="-85" dirty="0">
                <a:solidFill>
                  <a:srgbClr val="FFFFFF"/>
                </a:solidFill>
                <a:latin typeface="Tahoma"/>
                <a:cs typeface="Tahoma"/>
              </a:rPr>
              <a:t>Tet </a:t>
            </a:r>
            <a:r>
              <a:rPr sz="3000" spc="20" dirty="0">
                <a:solidFill>
                  <a:srgbClr val="FFFFFF"/>
                </a:solidFill>
                <a:latin typeface="Tahoma"/>
                <a:cs typeface="Tahoma"/>
              </a:rPr>
              <a:t>Offensive,  </a:t>
            </a:r>
            <a:r>
              <a:rPr sz="3000" spc="-75" dirty="0">
                <a:solidFill>
                  <a:srgbClr val="FFFFFF"/>
                </a:solidFill>
                <a:latin typeface="Tahoma"/>
                <a:cs typeface="Tahoma"/>
              </a:rPr>
              <a:t>85,000 </a:t>
            </a:r>
            <a:r>
              <a:rPr sz="3000" spc="65" dirty="0">
                <a:solidFill>
                  <a:srgbClr val="FFFFFF"/>
                </a:solidFill>
                <a:latin typeface="Tahoma"/>
                <a:cs typeface="Tahoma"/>
              </a:rPr>
              <a:t>Communist </a:t>
            </a:r>
            <a:r>
              <a:rPr sz="3000" spc="55" dirty="0">
                <a:solidFill>
                  <a:srgbClr val="FFFFFF"/>
                </a:solidFill>
                <a:latin typeface="Tahoma"/>
                <a:cs typeface="Tahoma"/>
              </a:rPr>
              <a:t>troops </a:t>
            </a:r>
            <a:r>
              <a:rPr sz="3000" spc="-130" dirty="0">
                <a:solidFill>
                  <a:srgbClr val="FFFFFF"/>
                </a:solidFill>
                <a:latin typeface="Tahoma"/>
                <a:cs typeface="Tahoma"/>
              </a:rPr>
              <a:t>– </a:t>
            </a:r>
            <a:r>
              <a:rPr sz="3000" spc="20" dirty="0">
                <a:solidFill>
                  <a:srgbClr val="FFFFFF"/>
                </a:solidFill>
                <a:latin typeface="Tahoma"/>
                <a:cs typeface="Tahoma"/>
              </a:rPr>
              <a:t>mostly </a:t>
            </a:r>
            <a:r>
              <a:rPr sz="3000" spc="40" dirty="0">
                <a:solidFill>
                  <a:srgbClr val="FFFFFF"/>
                </a:solidFill>
                <a:latin typeface="Tahoma"/>
                <a:cs typeface="Tahoma"/>
              </a:rPr>
              <a:t>Viet </a:t>
            </a:r>
            <a:r>
              <a:rPr sz="3000" spc="170" dirty="0">
                <a:solidFill>
                  <a:srgbClr val="FFFFFF"/>
                </a:solidFill>
                <a:latin typeface="Tahoma"/>
                <a:cs typeface="Tahoma"/>
              </a:rPr>
              <a:t>Cong </a:t>
            </a:r>
            <a:r>
              <a:rPr sz="3000" spc="20" dirty="0">
                <a:solidFill>
                  <a:srgbClr val="FFFFFF"/>
                </a:solidFill>
                <a:latin typeface="Tahoma"/>
                <a:cs typeface="Tahoma"/>
              </a:rPr>
              <a:t>guerrillas </a:t>
            </a:r>
            <a:r>
              <a:rPr sz="3000" spc="-130" dirty="0">
                <a:solidFill>
                  <a:srgbClr val="FFFFFF"/>
                </a:solidFill>
                <a:latin typeface="Tahoma"/>
                <a:cs typeface="Tahoma"/>
              </a:rPr>
              <a:t>– </a:t>
            </a:r>
            <a:r>
              <a:rPr sz="3000" spc="35" dirty="0">
                <a:solidFill>
                  <a:srgbClr val="FFFFFF"/>
                </a:solidFill>
                <a:latin typeface="Tahoma"/>
                <a:cs typeface="Tahoma"/>
              </a:rPr>
              <a:t>attacked  </a:t>
            </a:r>
            <a:r>
              <a:rPr sz="3000" spc="45" dirty="0">
                <a:solidFill>
                  <a:srgbClr val="FFFFFF"/>
                </a:solidFill>
                <a:latin typeface="Tahoma"/>
                <a:cs typeface="Tahoma"/>
              </a:rPr>
              <a:t>more </a:t>
            </a:r>
            <a:r>
              <a:rPr sz="3000" dirty="0">
                <a:solidFill>
                  <a:srgbClr val="FFFFFF"/>
                </a:solidFill>
                <a:latin typeface="Tahoma"/>
                <a:cs typeface="Tahoma"/>
              </a:rPr>
              <a:t>than </a:t>
            </a:r>
            <a:r>
              <a:rPr sz="3000" spc="-70" dirty="0">
                <a:solidFill>
                  <a:srgbClr val="FFFFFF"/>
                </a:solidFill>
                <a:latin typeface="Tahoma"/>
                <a:cs typeface="Tahoma"/>
              </a:rPr>
              <a:t>100 </a:t>
            </a:r>
            <a:r>
              <a:rPr sz="3000" spc="45" dirty="0">
                <a:solidFill>
                  <a:srgbClr val="FFFFFF"/>
                </a:solidFill>
                <a:latin typeface="Tahoma"/>
                <a:cs typeface="Tahoma"/>
              </a:rPr>
              <a:t>locations </a:t>
            </a:r>
            <a:r>
              <a:rPr sz="3000" spc="20" dirty="0">
                <a:solidFill>
                  <a:srgbClr val="FFFFFF"/>
                </a:solidFill>
                <a:latin typeface="Tahoma"/>
                <a:cs typeface="Tahoma"/>
              </a:rPr>
              <a:t>in </a:t>
            </a:r>
            <a:r>
              <a:rPr sz="3000" spc="35" dirty="0">
                <a:solidFill>
                  <a:srgbClr val="FFFFFF"/>
                </a:solidFill>
                <a:latin typeface="Tahoma"/>
                <a:cs typeface="Tahoma"/>
              </a:rPr>
              <a:t>South </a:t>
            </a:r>
            <a:r>
              <a:rPr sz="3000" spc="10" dirty="0">
                <a:solidFill>
                  <a:srgbClr val="FFFFFF"/>
                </a:solidFill>
                <a:latin typeface="Tahoma"/>
                <a:cs typeface="Tahoma"/>
              </a:rPr>
              <a:t>Vietnam. </a:t>
            </a:r>
            <a:r>
              <a:rPr sz="3000" dirty="0">
                <a:solidFill>
                  <a:srgbClr val="FFFFFF"/>
                </a:solidFill>
                <a:latin typeface="Tahoma"/>
                <a:cs typeface="Tahoma"/>
              </a:rPr>
              <a:t>Militarily, </a:t>
            </a:r>
            <a:r>
              <a:rPr sz="3000" spc="35" dirty="0">
                <a:solidFill>
                  <a:srgbClr val="FFFFFF"/>
                </a:solidFill>
                <a:latin typeface="Tahoma"/>
                <a:cs typeface="Tahoma"/>
              </a:rPr>
              <a:t>the </a:t>
            </a:r>
            <a:r>
              <a:rPr sz="3000" spc="-85" dirty="0">
                <a:solidFill>
                  <a:srgbClr val="FFFFFF"/>
                </a:solidFill>
                <a:latin typeface="Tahoma"/>
                <a:cs typeface="Tahoma"/>
              </a:rPr>
              <a:t>Tet  </a:t>
            </a:r>
            <a:r>
              <a:rPr sz="3000" spc="35" dirty="0">
                <a:solidFill>
                  <a:srgbClr val="FFFFFF"/>
                </a:solidFill>
                <a:latin typeface="Tahoma"/>
                <a:cs typeface="Tahoma"/>
              </a:rPr>
              <a:t>Offensive </a:t>
            </a:r>
            <a:r>
              <a:rPr sz="3000" spc="-55" dirty="0">
                <a:solidFill>
                  <a:srgbClr val="FFFFFF"/>
                </a:solidFill>
                <a:latin typeface="Tahoma"/>
                <a:cs typeface="Tahoma"/>
              </a:rPr>
              <a:t>was </a:t>
            </a:r>
            <a:r>
              <a:rPr sz="3000" spc="55" dirty="0">
                <a:solidFill>
                  <a:srgbClr val="FFFFFF"/>
                </a:solidFill>
                <a:latin typeface="Tahoma"/>
                <a:cs typeface="Tahoma"/>
              </a:rPr>
              <a:t>not </a:t>
            </a:r>
            <a:r>
              <a:rPr sz="3000" spc="-10" dirty="0">
                <a:solidFill>
                  <a:srgbClr val="FFFFFF"/>
                </a:solidFill>
                <a:latin typeface="Tahoma"/>
                <a:cs typeface="Tahoma"/>
              </a:rPr>
              <a:t>a </a:t>
            </a:r>
            <a:r>
              <a:rPr sz="3000" spc="10" dirty="0">
                <a:solidFill>
                  <a:srgbClr val="FFFFFF"/>
                </a:solidFill>
                <a:latin typeface="Tahoma"/>
                <a:cs typeface="Tahoma"/>
              </a:rPr>
              <a:t>success for </a:t>
            </a:r>
            <a:r>
              <a:rPr sz="3000" spc="35" dirty="0">
                <a:solidFill>
                  <a:srgbClr val="FFFFFF"/>
                </a:solidFill>
                <a:latin typeface="Tahoma"/>
                <a:cs typeface="Tahoma"/>
              </a:rPr>
              <a:t>the </a:t>
            </a:r>
            <a:r>
              <a:rPr sz="3000" spc="40" dirty="0">
                <a:solidFill>
                  <a:srgbClr val="FFFFFF"/>
                </a:solidFill>
                <a:latin typeface="Tahoma"/>
                <a:cs typeface="Tahoma"/>
              </a:rPr>
              <a:t>Viet </a:t>
            </a:r>
            <a:r>
              <a:rPr sz="3000" spc="110" dirty="0">
                <a:solidFill>
                  <a:srgbClr val="FFFFFF"/>
                </a:solidFill>
                <a:latin typeface="Tahoma"/>
                <a:cs typeface="Tahoma"/>
              </a:rPr>
              <a:t>Cong, </a:t>
            </a:r>
            <a:r>
              <a:rPr sz="3000" spc="-30" dirty="0">
                <a:solidFill>
                  <a:srgbClr val="FFFFFF"/>
                </a:solidFill>
                <a:latin typeface="Tahoma"/>
                <a:cs typeface="Tahoma"/>
              </a:rPr>
              <a:t>as </a:t>
            </a:r>
            <a:r>
              <a:rPr sz="3000" spc="-35" dirty="0">
                <a:solidFill>
                  <a:srgbClr val="FFFFFF"/>
                </a:solidFill>
                <a:latin typeface="Tahoma"/>
                <a:cs typeface="Tahoma"/>
              </a:rPr>
              <a:t>U.S. </a:t>
            </a:r>
            <a:r>
              <a:rPr sz="3000" spc="60" dirty="0">
                <a:solidFill>
                  <a:srgbClr val="FFFFFF"/>
                </a:solidFill>
                <a:latin typeface="Tahoma"/>
                <a:cs typeface="Tahoma"/>
              </a:rPr>
              <a:t>and </a:t>
            </a:r>
            <a:r>
              <a:rPr sz="3000" spc="140" dirty="0">
                <a:solidFill>
                  <a:srgbClr val="FFFFFF"/>
                </a:solidFill>
                <a:latin typeface="Tahoma"/>
                <a:cs typeface="Tahoma"/>
              </a:rPr>
              <a:t>ARVN  </a:t>
            </a:r>
            <a:r>
              <a:rPr sz="3000" spc="15" dirty="0">
                <a:solidFill>
                  <a:srgbClr val="FFFFFF"/>
                </a:solidFill>
                <a:latin typeface="Tahoma"/>
                <a:cs typeface="Tahoma"/>
              </a:rPr>
              <a:t>forces </a:t>
            </a:r>
            <a:r>
              <a:rPr sz="3000" spc="-10" dirty="0">
                <a:solidFill>
                  <a:srgbClr val="FFFFFF"/>
                </a:solidFill>
                <a:latin typeface="Tahoma"/>
                <a:cs typeface="Tahoma"/>
              </a:rPr>
              <a:t>were </a:t>
            </a:r>
            <a:r>
              <a:rPr sz="3000" spc="80" dirty="0">
                <a:solidFill>
                  <a:srgbClr val="FFFFFF"/>
                </a:solidFill>
                <a:latin typeface="Tahoma"/>
                <a:cs typeface="Tahoma"/>
              </a:rPr>
              <a:t>able </a:t>
            </a:r>
            <a:r>
              <a:rPr sz="3000" spc="85" dirty="0">
                <a:solidFill>
                  <a:srgbClr val="FFFFFF"/>
                </a:solidFill>
                <a:latin typeface="Tahoma"/>
                <a:cs typeface="Tahoma"/>
              </a:rPr>
              <a:t>to </a:t>
            </a:r>
            <a:r>
              <a:rPr sz="3000" spc="20" dirty="0">
                <a:solidFill>
                  <a:srgbClr val="FFFFFF"/>
                </a:solidFill>
                <a:latin typeface="Tahoma"/>
                <a:cs typeface="Tahoma"/>
              </a:rPr>
              <a:t>recapture </a:t>
            </a:r>
            <a:r>
              <a:rPr sz="3000" spc="40" dirty="0">
                <a:solidFill>
                  <a:srgbClr val="FFFFFF"/>
                </a:solidFill>
                <a:latin typeface="Tahoma"/>
                <a:cs typeface="Tahoma"/>
              </a:rPr>
              <a:t>most </a:t>
            </a:r>
            <a:r>
              <a:rPr sz="3000" spc="50" dirty="0">
                <a:solidFill>
                  <a:srgbClr val="FFFFFF"/>
                </a:solidFill>
                <a:latin typeface="Tahoma"/>
                <a:cs typeface="Tahoma"/>
              </a:rPr>
              <a:t>of </a:t>
            </a:r>
            <a:r>
              <a:rPr sz="3000" spc="35" dirty="0">
                <a:solidFill>
                  <a:srgbClr val="FFFFFF"/>
                </a:solidFill>
                <a:latin typeface="Tahoma"/>
                <a:cs typeface="Tahoma"/>
              </a:rPr>
              <a:t>the </a:t>
            </a:r>
            <a:r>
              <a:rPr sz="3000" spc="25" dirty="0">
                <a:solidFill>
                  <a:srgbClr val="FFFFFF"/>
                </a:solidFill>
                <a:latin typeface="Tahoma"/>
                <a:cs typeface="Tahoma"/>
              </a:rPr>
              <a:t>urban </a:t>
            </a:r>
            <a:r>
              <a:rPr sz="3000" spc="-35" dirty="0">
                <a:solidFill>
                  <a:srgbClr val="FFFFFF"/>
                </a:solidFill>
                <a:latin typeface="Tahoma"/>
                <a:cs typeface="Tahoma"/>
              </a:rPr>
              <a:t>areas, </a:t>
            </a:r>
            <a:r>
              <a:rPr sz="3000" spc="60" dirty="0">
                <a:solidFill>
                  <a:srgbClr val="FFFFFF"/>
                </a:solidFill>
                <a:latin typeface="Tahoma"/>
                <a:cs typeface="Tahoma"/>
              </a:rPr>
              <a:t>and </a:t>
            </a:r>
            <a:r>
              <a:rPr sz="3000" spc="35" dirty="0">
                <a:solidFill>
                  <a:srgbClr val="FFFFFF"/>
                </a:solidFill>
                <a:latin typeface="Tahoma"/>
                <a:cs typeface="Tahoma"/>
              </a:rPr>
              <a:t>the  </a:t>
            </a:r>
            <a:r>
              <a:rPr sz="3000" spc="90" dirty="0">
                <a:solidFill>
                  <a:srgbClr val="FFFFFF"/>
                </a:solidFill>
                <a:latin typeface="Tahoma"/>
                <a:cs typeface="Tahoma"/>
              </a:rPr>
              <a:t>expected </a:t>
            </a:r>
            <a:r>
              <a:rPr sz="3000" spc="15" dirty="0">
                <a:solidFill>
                  <a:srgbClr val="FFFFFF"/>
                </a:solidFill>
                <a:latin typeface="Tahoma"/>
                <a:cs typeface="Tahoma"/>
              </a:rPr>
              <a:t>civilian </a:t>
            </a:r>
            <a:r>
              <a:rPr sz="3000" spc="40" dirty="0">
                <a:solidFill>
                  <a:srgbClr val="FFFFFF"/>
                </a:solidFill>
                <a:latin typeface="Tahoma"/>
                <a:cs typeface="Tahoma"/>
              </a:rPr>
              <a:t>uprising </a:t>
            </a:r>
            <a:r>
              <a:rPr sz="3000" spc="135" dirty="0">
                <a:solidFill>
                  <a:srgbClr val="FFFFFF"/>
                </a:solidFill>
                <a:latin typeface="Tahoma"/>
                <a:cs typeface="Tahoma"/>
              </a:rPr>
              <a:t>did </a:t>
            </a:r>
            <a:r>
              <a:rPr sz="3000" spc="55" dirty="0">
                <a:solidFill>
                  <a:srgbClr val="FFFFFF"/>
                </a:solidFill>
                <a:latin typeface="Tahoma"/>
                <a:cs typeface="Tahoma"/>
              </a:rPr>
              <a:t>not </a:t>
            </a:r>
            <a:r>
              <a:rPr sz="3000" spc="10" dirty="0">
                <a:solidFill>
                  <a:srgbClr val="FFFFFF"/>
                </a:solidFill>
                <a:latin typeface="Tahoma"/>
                <a:cs typeface="Tahoma"/>
              </a:rPr>
              <a:t>materialize. </a:t>
            </a:r>
            <a:r>
              <a:rPr sz="3000" dirty="0">
                <a:solidFill>
                  <a:srgbClr val="FFFFFF"/>
                </a:solidFill>
                <a:latin typeface="Tahoma"/>
                <a:cs typeface="Tahoma"/>
              </a:rPr>
              <a:t>Politically, </a:t>
            </a:r>
            <a:r>
              <a:rPr sz="3000" spc="-40" dirty="0">
                <a:solidFill>
                  <a:srgbClr val="FFFFFF"/>
                </a:solidFill>
                <a:latin typeface="Tahoma"/>
                <a:cs typeface="Tahoma"/>
              </a:rPr>
              <a:t>however,  </a:t>
            </a:r>
            <a:r>
              <a:rPr sz="3000" spc="35" dirty="0">
                <a:solidFill>
                  <a:srgbClr val="FFFFFF"/>
                </a:solidFill>
                <a:latin typeface="Tahoma"/>
                <a:cs typeface="Tahoma"/>
              </a:rPr>
              <a:t>the </a:t>
            </a:r>
            <a:r>
              <a:rPr sz="3000" spc="70" dirty="0">
                <a:solidFill>
                  <a:srgbClr val="FFFFFF"/>
                </a:solidFill>
                <a:latin typeface="Tahoma"/>
                <a:cs typeface="Tahoma"/>
              </a:rPr>
              <a:t>United </a:t>
            </a:r>
            <a:r>
              <a:rPr sz="3000" spc="10" dirty="0">
                <a:solidFill>
                  <a:srgbClr val="FFFFFF"/>
                </a:solidFill>
                <a:latin typeface="Tahoma"/>
                <a:cs typeface="Tahoma"/>
              </a:rPr>
              <a:t>States </a:t>
            </a:r>
            <a:r>
              <a:rPr sz="3000" spc="60" dirty="0">
                <a:solidFill>
                  <a:srgbClr val="FFFFFF"/>
                </a:solidFill>
                <a:latin typeface="Tahoma"/>
                <a:cs typeface="Tahoma"/>
              </a:rPr>
              <a:t>had </a:t>
            </a:r>
            <a:r>
              <a:rPr sz="3000" spc="20" dirty="0">
                <a:solidFill>
                  <a:srgbClr val="FFFFFF"/>
                </a:solidFill>
                <a:latin typeface="Tahoma"/>
                <a:cs typeface="Tahoma"/>
              </a:rPr>
              <a:t>started </a:t>
            </a:r>
            <a:r>
              <a:rPr sz="3000" spc="85" dirty="0">
                <a:solidFill>
                  <a:srgbClr val="FFFFFF"/>
                </a:solidFill>
                <a:latin typeface="Tahoma"/>
                <a:cs typeface="Tahoma"/>
              </a:rPr>
              <a:t>to </a:t>
            </a:r>
            <a:r>
              <a:rPr sz="3000" spc="110" dirty="0">
                <a:solidFill>
                  <a:srgbClr val="FFFFFF"/>
                </a:solidFill>
                <a:latin typeface="Tahoma"/>
                <a:cs typeface="Tahoma"/>
              </a:rPr>
              <a:t>doubt </a:t>
            </a:r>
            <a:r>
              <a:rPr sz="3000" spc="35" dirty="0">
                <a:solidFill>
                  <a:srgbClr val="FFFFFF"/>
                </a:solidFill>
                <a:latin typeface="Tahoma"/>
                <a:cs typeface="Tahoma"/>
              </a:rPr>
              <a:t>the </a:t>
            </a:r>
            <a:r>
              <a:rPr sz="3000" spc="45" dirty="0">
                <a:solidFill>
                  <a:srgbClr val="FFFFFF"/>
                </a:solidFill>
                <a:latin typeface="Tahoma"/>
                <a:cs typeface="Tahoma"/>
              </a:rPr>
              <a:t>possibility </a:t>
            </a:r>
            <a:r>
              <a:rPr sz="3000" spc="50" dirty="0">
                <a:solidFill>
                  <a:srgbClr val="FFFFFF"/>
                </a:solidFill>
                <a:latin typeface="Tahoma"/>
                <a:cs typeface="Tahoma"/>
              </a:rPr>
              <a:t>of </a:t>
            </a:r>
            <a:r>
              <a:rPr sz="3000" dirty="0">
                <a:solidFill>
                  <a:srgbClr val="FFFFFF"/>
                </a:solidFill>
                <a:latin typeface="Tahoma"/>
                <a:cs typeface="Tahoma"/>
              </a:rPr>
              <a:t>military  </a:t>
            </a:r>
            <a:r>
              <a:rPr sz="3000" spc="10" dirty="0">
                <a:solidFill>
                  <a:srgbClr val="FFFFFF"/>
                </a:solidFill>
                <a:latin typeface="Tahoma"/>
                <a:cs typeface="Tahoma"/>
              </a:rPr>
              <a:t>success</a:t>
            </a:r>
            <a:r>
              <a:rPr sz="3000" spc="-150" dirty="0">
                <a:solidFill>
                  <a:srgbClr val="FFFFFF"/>
                </a:solidFill>
                <a:latin typeface="Tahoma"/>
                <a:cs typeface="Tahoma"/>
              </a:rPr>
              <a:t> </a:t>
            </a:r>
            <a:r>
              <a:rPr sz="3000" spc="60" dirty="0">
                <a:solidFill>
                  <a:srgbClr val="FFFFFF"/>
                </a:solidFill>
                <a:latin typeface="Tahoma"/>
                <a:cs typeface="Tahoma"/>
              </a:rPr>
              <a:t>and</a:t>
            </a:r>
            <a:r>
              <a:rPr sz="3000" spc="-150" dirty="0">
                <a:solidFill>
                  <a:srgbClr val="FFFFFF"/>
                </a:solidFill>
                <a:latin typeface="Tahoma"/>
                <a:cs typeface="Tahoma"/>
              </a:rPr>
              <a:t> </a:t>
            </a:r>
            <a:r>
              <a:rPr sz="3000" spc="55" dirty="0">
                <a:solidFill>
                  <a:srgbClr val="FFFFFF"/>
                </a:solidFill>
                <a:latin typeface="Tahoma"/>
                <a:cs typeface="Tahoma"/>
              </a:rPr>
              <a:t>faced</a:t>
            </a:r>
            <a:r>
              <a:rPr sz="3000" spc="-150" dirty="0">
                <a:solidFill>
                  <a:srgbClr val="FFFFFF"/>
                </a:solidFill>
                <a:latin typeface="Tahoma"/>
                <a:cs typeface="Tahoma"/>
              </a:rPr>
              <a:t> </a:t>
            </a:r>
            <a:r>
              <a:rPr sz="3000" spc="25" dirty="0">
                <a:solidFill>
                  <a:srgbClr val="FFFFFF"/>
                </a:solidFill>
                <a:latin typeface="Tahoma"/>
                <a:cs typeface="Tahoma"/>
              </a:rPr>
              <a:t>increasing</a:t>
            </a:r>
            <a:r>
              <a:rPr sz="3000" spc="-150" dirty="0">
                <a:solidFill>
                  <a:srgbClr val="FFFFFF"/>
                </a:solidFill>
                <a:latin typeface="Tahoma"/>
                <a:cs typeface="Tahoma"/>
              </a:rPr>
              <a:t> </a:t>
            </a:r>
            <a:r>
              <a:rPr sz="3000" spc="5" dirty="0">
                <a:solidFill>
                  <a:srgbClr val="FFFFFF"/>
                </a:solidFill>
                <a:latin typeface="Tahoma"/>
                <a:cs typeface="Tahoma"/>
              </a:rPr>
              <a:t>pressure</a:t>
            </a:r>
            <a:r>
              <a:rPr sz="3000" spc="-150" dirty="0">
                <a:solidFill>
                  <a:srgbClr val="FFFFFF"/>
                </a:solidFill>
                <a:latin typeface="Tahoma"/>
                <a:cs typeface="Tahoma"/>
              </a:rPr>
              <a:t> </a:t>
            </a:r>
            <a:r>
              <a:rPr sz="3000" spc="35" dirty="0">
                <a:solidFill>
                  <a:srgbClr val="FFFFFF"/>
                </a:solidFill>
                <a:latin typeface="Tahoma"/>
                <a:cs typeface="Tahoma"/>
              </a:rPr>
              <a:t>stateside</a:t>
            </a:r>
            <a:r>
              <a:rPr sz="3000" spc="-150" dirty="0">
                <a:solidFill>
                  <a:srgbClr val="FFFFFF"/>
                </a:solidFill>
                <a:latin typeface="Tahoma"/>
                <a:cs typeface="Tahoma"/>
              </a:rPr>
              <a:t> </a:t>
            </a:r>
            <a:r>
              <a:rPr sz="3000" spc="85" dirty="0">
                <a:solidFill>
                  <a:srgbClr val="FFFFFF"/>
                </a:solidFill>
                <a:latin typeface="Tahoma"/>
                <a:cs typeface="Tahoma"/>
              </a:rPr>
              <a:t>to</a:t>
            </a:r>
            <a:r>
              <a:rPr sz="3000" spc="-150" dirty="0">
                <a:solidFill>
                  <a:srgbClr val="FFFFFF"/>
                </a:solidFill>
                <a:latin typeface="Tahoma"/>
                <a:cs typeface="Tahoma"/>
              </a:rPr>
              <a:t> </a:t>
            </a:r>
            <a:r>
              <a:rPr sz="3000" spc="100" dirty="0">
                <a:solidFill>
                  <a:srgbClr val="FFFFFF"/>
                </a:solidFill>
                <a:latin typeface="Tahoma"/>
                <a:cs typeface="Tahoma"/>
              </a:rPr>
              <a:t>end</a:t>
            </a:r>
            <a:r>
              <a:rPr sz="3000" spc="-150" dirty="0">
                <a:solidFill>
                  <a:srgbClr val="FFFFFF"/>
                </a:solidFill>
                <a:latin typeface="Tahoma"/>
                <a:cs typeface="Tahoma"/>
              </a:rPr>
              <a:t> </a:t>
            </a:r>
            <a:r>
              <a:rPr sz="3000" spc="35" dirty="0">
                <a:solidFill>
                  <a:srgbClr val="FFFFFF"/>
                </a:solidFill>
                <a:latin typeface="Tahoma"/>
                <a:cs typeface="Tahoma"/>
              </a:rPr>
              <a:t>the</a:t>
            </a:r>
            <a:r>
              <a:rPr sz="3000" spc="-150" dirty="0">
                <a:solidFill>
                  <a:srgbClr val="FFFFFF"/>
                </a:solidFill>
                <a:latin typeface="Tahoma"/>
                <a:cs typeface="Tahoma"/>
              </a:rPr>
              <a:t> </a:t>
            </a:r>
            <a:r>
              <a:rPr sz="3000" spc="20" dirty="0">
                <a:solidFill>
                  <a:srgbClr val="FFFFFF"/>
                </a:solidFill>
                <a:latin typeface="Tahoma"/>
                <a:cs typeface="Tahoma"/>
              </a:rPr>
              <a:t>conflict.</a:t>
            </a:r>
            <a:endParaRPr sz="3000">
              <a:latin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6661" rIns="0" bIns="0" rtlCol="0">
            <a:spAutoFit/>
          </a:bodyPr>
          <a:lstStyle/>
          <a:p>
            <a:pPr marL="366395">
              <a:lnSpc>
                <a:spcPct val="100000"/>
              </a:lnSpc>
            </a:pPr>
            <a:r>
              <a:rPr spc="-120" dirty="0"/>
              <a:t>1</a:t>
            </a:r>
            <a:r>
              <a:rPr spc="-720" dirty="0"/>
              <a:t> </a:t>
            </a:r>
            <a:r>
              <a:rPr spc="-120" dirty="0"/>
              <a:t>9</a:t>
            </a:r>
            <a:r>
              <a:rPr spc="-720" dirty="0"/>
              <a:t> </a:t>
            </a:r>
            <a:r>
              <a:rPr spc="-120" dirty="0"/>
              <a:t>6</a:t>
            </a:r>
            <a:r>
              <a:rPr spc="-720" dirty="0"/>
              <a:t> </a:t>
            </a:r>
            <a:r>
              <a:rPr spc="-120" dirty="0"/>
              <a:t>8</a:t>
            </a:r>
          </a:p>
        </p:txBody>
      </p:sp>
      <p:sp>
        <p:nvSpPr>
          <p:cNvPr id="3" name="object 3"/>
          <p:cNvSpPr txBox="1"/>
          <p:nvPr/>
        </p:nvSpPr>
        <p:spPr>
          <a:xfrm>
            <a:off x="342900" y="1686748"/>
            <a:ext cx="11548745" cy="7112000"/>
          </a:xfrm>
          <a:prstGeom prst="rect">
            <a:avLst/>
          </a:prstGeom>
        </p:spPr>
        <p:txBody>
          <a:bodyPr vert="horz" wrap="square" lIns="0" tIns="0" rIns="0" bIns="0" rtlCol="0">
            <a:spAutoFit/>
          </a:bodyPr>
          <a:lstStyle/>
          <a:p>
            <a:pPr marL="393700" marR="5080" indent="-381000">
              <a:lnSpc>
                <a:spcPct val="114900"/>
              </a:lnSpc>
              <a:buClr>
                <a:srgbClr val="646464"/>
              </a:buClr>
              <a:buSzPct val="89655"/>
              <a:buChar char="•"/>
              <a:tabLst>
                <a:tab pos="393700" algn="l"/>
              </a:tabLst>
            </a:pPr>
            <a:r>
              <a:rPr sz="2900" spc="105" dirty="0">
                <a:solidFill>
                  <a:srgbClr val="FFFFFF"/>
                </a:solidFill>
                <a:latin typeface="Tahoma"/>
                <a:cs typeface="Tahoma"/>
              </a:rPr>
              <a:t>Opposition </a:t>
            </a:r>
            <a:r>
              <a:rPr sz="2900" spc="75" dirty="0">
                <a:solidFill>
                  <a:srgbClr val="FFFFFF"/>
                </a:solidFill>
                <a:latin typeface="Tahoma"/>
                <a:cs typeface="Tahoma"/>
              </a:rPr>
              <a:t>to </a:t>
            </a:r>
            <a:r>
              <a:rPr sz="2900" spc="30" dirty="0">
                <a:solidFill>
                  <a:srgbClr val="FFFFFF"/>
                </a:solidFill>
                <a:latin typeface="Tahoma"/>
                <a:cs typeface="Tahoma"/>
              </a:rPr>
              <a:t>the </a:t>
            </a:r>
            <a:r>
              <a:rPr sz="2900" spc="-65" dirty="0">
                <a:solidFill>
                  <a:srgbClr val="FFFFFF"/>
                </a:solidFill>
                <a:latin typeface="Tahoma"/>
                <a:cs typeface="Tahoma"/>
              </a:rPr>
              <a:t>war </a:t>
            </a:r>
            <a:r>
              <a:rPr sz="2900" dirty="0">
                <a:solidFill>
                  <a:srgbClr val="FFFFFF"/>
                </a:solidFill>
                <a:latin typeface="Tahoma"/>
                <a:cs typeface="Tahoma"/>
              </a:rPr>
              <a:t>from </a:t>
            </a:r>
            <a:r>
              <a:rPr sz="2900" spc="30" dirty="0">
                <a:solidFill>
                  <a:srgbClr val="FFFFFF"/>
                </a:solidFill>
                <a:latin typeface="Tahoma"/>
                <a:cs typeface="Tahoma"/>
              </a:rPr>
              <a:t>the </a:t>
            </a:r>
            <a:r>
              <a:rPr sz="2900" spc="50" dirty="0">
                <a:solidFill>
                  <a:srgbClr val="FFFFFF"/>
                </a:solidFill>
                <a:latin typeface="Tahoma"/>
                <a:cs typeface="Tahoma"/>
              </a:rPr>
              <a:t>American </a:t>
            </a:r>
            <a:r>
              <a:rPr sz="2900" spc="80" dirty="0">
                <a:solidFill>
                  <a:srgbClr val="FFFFFF"/>
                </a:solidFill>
                <a:latin typeface="Tahoma"/>
                <a:cs typeface="Tahoma"/>
              </a:rPr>
              <a:t>public </a:t>
            </a:r>
            <a:r>
              <a:rPr sz="2900" spc="85" dirty="0">
                <a:solidFill>
                  <a:srgbClr val="FFFFFF"/>
                </a:solidFill>
                <a:latin typeface="Tahoma"/>
                <a:cs typeface="Tahoma"/>
              </a:rPr>
              <a:t>began </a:t>
            </a:r>
            <a:r>
              <a:rPr sz="2900" spc="75" dirty="0">
                <a:solidFill>
                  <a:srgbClr val="FFFFFF"/>
                </a:solidFill>
                <a:latin typeface="Tahoma"/>
                <a:cs typeface="Tahoma"/>
              </a:rPr>
              <a:t>to </a:t>
            </a:r>
            <a:r>
              <a:rPr sz="2900" spc="90" dirty="0">
                <a:solidFill>
                  <a:srgbClr val="FFFFFF"/>
                </a:solidFill>
                <a:latin typeface="Tahoma"/>
                <a:cs typeface="Tahoma"/>
              </a:rPr>
              <a:t>develop  </a:t>
            </a:r>
            <a:r>
              <a:rPr sz="2900" spc="-10" dirty="0">
                <a:solidFill>
                  <a:srgbClr val="FFFFFF"/>
                </a:solidFill>
                <a:latin typeface="Tahoma"/>
                <a:cs typeface="Tahoma"/>
              </a:rPr>
              <a:t>after</a:t>
            </a:r>
            <a:r>
              <a:rPr sz="2900" spc="-155" dirty="0">
                <a:solidFill>
                  <a:srgbClr val="FFFFFF"/>
                </a:solidFill>
                <a:latin typeface="Tahoma"/>
                <a:cs typeface="Tahoma"/>
              </a:rPr>
              <a:t> </a:t>
            </a:r>
            <a:r>
              <a:rPr sz="2900" spc="-10" dirty="0">
                <a:solidFill>
                  <a:srgbClr val="FFFFFF"/>
                </a:solidFill>
                <a:latin typeface="Tahoma"/>
                <a:cs typeface="Tahoma"/>
              </a:rPr>
              <a:t>a</a:t>
            </a:r>
            <a:r>
              <a:rPr sz="2900" spc="-155" dirty="0">
                <a:solidFill>
                  <a:srgbClr val="FFFFFF"/>
                </a:solidFill>
                <a:latin typeface="Tahoma"/>
                <a:cs typeface="Tahoma"/>
              </a:rPr>
              <a:t> </a:t>
            </a:r>
            <a:r>
              <a:rPr sz="2900" spc="75" dirty="0">
                <a:solidFill>
                  <a:srgbClr val="FFFFFF"/>
                </a:solidFill>
                <a:latin typeface="Tahoma"/>
                <a:cs typeface="Tahoma"/>
              </a:rPr>
              <a:t>photograph</a:t>
            </a:r>
            <a:r>
              <a:rPr sz="2900" spc="-155" dirty="0">
                <a:solidFill>
                  <a:srgbClr val="FFFFFF"/>
                </a:solidFill>
                <a:latin typeface="Tahoma"/>
                <a:cs typeface="Tahoma"/>
              </a:rPr>
              <a:t> </a:t>
            </a:r>
            <a:r>
              <a:rPr sz="2900" spc="45" dirty="0">
                <a:solidFill>
                  <a:srgbClr val="FFFFFF"/>
                </a:solidFill>
                <a:latin typeface="Tahoma"/>
                <a:cs typeface="Tahoma"/>
              </a:rPr>
              <a:t>of</a:t>
            </a:r>
            <a:r>
              <a:rPr sz="2900" spc="-155" dirty="0">
                <a:solidFill>
                  <a:srgbClr val="FFFFFF"/>
                </a:solidFill>
                <a:latin typeface="Tahoma"/>
                <a:cs typeface="Tahoma"/>
              </a:rPr>
              <a:t> </a:t>
            </a:r>
            <a:r>
              <a:rPr sz="2900" spc="-10" dirty="0">
                <a:solidFill>
                  <a:srgbClr val="FFFFFF"/>
                </a:solidFill>
                <a:latin typeface="Tahoma"/>
                <a:cs typeface="Tahoma"/>
              </a:rPr>
              <a:t>a</a:t>
            </a:r>
            <a:r>
              <a:rPr sz="2900" spc="-155" dirty="0">
                <a:solidFill>
                  <a:srgbClr val="FFFFFF"/>
                </a:solidFill>
                <a:latin typeface="Tahoma"/>
                <a:cs typeface="Tahoma"/>
              </a:rPr>
              <a:t> </a:t>
            </a:r>
            <a:r>
              <a:rPr sz="2900" spc="60" dirty="0">
                <a:solidFill>
                  <a:srgbClr val="FFFFFF"/>
                </a:solidFill>
                <a:latin typeface="Tahoma"/>
                <a:cs typeface="Tahoma"/>
              </a:rPr>
              <a:t>Buddhist</a:t>
            </a:r>
            <a:r>
              <a:rPr sz="2900" spc="-155" dirty="0">
                <a:solidFill>
                  <a:srgbClr val="FFFFFF"/>
                </a:solidFill>
                <a:latin typeface="Tahoma"/>
                <a:cs typeface="Tahoma"/>
              </a:rPr>
              <a:t> </a:t>
            </a:r>
            <a:r>
              <a:rPr sz="2900" spc="40" dirty="0">
                <a:solidFill>
                  <a:srgbClr val="FFFFFF"/>
                </a:solidFill>
                <a:latin typeface="Tahoma"/>
                <a:cs typeface="Tahoma"/>
              </a:rPr>
              <a:t>monk</a:t>
            </a:r>
            <a:r>
              <a:rPr sz="2900" spc="-155" dirty="0">
                <a:solidFill>
                  <a:srgbClr val="FFFFFF"/>
                </a:solidFill>
                <a:latin typeface="Tahoma"/>
                <a:cs typeface="Tahoma"/>
              </a:rPr>
              <a:t> </a:t>
            </a:r>
            <a:r>
              <a:rPr sz="2900" spc="45" dirty="0">
                <a:solidFill>
                  <a:srgbClr val="FFFFFF"/>
                </a:solidFill>
                <a:latin typeface="Tahoma"/>
                <a:cs typeface="Tahoma"/>
              </a:rPr>
              <a:t>burning</a:t>
            </a:r>
            <a:r>
              <a:rPr sz="2900" spc="-155" dirty="0">
                <a:solidFill>
                  <a:srgbClr val="FFFFFF"/>
                </a:solidFill>
                <a:latin typeface="Tahoma"/>
                <a:cs typeface="Tahoma"/>
              </a:rPr>
              <a:t> </a:t>
            </a:r>
            <a:r>
              <a:rPr sz="2900" spc="15" dirty="0">
                <a:solidFill>
                  <a:srgbClr val="FFFFFF"/>
                </a:solidFill>
                <a:latin typeface="Tahoma"/>
                <a:cs typeface="Tahoma"/>
              </a:rPr>
              <a:t>himself</a:t>
            </a:r>
            <a:r>
              <a:rPr sz="2900" spc="-155" dirty="0">
                <a:solidFill>
                  <a:srgbClr val="FFFFFF"/>
                </a:solidFill>
                <a:latin typeface="Tahoma"/>
                <a:cs typeface="Tahoma"/>
              </a:rPr>
              <a:t> </a:t>
            </a:r>
            <a:r>
              <a:rPr sz="2900" spc="20" dirty="0">
                <a:solidFill>
                  <a:srgbClr val="FFFFFF"/>
                </a:solidFill>
                <a:latin typeface="Tahoma"/>
                <a:cs typeface="Tahoma"/>
              </a:rPr>
              <a:t>in</a:t>
            </a:r>
            <a:r>
              <a:rPr sz="2900" spc="-155" dirty="0">
                <a:solidFill>
                  <a:srgbClr val="FFFFFF"/>
                </a:solidFill>
                <a:latin typeface="Tahoma"/>
                <a:cs typeface="Tahoma"/>
              </a:rPr>
              <a:t> </a:t>
            </a:r>
            <a:r>
              <a:rPr sz="2900" spc="35" dirty="0">
                <a:solidFill>
                  <a:srgbClr val="FFFFFF"/>
                </a:solidFill>
                <a:latin typeface="Tahoma"/>
                <a:cs typeface="Tahoma"/>
              </a:rPr>
              <a:t>protest</a:t>
            </a:r>
            <a:r>
              <a:rPr sz="2900" spc="-155" dirty="0">
                <a:solidFill>
                  <a:srgbClr val="FFFFFF"/>
                </a:solidFill>
                <a:latin typeface="Tahoma"/>
                <a:cs typeface="Tahoma"/>
              </a:rPr>
              <a:t> </a:t>
            </a:r>
            <a:r>
              <a:rPr sz="2900" spc="45" dirty="0">
                <a:solidFill>
                  <a:srgbClr val="FFFFFF"/>
                </a:solidFill>
                <a:latin typeface="Tahoma"/>
                <a:cs typeface="Tahoma"/>
              </a:rPr>
              <a:t>of  </a:t>
            </a:r>
            <a:r>
              <a:rPr sz="2900" spc="75" dirty="0">
                <a:solidFill>
                  <a:srgbClr val="FFFFFF"/>
                </a:solidFill>
                <a:latin typeface="Tahoma"/>
                <a:cs typeface="Tahoma"/>
              </a:rPr>
              <a:t>Diem's </a:t>
            </a:r>
            <a:r>
              <a:rPr sz="2900" spc="50" dirty="0">
                <a:solidFill>
                  <a:srgbClr val="FFFFFF"/>
                </a:solidFill>
                <a:latin typeface="Tahoma"/>
                <a:cs typeface="Tahoma"/>
              </a:rPr>
              <a:t>regime </a:t>
            </a:r>
            <a:r>
              <a:rPr sz="2900" spc="-55" dirty="0">
                <a:solidFill>
                  <a:srgbClr val="FFFFFF"/>
                </a:solidFill>
                <a:latin typeface="Tahoma"/>
                <a:cs typeface="Tahoma"/>
              </a:rPr>
              <a:t>was </a:t>
            </a:r>
            <a:r>
              <a:rPr sz="2900" spc="70" dirty="0">
                <a:solidFill>
                  <a:srgbClr val="FFFFFF"/>
                </a:solidFill>
                <a:latin typeface="Tahoma"/>
                <a:cs typeface="Tahoma"/>
              </a:rPr>
              <a:t>published </a:t>
            </a:r>
            <a:r>
              <a:rPr sz="2900" spc="20" dirty="0">
                <a:solidFill>
                  <a:srgbClr val="FFFFFF"/>
                </a:solidFill>
                <a:latin typeface="Tahoma"/>
                <a:cs typeface="Tahoma"/>
              </a:rPr>
              <a:t>in </a:t>
            </a:r>
            <a:r>
              <a:rPr sz="2900" spc="75" dirty="0">
                <a:solidFill>
                  <a:srgbClr val="FFFFFF"/>
                </a:solidFill>
                <a:latin typeface="Tahoma"/>
                <a:cs typeface="Tahoma"/>
              </a:rPr>
              <a:t>June </a:t>
            </a:r>
            <a:r>
              <a:rPr sz="2900" spc="-110" dirty="0">
                <a:solidFill>
                  <a:srgbClr val="FFFFFF"/>
                </a:solidFill>
                <a:latin typeface="Tahoma"/>
                <a:cs typeface="Tahoma"/>
              </a:rPr>
              <a:t>1963; </a:t>
            </a:r>
            <a:r>
              <a:rPr sz="2900" spc="85" dirty="0">
                <a:solidFill>
                  <a:srgbClr val="FFFFFF"/>
                </a:solidFill>
                <a:latin typeface="Tahoma"/>
                <a:cs typeface="Tahoma"/>
              </a:rPr>
              <a:t>opposition </a:t>
            </a:r>
            <a:r>
              <a:rPr sz="2900" spc="80" dirty="0">
                <a:solidFill>
                  <a:srgbClr val="FFFFFF"/>
                </a:solidFill>
                <a:latin typeface="Tahoma"/>
                <a:cs typeface="Tahoma"/>
              </a:rPr>
              <a:t>gained  </a:t>
            </a:r>
            <a:r>
              <a:rPr sz="2900" spc="25" dirty="0">
                <a:solidFill>
                  <a:srgbClr val="FFFFFF"/>
                </a:solidFill>
                <a:latin typeface="Tahoma"/>
                <a:cs typeface="Tahoma"/>
              </a:rPr>
              <a:t>national</a:t>
            </a:r>
            <a:r>
              <a:rPr sz="2900" spc="-150" dirty="0">
                <a:solidFill>
                  <a:srgbClr val="FFFFFF"/>
                </a:solidFill>
                <a:latin typeface="Tahoma"/>
                <a:cs typeface="Tahoma"/>
              </a:rPr>
              <a:t> </a:t>
            </a:r>
            <a:r>
              <a:rPr sz="2900" spc="50" dirty="0">
                <a:solidFill>
                  <a:srgbClr val="FFFFFF"/>
                </a:solidFill>
                <a:latin typeface="Tahoma"/>
                <a:cs typeface="Tahoma"/>
              </a:rPr>
              <a:t>momentum</a:t>
            </a:r>
            <a:r>
              <a:rPr sz="2900" spc="-150" dirty="0">
                <a:solidFill>
                  <a:srgbClr val="FFFFFF"/>
                </a:solidFill>
                <a:latin typeface="Tahoma"/>
                <a:cs typeface="Tahoma"/>
              </a:rPr>
              <a:t> </a:t>
            </a:r>
            <a:r>
              <a:rPr sz="2900" spc="20" dirty="0">
                <a:solidFill>
                  <a:srgbClr val="FFFFFF"/>
                </a:solidFill>
                <a:latin typeface="Tahoma"/>
                <a:cs typeface="Tahoma"/>
              </a:rPr>
              <a:t>in</a:t>
            </a:r>
            <a:r>
              <a:rPr sz="2900" spc="-150" dirty="0">
                <a:solidFill>
                  <a:srgbClr val="FFFFFF"/>
                </a:solidFill>
                <a:latin typeface="Tahoma"/>
                <a:cs typeface="Tahoma"/>
              </a:rPr>
              <a:t> </a:t>
            </a:r>
            <a:r>
              <a:rPr sz="2900" spc="-80" dirty="0">
                <a:solidFill>
                  <a:srgbClr val="FFFFFF"/>
                </a:solidFill>
                <a:latin typeface="Tahoma"/>
                <a:cs typeface="Tahoma"/>
              </a:rPr>
              <a:t>1965.</a:t>
            </a:r>
            <a:r>
              <a:rPr sz="2900" spc="-150" dirty="0">
                <a:solidFill>
                  <a:srgbClr val="FFFFFF"/>
                </a:solidFill>
                <a:latin typeface="Tahoma"/>
                <a:cs typeface="Tahoma"/>
              </a:rPr>
              <a:t> </a:t>
            </a:r>
            <a:r>
              <a:rPr sz="2900" spc="25" dirty="0">
                <a:solidFill>
                  <a:srgbClr val="FFFFFF"/>
                </a:solidFill>
                <a:latin typeface="Tahoma"/>
                <a:cs typeface="Tahoma"/>
              </a:rPr>
              <a:t>The</a:t>
            </a:r>
            <a:r>
              <a:rPr sz="2900" spc="-150" dirty="0">
                <a:solidFill>
                  <a:srgbClr val="FFFFFF"/>
                </a:solidFill>
                <a:latin typeface="Tahoma"/>
                <a:cs typeface="Tahoma"/>
              </a:rPr>
              <a:t> </a:t>
            </a:r>
            <a:r>
              <a:rPr sz="2900" spc="40" dirty="0">
                <a:solidFill>
                  <a:srgbClr val="FFFFFF"/>
                </a:solidFill>
                <a:latin typeface="Tahoma"/>
                <a:cs typeface="Tahoma"/>
              </a:rPr>
              <a:t>televised</a:t>
            </a:r>
            <a:r>
              <a:rPr sz="2900" spc="-150" dirty="0">
                <a:solidFill>
                  <a:srgbClr val="FFFFFF"/>
                </a:solidFill>
                <a:latin typeface="Tahoma"/>
                <a:cs typeface="Tahoma"/>
              </a:rPr>
              <a:t> </a:t>
            </a:r>
            <a:r>
              <a:rPr sz="2900" spc="-10" dirty="0">
                <a:solidFill>
                  <a:srgbClr val="FFFFFF"/>
                </a:solidFill>
                <a:latin typeface="Tahoma"/>
                <a:cs typeface="Tahoma"/>
              </a:rPr>
              <a:t>nature</a:t>
            </a:r>
            <a:r>
              <a:rPr sz="2900" spc="-150" dirty="0">
                <a:solidFill>
                  <a:srgbClr val="FFFFFF"/>
                </a:solidFill>
                <a:latin typeface="Tahoma"/>
                <a:cs typeface="Tahoma"/>
              </a:rPr>
              <a:t> </a:t>
            </a:r>
            <a:r>
              <a:rPr sz="2900" spc="45" dirty="0">
                <a:solidFill>
                  <a:srgbClr val="FFFFFF"/>
                </a:solidFill>
                <a:latin typeface="Tahoma"/>
                <a:cs typeface="Tahoma"/>
              </a:rPr>
              <a:t>of</a:t>
            </a:r>
            <a:r>
              <a:rPr sz="2900" spc="-150" dirty="0">
                <a:solidFill>
                  <a:srgbClr val="FFFFFF"/>
                </a:solidFill>
                <a:latin typeface="Tahoma"/>
                <a:cs typeface="Tahoma"/>
              </a:rPr>
              <a:t> </a:t>
            </a:r>
            <a:r>
              <a:rPr sz="2900" spc="30" dirty="0">
                <a:solidFill>
                  <a:srgbClr val="FFFFFF"/>
                </a:solidFill>
                <a:latin typeface="Tahoma"/>
                <a:cs typeface="Tahoma"/>
              </a:rPr>
              <a:t>the</a:t>
            </a:r>
            <a:r>
              <a:rPr sz="2900" spc="-150" dirty="0">
                <a:solidFill>
                  <a:srgbClr val="FFFFFF"/>
                </a:solidFill>
                <a:latin typeface="Tahoma"/>
                <a:cs typeface="Tahoma"/>
              </a:rPr>
              <a:t> </a:t>
            </a:r>
            <a:r>
              <a:rPr sz="2900" spc="-65" dirty="0">
                <a:solidFill>
                  <a:srgbClr val="FFFFFF"/>
                </a:solidFill>
                <a:latin typeface="Tahoma"/>
                <a:cs typeface="Tahoma"/>
              </a:rPr>
              <a:t>war</a:t>
            </a:r>
            <a:r>
              <a:rPr sz="2900" spc="-150" dirty="0">
                <a:solidFill>
                  <a:srgbClr val="FFFFFF"/>
                </a:solidFill>
                <a:latin typeface="Tahoma"/>
                <a:cs typeface="Tahoma"/>
              </a:rPr>
              <a:t> </a:t>
            </a:r>
            <a:r>
              <a:rPr sz="2900" spc="25" dirty="0">
                <a:solidFill>
                  <a:srgbClr val="FFFFFF"/>
                </a:solidFill>
                <a:latin typeface="Tahoma"/>
                <a:cs typeface="Tahoma"/>
              </a:rPr>
              <a:t>meant  </a:t>
            </a:r>
            <a:r>
              <a:rPr sz="2900" spc="-5" dirty="0">
                <a:solidFill>
                  <a:srgbClr val="FFFFFF"/>
                </a:solidFill>
                <a:latin typeface="Tahoma"/>
                <a:cs typeface="Tahoma"/>
              </a:rPr>
              <a:t>that </a:t>
            </a:r>
            <a:r>
              <a:rPr sz="2900" spc="30" dirty="0">
                <a:solidFill>
                  <a:srgbClr val="FFFFFF"/>
                </a:solidFill>
                <a:latin typeface="Tahoma"/>
                <a:cs typeface="Tahoma"/>
              </a:rPr>
              <a:t>the </a:t>
            </a:r>
            <a:r>
              <a:rPr sz="2900" spc="50" dirty="0">
                <a:solidFill>
                  <a:srgbClr val="FFFFFF"/>
                </a:solidFill>
                <a:latin typeface="Tahoma"/>
                <a:cs typeface="Tahoma"/>
              </a:rPr>
              <a:t>American </a:t>
            </a:r>
            <a:r>
              <a:rPr sz="2900" spc="80" dirty="0">
                <a:solidFill>
                  <a:srgbClr val="FFFFFF"/>
                </a:solidFill>
                <a:latin typeface="Tahoma"/>
                <a:cs typeface="Tahoma"/>
              </a:rPr>
              <a:t>public </a:t>
            </a:r>
            <a:r>
              <a:rPr sz="2900" spc="-55" dirty="0">
                <a:solidFill>
                  <a:srgbClr val="FFFFFF"/>
                </a:solidFill>
                <a:latin typeface="Tahoma"/>
                <a:cs typeface="Tahoma"/>
              </a:rPr>
              <a:t>saw </a:t>
            </a:r>
            <a:r>
              <a:rPr sz="2900" spc="30" dirty="0">
                <a:solidFill>
                  <a:srgbClr val="FFFFFF"/>
                </a:solidFill>
                <a:latin typeface="Tahoma"/>
                <a:cs typeface="Tahoma"/>
              </a:rPr>
              <a:t>the </a:t>
            </a:r>
            <a:r>
              <a:rPr sz="2900" spc="5" dirty="0">
                <a:solidFill>
                  <a:srgbClr val="FFFFFF"/>
                </a:solidFill>
                <a:latin typeface="Tahoma"/>
                <a:cs typeface="Tahoma"/>
              </a:rPr>
              <a:t>brutality </a:t>
            </a:r>
            <a:r>
              <a:rPr sz="2900" spc="45" dirty="0">
                <a:solidFill>
                  <a:srgbClr val="FFFFFF"/>
                </a:solidFill>
                <a:latin typeface="Tahoma"/>
                <a:cs typeface="Tahoma"/>
              </a:rPr>
              <a:t>of </a:t>
            </a:r>
            <a:r>
              <a:rPr sz="2900" spc="50" dirty="0">
                <a:solidFill>
                  <a:srgbClr val="FFFFFF"/>
                </a:solidFill>
                <a:latin typeface="Tahoma"/>
                <a:cs typeface="Tahoma"/>
              </a:rPr>
              <a:t>battle </a:t>
            </a:r>
            <a:r>
              <a:rPr sz="2900" spc="55" dirty="0">
                <a:solidFill>
                  <a:srgbClr val="FFFFFF"/>
                </a:solidFill>
                <a:latin typeface="Tahoma"/>
                <a:cs typeface="Tahoma"/>
              </a:rPr>
              <a:t>and </a:t>
            </a:r>
            <a:r>
              <a:rPr sz="2900" spc="30" dirty="0">
                <a:solidFill>
                  <a:srgbClr val="FFFFFF"/>
                </a:solidFill>
                <a:latin typeface="Tahoma"/>
                <a:cs typeface="Tahoma"/>
              </a:rPr>
              <a:t>the  </a:t>
            </a:r>
            <a:r>
              <a:rPr sz="2900" spc="45" dirty="0">
                <a:solidFill>
                  <a:srgbClr val="FFFFFF"/>
                </a:solidFill>
                <a:latin typeface="Tahoma"/>
                <a:cs typeface="Tahoma"/>
              </a:rPr>
              <a:t>complexity of </a:t>
            </a:r>
            <a:r>
              <a:rPr sz="2900" spc="30" dirty="0">
                <a:solidFill>
                  <a:srgbClr val="FFFFFF"/>
                </a:solidFill>
                <a:latin typeface="Tahoma"/>
                <a:cs typeface="Tahoma"/>
              </a:rPr>
              <a:t>the </a:t>
            </a:r>
            <a:r>
              <a:rPr sz="2900" spc="55" dirty="0">
                <a:solidFill>
                  <a:srgbClr val="FFFFFF"/>
                </a:solidFill>
                <a:latin typeface="Tahoma"/>
                <a:cs typeface="Tahoma"/>
              </a:rPr>
              <a:t>politics </a:t>
            </a:r>
            <a:r>
              <a:rPr sz="2900" spc="20" dirty="0">
                <a:solidFill>
                  <a:srgbClr val="FFFFFF"/>
                </a:solidFill>
                <a:latin typeface="Tahoma"/>
                <a:cs typeface="Tahoma"/>
              </a:rPr>
              <a:t>in </a:t>
            </a:r>
            <a:r>
              <a:rPr sz="2900" spc="5" dirty="0">
                <a:solidFill>
                  <a:srgbClr val="FFFFFF"/>
                </a:solidFill>
                <a:latin typeface="Tahoma"/>
                <a:cs typeface="Tahoma"/>
              </a:rPr>
              <a:t>Vietnam, </a:t>
            </a:r>
            <a:r>
              <a:rPr sz="2900" spc="70" dirty="0">
                <a:solidFill>
                  <a:srgbClr val="FFFFFF"/>
                </a:solidFill>
                <a:latin typeface="Tahoma"/>
                <a:cs typeface="Tahoma"/>
              </a:rPr>
              <a:t>leading </a:t>
            </a:r>
            <a:r>
              <a:rPr sz="2900" spc="60" dirty="0">
                <a:solidFill>
                  <a:srgbClr val="FFFFFF"/>
                </a:solidFill>
                <a:latin typeface="Tahoma"/>
                <a:cs typeface="Tahoma"/>
              </a:rPr>
              <a:t>some </a:t>
            </a:r>
            <a:r>
              <a:rPr sz="2900" spc="75" dirty="0">
                <a:solidFill>
                  <a:srgbClr val="FFFFFF"/>
                </a:solidFill>
                <a:latin typeface="Tahoma"/>
                <a:cs typeface="Tahoma"/>
              </a:rPr>
              <a:t>to </a:t>
            </a:r>
            <a:r>
              <a:rPr sz="2900" spc="50" dirty="0">
                <a:solidFill>
                  <a:srgbClr val="FFFFFF"/>
                </a:solidFill>
                <a:latin typeface="Tahoma"/>
                <a:cs typeface="Tahoma"/>
              </a:rPr>
              <a:t>question  </a:t>
            </a:r>
            <a:r>
              <a:rPr sz="2900" dirty="0">
                <a:solidFill>
                  <a:srgbClr val="FFFFFF"/>
                </a:solidFill>
                <a:latin typeface="Tahoma"/>
                <a:cs typeface="Tahoma"/>
              </a:rPr>
              <a:t>whether</a:t>
            </a:r>
            <a:r>
              <a:rPr sz="2900" spc="-145" dirty="0">
                <a:solidFill>
                  <a:srgbClr val="FFFFFF"/>
                </a:solidFill>
                <a:latin typeface="Tahoma"/>
                <a:cs typeface="Tahoma"/>
              </a:rPr>
              <a:t> </a:t>
            </a:r>
            <a:r>
              <a:rPr sz="2900" spc="-40" dirty="0">
                <a:solidFill>
                  <a:srgbClr val="FFFFFF"/>
                </a:solidFill>
                <a:latin typeface="Tahoma"/>
                <a:cs typeface="Tahoma"/>
              </a:rPr>
              <a:t>U.S.</a:t>
            </a:r>
            <a:r>
              <a:rPr sz="2900" spc="-145" dirty="0">
                <a:solidFill>
                  <a:srgbClr val="FFFFFF"/>
                </a:solidFill>
                <a:latin typeface="Tahoma"/>
                <a:cs typeface="Tahoma"/>
              </a:rPr>
              <a:t> </a:t>
            </a:r>
            <a:r>
              <a:rPr sz="2900" spc="25" dirty="0">
                <a:solidFill>
                  <a:srgbClr val="FFFFFF"/>
                </a:solidFill>
                <a:latin typeface="Tahoma"/>
                <a:cs typeface="Tahoma"/>
              </a:rPr>
              <a:t>involvement</a:t>
            </a:r>
            <a:r>
              <a:rPr sz="2900" spc="-145" dirty="0">
                <a:solidFill>
                  <a:srgbClr val="FFFFFF"/>
                </a:solidFill>
                <a:latin typeface="Tahoma"/>
                <a:cs typeface="Tahoma"/>
              </a:rPr>
              <a:t> </a:t>
            </a:r>
            <a:r>
              <a:rPr sz="2900" spc="-55" dirty="0">
                <a:solidFill>
                  <a:srgbClr val="FFFFFF"/>
                </a:solidFill>
                <a:latin typeface="Tahoma"/>
                <a:cs typeface="Tahoma"/>
              </a:rPr>
              <a:t>was</a:t>
            </a:r>
            <a:r>
              <a:rPr sz="2900" spc="-145" dirty="0">
                <a:solidFill>
                  <a:srgbClr val="FFFFFF"/>
                </a:solidFill>
                <a:latin typeface="Tahoma"/>
                <a:cs typeface="Tahoma"/>
              </a:rPr>
              <a:t> </a:t>
            </a:r>
            <a:r>
              <a:rPr sz="2900" spc="40" dirty="0">
                <a:solidFill>
                  <a:srgbClr val="FFFFFF"/>
                </a:solidFill>
                <a:latin typeface="Tahoma"/>
                <a:cs typeface="Tahoma"/>
              </a:rPr>
              <a:t>appropriate.</a:t>
            </a:r>
            <a:r>
              <a:rPr sz="2900" spc="-145" dirty="0">
                <a:solidFill>
                  <a:srgbClr val="FFFFFF"/>
                </a:solidFill>
                <a:latin typeface="Tahoma"/>
                <a:cs typeface="Tahoma"/>
              </a:rPr>
              <a:t> </a:t>
            </a:r>
            <a:r>
              <a:rPr sz="2900" spc="35" dirty="0">
                <a:solidFill>
                  <a:srgbClr val="FFFFFF"/>
                </a:solidFill>
                <a:latin typeface="Tahoma"/>
                <a:cs typeface="Tahoma"/>
              </a:rPr>
              <a:t>Disillusionment</a:t>
            </a:r>
            <a:r>
              <a:rPr sz="2900" spc="-145" dirty="0">
                <a:solidFill>
                  <a:srgbClr val="FFFFFF"/>
                </a:solidFill>
                <a:latin typeface="Tahoma"/>
                <a:cs typeface="Tahoma"/>
              </a:rPr>
              <a:t> </a:t>
            </a:r>
            <a:r>
              <a:rPr sz="2900" spc="-15" dirty="0">
                <a:solidFill>
                  <a:srgbClr val="FFFFFF"/>
                </a:solidFill>
                <a:latin typeface="Tahoma"/>
                <a:cs typeface="Tahoma"/>
              </a:rPr>
              <a:t>with</a:t>
            </a:r>
            <a:r>
              <a:rPr sz="2900" spc="-145" dirty="0">
                <a:solidFill>
                  <a:srgbClr val="FFFFFF"/>
                </a:solidFill>
                <a:latin typeface="Tahoma"/>
                <a:cs typeface="Tahoma"/>
              </a:rPr>
              <a:t> </a:t>
            </a:r>
            <a:r>
              <a:rPr sz="2900" spc="30" dirty="0">
                <a:solidFill>
                  <a:srgbClr val="FFFFFF"/>
                </a:solidFill>
                <a:latin typeface="Tahoma"/>
                <a:cs typeface="Tahoma"/>
              </a:rPr>
              <a:t>the  </a:t>
            </a:r>
            <a:r>
              <a:rPr sz="2900" spc="-65" dirty="0">
                <a:solidFill>
                  <a:srgbClr val="FFFFFF"/>
                </a:solidFill>
                <a:latin typeface="Tahoma"/>
                <a:cs typeface="Tahoma"/>
              </a:rPr>
              <a:t>war </a:t>
            </a:r>
            <a:r>
              <a:rPr sz="2900" spc="10" dirty="0">
                <a:solidFill>
                  <a:srgbClr val="FFFFFF"/>
                </a:solidFill>
                <a:latin typeface="Tahoma"/>
                <a:cs typeface="Tahoma"/>
              </a:rPr>
              <a:t>grew </a:t>
            </a:r>
            <a:r>
              <a:rPr sz="2900" spc="-35" dirty="0">
                <a:solidFill>
                  <a:srgbClr val="FFFFFF"/>
                </a:solidFill>
                <a:latin typeface="Tahoma"/>
                <a:cs typeface="Tahoma"/>
              </a:rPr>
              <a:t>as </a:t>
            </a:r>
            <a:r>
              <a:rPr sz="2900" spc="-10" dirty="0">
                <a:solidFill>
                  <a:srgbClr val="FFFFFF"/>
                </a:solidFill>
                <a:latin typeface="Tahoma"/>
                <a:cs typeface="Tahoma"/>
              </a:rPr>
              <a:t>casualty </a:t>
            </a:r>
            <a:r>
              <a:rPr sz="2900" spc="25" dirty="0">
                <a:solidFill>
                  <a:srgbClr val="FFFFFF"/>
                </a:solidFill>
                <a:latin typeface="Tahoma"/>
                <a:cs typeface="Tahoma"/>
              </a:rPr>
              <a:t>reports </a:t>
            </a:r>
            <a:r>
              <a:rPr sz="2900" spc="55" dirty="0">
                <a:solidFill>
                  <a:srgbClr val="FFFFFF"/>
                </a:solidFill>
                <a:latin typeface="Tahoma"/>
                <a:cs typeface="Tahoma"/>
              </a:rPr>
              <a:t>and </a:t>
            </a:r>
            <a:r>
              <a:rPr sz="2900" spc="5" dirty="0">
                <a:solidFill>
                  <a:srgbClr val="FFFFFF"/>
                </a:solidFill>
                <a:latin typeface="Tahoma"/>
                <a:cs typeface="Tahoma"/>
              </a:rPr>
              <a:t>draft </a:t>
            </a:r>
            <a:r>
              <a:rPr sz="2900" spc="25" dirty="0">
                <a:solidFill>
                  <a:srgbClr val="FFFFFF"/>
                </a:solidFill>
                <a:latin typeface="Tahoma"/>
                <a:cs typeface="Tahoma"/>
              </a:rPr>
              <a:t>numbers </a:t>
            </a:r>
            <a:r>
              <a:rPr sz="2900" spc="15" dirty="0">
                <a:solidFill>
                  <a:srgbClr val="FFFFFF"/>
                </a:solidFill>
                <a:latin typeface="Tahoma"/>
                <a:cs typeface="Tahoma"/>
              </a:rPr>
              <a:t>increased. </a:t>
            </a:r>
            <a:r>
              <a:rPr sz="2900" spc="190" dirty="0">
                <a:solidFill>
                  <a:srgbClr val="FFFFFF"/>
                </a:solidFill>
                <a:latin typeface="Tahoma"/>
                <a:cs typeface="Tahoma"/>
              </a:rPr>
              <a:t>On  </a:t>
            </a:r>
            <a:r>
              <a:rPr sz="2900" spc="110" dirty="0">
                <a:solidFill>
                  <a:srgbClr val="FFFFFF"/>
                </a:solidFill>
                <a:latin typeface="Tahoma"/>
                <a:cs typeface="Tahoma"/>
              </a:rPr>
              <a:t>October </a:t>
            </a:r>
            <a:r>
              <a:rPr sz="2900" spc="-85" dirty="0">
                <a:solidFill>
                  <a:srgbClr val="FFFFFF"/>
                </a:solidFill>
                <a:latin typeface="Tahoma"/>
                <a:cs typeface="Tahoma"/>
              </a:rPr>
              <a:t>21, </a:t>
            </a:r>
            <a:r>
              <a:rPr sz="2900" spc="-80" dirty="0">
                <a:solidFill>
                  <a:srgbClr val="FFFFFF"/>
                </a:solidFill>
                <a:latin typeface="Tahoma"/>
                <a:cs typeface="Tahoma"/>
              </a:rPr>
              <a:t>1967, </a:t>
            </a:r>
            <a:r>
              <a:rPr sz="2900" spc="60" dirty="0">
                <a:solidFill>
                  <a:srgbClr val="FFFFFF"/>
                </a:solidFill>
                <a:latin typeface="Tahoma"/>
                <a:cs typeface="Tahoma"/>
              </a:rPr>
              <a:t>some </a:t>
            </a:r>
            <a:r>
              <a:rPr sz="2900" spc="-75" dirty="0">
                <a:solidFill>
                  <a:srgbClr val="FFFFFF"/>
                </a:solidFill>
                <a:latin typeface="Tahoma"/>
                <a:cs typeface="Tahoma"/>
              </a:rPr>
              <a:t>100,000 </a:t>
            </a:r>
            <a:r>
              <a:rPr sz="2900" spc="25" dirty="0">
                <a:solidFill>
                  <a:srgbClr val="FFFFFF"/>
                </a:solidFill>
                <a:latin typeface="Tahoma"/>
                <a:cs typeface="Tahoma"/>
              </a:rPr>
              <a:t>protestors </a:t>
            </a:r>
            <a:r>
              <a:rPr sz="2900" spc="45" dirty="0">
                <a:solidFill>
                  <a:srgbClr val="FFFFFF"/>
                </a:solidFill>
                <a:latin typeface="Tahoma"/>
                <a:cs typeface="Tahoma"/>
              </a:rPr>
              <a:t>met </a:t>
            </a:r>
            <a:r>
              <a:rPr sz="2900" spc="20" dirty="0">
                <a:solidFill>
                  <a:srgbClr val="FFFFFF"/>
                </a:solidFill>
                <a:latin typeface="Tahoma"/>
                <a:cs typeface="Tahoma"/>
              </a:rPr>
              <a:t>in </a:t>
            </a:r>
            <a:r>
              <a:rPr sz="2900" spc="-10" dirty="0">
                <a:solidFill>
                  <a:srgbClr val="FFFFFF"/>
                </a:solidFill>
                <a:latin typeface="Tahoma"/>
                <a:cs typeface="Tahoma"/>
              </a:rPr>
              <a:t>a </a:t>
            </a:r>
            <a:r>
              <a:rPr sz="2900" spc="40" dirty="0">
                <a:solidFill>
                  <a:srgbClr val="FFFFFF"/>
                </a:solidFill>
                <a:latin typeface="Tahoma"/>
                <a:cs typeface="Tahoma"/>
              </a:rPr>
              <a:t>demonstration  </a:t>
            </a:r>
            <a:r>
              <a:rPr sz="2900" spc="-5" dirty="0">
                <a:solidFill>
                  <a:srgbClr val="FFFFFF"/>
                </a:solidFill>
                <a:latin typeface="Tahoma"/>
                <a:cs typeface="Tahoma"/>
              </a:rPr>
              <a:t>at </a:t>
            </a:r>
            <a:r>
              <a:rPr sz="2900" spc="30" dirty="0">
                <a:solidFill>
                  <a:srgbClr val="FFFFFF"/>
                </a:solidFill>
                <a:latin typeface="Tahoma"/>
                <a:cs typeface="Tahoma"/>
              </a:rPr>
              <a:t>the </a:t>
            </a:r>
            <a:r>
              <a:rPr sz="2900" spc="45" dirty="0">
                <a:solidFill>
                  <a:srgbClr val="FFFFFF"/>
                </a:solidFill>
                <a:latin typeface="Tahoma"/>
                <a:cs typeface="Tahoma"/>
              </a:rPr>
              <a:t>Lincoln </a:t>
            </a:r>
            <a:r>
              <a:rPr sz="2900" spc="55" dirty="0">
                <a:solidFill>
                  <a:srgbClr val="FFFFFF"/>
                </a:solidFill>
                <a:latin typeface="Tahoma"/>
                <a:cs typeface="Tahoma"/>
              </a:rPr>
              <a:t>Memorial. </a:t>
            </a:r>
            <a:r>
              <a:rPr sz="2900" spc="120" dirty="0">
                <a:solidFill>
                  <a:srgbClr val="FFFFFF"/>
                </a:solidFill>
                <a:latin typeface="Tahoma"/>
                <a:cs typeface="Tahoma"/>
              </a:rPr>
              <a:t>About </a:t>
            </a:r>
            <a:r>
              <a:rPr sz="2900" spc="-80" dirty="0">
                <a:solidFill>
                  <a:srgbClr val="FFFFFF"/>
                </a:solidFill>
                <a:latin typeface="Tahoma"/>
                <a:cs typeface="Tahoma"/>
              </a:rPr>
              <a:t>30,000 </a:t>
            </a:r>
            <a:r>
              <a:rPr sz="2900" spc="35" dirty="0">
                <a:solidFill>
                  <a:srgbClr val="FFFFFF"/>
                </a:solidFill>
                <a:latin typeface="Tahoma"/>
                <a:cs typeface="Tahoma"/>
              </a:rPr>
              <a:t>marched </a:t>
            </a:r>
            <a:r>
              <a:rPr sz="2900" spc="75" dirty="0">
                <a:solidFill>
                  <a:srgbClr val="FFFFFF"/>
                </a:solidFill>
                <a:latin typeface="Tahoma"/>
                <a:cs typeface="Tahoma"/>
              </a:rPr>
              <a:t>to </a:t>
            </a:r>
            <a:r>
              <a:rPr sz="2900" spc="30" dirty="0">
                <a:solidFill>
                  <a:srgbClr val="FFFFFF"/>
                </a:solidFill>
                <a:latin typeface="Tahoma"/>
                <a:cs typeface="Tahoma"/>
              </a:rPr>
              <a:t>the </a:t>
            </a:r>
            <a:r>
              <a:rPr sz="2900" spc="60" dirty="0">
                <a:solidFill>
                  <a:srgbClr val="FFFFFF"/>
                </a:solidFill>
                <a:latin typeface="Tahoma"/>
                <a:cs typeface="Tahoma"/>
              </a:rPr>
              <a:t>Pentagon  </a:t>
            </a:r>
            <a:r>
              <a:rPr sz="2900" spc="10" dirty="0">
                <a:solidFill>
                  <a:srgbClr val="FFFFFF"/>
                </a:solidFill>
                <a:latin typeface="Tahoma"/>
                <a:cs typeface="Tahoma"/>
              </a:rPr>
              <a:t>later </a:t>
            </a:r>
            <a:r>
              <a:rPr sz="2900" spc="-5" dirty="0">
                <a:solidFill>
                  <a:srgbClr val="FFFFFF"/>
                </a:solidFill>
                <a:latin typeface="Tahoma"/>
                <a:cs typeface="Tahoma"/>
              </a:rPr>
              <a:t>that </a:t>
            </a:r>
            <a:r>
              <a:rPr sz="2900" spc="25" dirty="0">
                <a:solidFill>
                  <a:srgbClr val="FFFFFF"/>
                </a:solidFill>
                <a:latin typeface="Tahoma"/>
                <a:cs typeface="Tahoma"/>
              </a:rPr>
              <a:t>evening, </a:t>
            </a:r>
            <a:r>
              <a:rPr sz="2900" spc="70" dirty="0">
                <a:solidFill>
                  <a:srgbClr val="FFFFFF"/>
                </a:solidFill>
                <a:latin typeface="Tahoma"/>
                <a:cs typeface="Tahoma"/>
              </a:rPr>
              <a:t>leading </a:t>
            </a:r>
            <a:r>
              <a:rPr sz="2900" spc="75" dirty="0">
                <a:solidFill>
                  <a:srgbClr val="FFFFFF"/>
                </a:solidFill>
                <a:latin typeface="Tahoma"/>
                <a:cs typeface="Tahoma"/>
              </a:rPr>
              <a:t>to </a:t>
            </a:r>
            <a:r>
              <a:rPr sz="2900" spc="-10" dirty="0">
                <a:solidFill>
                  <a:srgbClr val="FFFFFF"/>
                </a:solidFill>
                <a:latin typeface="Tahoma"/>
                <a:cs typeface="Tahoma"/>
              </a:rPr>
              <a:t>a </a:t>
            </a:r>
            <a:r>
              <a:rPr sz="2900" spc="30" dirty="0">
                <a:solidFill>
                  <a:srgbClr val="FFFFFF"/>
                </a:solidFill>
                <a:latin typeface="Tahoma"/>
                <a:cs typeface="Tahoma"/>
              </a:rPr>
              <a:t>violent confrontation </a:t>
            </a:r>
            <a:r>
              <a:rPr sz="2900" spc="55" dirty="0">
                <a:solidFill>
                  <a:srgbClr val="FFFFFF"/>
                </a:solidFill>
                <a:latin typeface="Tahoma"/>
                <a:cs typeface="Tahoma"/>
              </a:rPr>
              <a:t>and </a:t>
            </a:r>
            <a:r>
              <a:rPr sz="2900" spc="30" dirty="0">
                <a:solidFill>
                  <a:srgbClr val="FFFFFF"/>
                </a:solidFill>
                <a:latin typeface="Tahoma"/>
                <a:cs typeface="Tahoma"/>
              </a:rPr>
              <a:t>the </a:t>
            </a:r>
            <a:r>
              <a:rPr sz="2900" spc="-30" dirty="0">
                <a:solidFill>
                  <a:srgbClr val="FFFFFF"/>
                </a:solidFill>
                <a:latin typeface="Tahoma"/>
                <a:cs typeface="Tahoma"/>
              </a:rPr>
              <a:t>arrest  </a:t>
            </a:r>
            <a:r>
              <a:rPr sz="2900" spc="45" dirty="0">
                <a:solidFill>
                  <a:srgbClr val="FFFFFF"/>
                </a:solidFill>
                <a:latin typeface="Tahoma"/>
                <a:cs typeface="Tahoma"/>
              </a:rPr>
              <a:t>of</a:t>
            </a:r>
            <a:r>
              <a:rPr sz="2900" spc="-145" dirty="0">
                <a:solidFill>
                  <a:srgbClr val="FFFFFF"/>
                </a:solidFill>
                <a:latin typeface="Tahoma"/>
                <a:cs typeface="Tahoma"/>
              </a:rPr>
              <a:t> </a:t>
            </a:r>
            <a:r>
              <a:rPr sz="2900" spc="35" dirty="0">
                <a:solidFill>
                  <a:srgbClr val="FFFFFF"/>
                </a:solidFill>
                <a:latin typeface="Tahoma"/>
                <a:cs typeface="Tahoma"/>
              </a:rPr>
              <a:t>hundreds</a:t>
            </a:r>
            <a:r>
              <a:rPr sz="2900" spc="-145" dirty="0">
                <a:solidFill>
                  <a:srgbClr val="FFFFFF"/>
                </a:solidFill>
                <a:latin typeface="Tahoma"/>
                <a:cs typeface="Tahoma"/>
              </a:rPr>
              <a:t> </a:t>
            </a:r>
            <a:r>
              <a:rPr sz="2900" spc="45" dirty="0">
                <a:solidFill>
                  <a:srgbClr val="FFFFFF"/>
                </a:solidFill>
                <a:latin typeface="Tahoma"/>
                <a:cs typeface="Tahoma"/>
              </a:rPr>
              <a:t>of</a:t>
            </a:r>
            <a:r>
              <a:rPr sz="2900" spc="-145" dirty="0">
                <a:solidFill>
                  <a:srgbClr val="FFFFFF"/>
                </a:solidFill>
                <a:latin typeface="Tahoma"/>
                <a:cs typeface="Tahoma"/>
              </a:rPr>
              <a:t> </a:t>
            </a:r>
            <a:r>
              <a:rPr sz="2900" spc="10" dirty="0">
                <a:solidFill>
                  <a:srgbClr val="FFFFFF"/>
                </a:solidFill>
                <a:latin typeface="Tahoma"/>
                <a:cs typeface="Tahoma"/>
              </a:rPr>
              <a:t>protestors.</a:t>
            </a:r>
            <a:r>
              <a:rPr sz="2900" spc="-145" dirty="0">
                <a:solidFill>
                  <a:srgbClr val="FFFFFF"/>
                </a:solidFill>
                <a:latin typeface="Tahoma"/>
                <a:cs typeface="Tahoma"/>
              </a:rPr>
              <a:t> </a:t>
            </a:r>
            <a:r>
              <a:rPr sz="2900" spc="15" dirty="0">
                <a:solidFill>
                  <a:srgbClr val="FFFFFF"/>
                </a:solidFill>
                <a:latin typeface="Tahoma"/>
                <a:cs typeface="Tahoma"/>
              </a:rPr>
              <a:t>By</a:t>
            </a:r>
            <a:r>
              <a:rPr sz="2900" spc="-145" dirty="0">
                <a:solidFill>
                  <a:srgbClr val="FFFFFF"/>
                </a:solidFill>
                <a:latin typeface="Tahoma"/>
                <a:cs typeface="Tahoma"/>
              </a:rPr>
              <a:t> </a:t>
            </a:r>
            <a:r>
              <a:rPr sz="2900" spc="-80" dirty="0">
                <a:solidFill>
                  <a:srgbClr val="FFFFFF"/>
                </a:solidFill>
                <a:latin typeface="Tahoma"/>
                <a:cs typeface="Tahoma"/>
              </a:rPr>
              <a:t>1968,</a:t>
            </a:r>
            <a:r>
              <a:rPr sz="2900" spc="-145" dirty="0">
                <a:solidFill>
                  <a:srgbClr val="FFFFFF"/>
                </a:solidFill>
                <a:latin typeface="Tahoma"/>
                <a:cs typeface="Tahoma"/>
              </a:rPr>
              <a:t> </a:t>
            </a:r>
            <a:r>
              <a:rPr sz="2900" spc="60" dirty="0">
                <a:solidFill>
                  <a:srgbClr val="FFFFFF"/>
                </a:solidFill>
                <a:latin typeface="Tahoma"/>
                <a:cs typeface="Tahoma"/>
              </a:rPr>
              <a:t>some</a:t>
            </a:r>
            <a:r>
              <a:rPr sz="2900" spc="-145" dirty="0">
                <a:solidFill>
                  <a:srgbClr val="FFFFFF"/>
                </a:solidFill>
                <a:latin typeface="Tahoma"/>
                <a:cs typeface="Tahoma"/>
              </a:rPr>
              <a:t> </a:t>
            </a:r>
            <a:r>
              <a:rPr sz="2900" spc="10" dirty="0">
                <a:solidFill>
                  <a:srgbClr val="FFFFFF"/>
                </a:solidFill>
                <a:latin typeface="Tahoma"/>
                <a:cs typeface="Tahoma"/>
              </a:rPr>
              <a:t>returning</a:t>
            </a:r>
            <a:r>
              <a:rPr sz="2900" spc="-145" dirty="0">
                <a:solidFill>
                  <a:srgbClr val="FFFFFF"/>
                </a:solidFill>
                <a:latin typeface="Tahoma"/>
                <a:cs typeface="Tahoma"/>
              </a:rPr>
              <a:t> </a:t>
            </a:r>
            <a:r>
              <a:rPr sz="2900" spc="25" dirty="0">
                <a:solidFill>
                  <a:srgbClr val="FFFFFF"/>
                </a:solidFill>
                <a:latin typeface="Tahoma"/>
                <a:cs typeface="Tahoma"/>
              </a:rPr>
              <a:t>Vietnam</a:t>
            </a:r>
            <a:r>
              <a:rPr sz="2900" spc="-145" dirty="0">
                <a:solidFill>
                  <a:srgbClr val="FFFFFF"/>
                </a:solidFill>
                <a:latin typeface="Tahoma"/>
                <a:cs typeface="Tahoma"/>
              </a:rPr>
              <a:t> </a:t>
            </a:r>
            <a:r>
              <a:rPr sz="2900" spc="40" dirty="0">
                <a:solidFill>
                  <a:srgbClr val="FFFFFF"/>
                </a:solidFill>
                <a:latin typeface="Tahoma"/>
                <a:cs typeface="Tahoma"/>
              </a:rPr>
              <a:t>soldiers  </a:t>
            </a:r>
            <a:r>
              <a:rPr sz="2900" spc="20" dirty="0">
                <a:solidFill>
                  <a:srgbClr val="FFFFFF"/>
                </a:solidFill>
                <a:latin typeface="Tahoma"/>
                <a:cs typeface="Tahoma"/>
              </a:rPr>
              <a:t>who </a:t>
            </a:r>
            <a:r>
              <a:rPr sz="2900" spc="55" dirty="0">
                <a:solidFill>
                  <a:srgbClr val="FFFFFF"/>
                </a:solidFill>
                <a:latin typeface="Tahoma"/>
                <a:cs typeface="Tahoma"/>
              </a:rPr>
              <a:t>had </a:t>
            </a:r>
            <a:r>
              <a:rPr sz="2900" spc="90" dirty="0">
                <a:solidFill>
                  <a:srgbClr val="FFFFFF"/>
                </a:solidFill>
                <a:latin typeface="Tahoma"/>
                <a:cs typeface="Tahoma"/>
              </a:rPr>
              <a:t>been </a:t>
            </a:r>
            <a:r>
              <a:rPr sz="2900" spc="65" dirty="0">
                <a:solidFill>
                  <a:srgbClr val="FFFFFF"/>
                </a:solidFill>
                <a:latin typeface="Tahoma"/>
                <a:cs typeface="Tahoma"/>
              </a:rPr>
              <a:t>maimed </a:t>
            </a:r>
            <a:r>
              <a:rPr sz="2900" spc="50" dirty="0">
                <a:solidFill>
                  <a:srgbClr val="FFFFFF"/>
                </a:solidFill>
                <a:latin typeface="Tahoma"/>
                <a:cs typeface="Tahoma"/>
              </a:rPr>
              <a:t>during </a:t>
            </a:r>
            <a:r>
              <a:rPr sz="2900" spc="10" dirty="0">
                <a:solidFill>
                  <a:srgbClr val="FFFFFF"/>
                </a:solidFill>
                <a:latin typeface="Tahoma"/>
                <a:cs typeface="Tahoma"/>
              </a:rPr>
              <a:t>their </a:t>
            </a:r>
            <a:r>
              <a:rPr sz="2900" spc="20" dirty="0">
                <a:solidFill>
                  <a:srgbClr val="FFFFFF"/>
                </a:solidFill>
                <a:latin typeface="Tahoma"/>
                <a:cs typeface="Tahoma"/>
              </a:rPr>
              <a:t>tour </a:t>
            </a:r>
            <a:r>
              <a:rPr sz="2900" spc="45" dirty="0">
                <a:solidFill>
                  <a:srgbClr val="FFFFFF"/>
                </a:solidFill>
                <a:latin typeface="Tahoma"/>
                <a:cs typeface="Tahoma"/>
              </a:rPr>
              <a:t>of </a:t>
            </a:r>
            <a:r>
              <a:rPr sz="2900" spc="20" dirty="0">
                <a:solidFill>
                  <a:srgbClr val="FFFFFF"/>
                </a:solidFill>
                <a:latin typeface="Tahoma"/>
                <a:cs typeface="Tahoma"/>
              </a:rPr>
              <a:t>duty </a:t>
            </a:r>
            <a:r>
              <a:rPr sz="2900" spc="55" dirty="0">
                <a:solidFill>
                  <a:srgbClr val="FFFFFF"/>
                </a:solidFill>
                <a:latin typeface="Tahoma"/>
                <a:cs typeface="Tahoma"/>
              </a:rPr>
              <a:t>joined </a:t>
            </a:r>
            <a:r>
              <a:rPr sz="2900" spc="20" dirty="0">
                <a:solidFill>
                  <a:srgbClr val="FFFFFF"/>
                </a:solidFill>
                <a:latin typeface="Tahoma"/>
                <a:cs typeface="Tahoma"/>
              </a:rPr>
              <a:t>in </a:t>
            </a:r>
            <a:r>
              <a:rPr sz="2900" spc="30" dirty="0">
                <a:solidFill>
                  <a:srgbClr val="FFFFFF"/>
                </a:solidFill>
                <a:latin typeface="Tahoma"/>
                <a:cs typeface="Tahoma"/>
              </a:rPr>
              <a:t>the  </a:t>
            </a:r>
            <a:r>
              <a:rPr sz="2900" spc="15" dirty="0">
                <a:solidFill>
                  <a:srgbClr val="FFFFFF"/>
                </a:solidFill>
                <a:latin typeface="Tahoma"/>
                <a:cs typeface="Tahoma"/>
              </a:rPr>
              <a:t>protest,</a:t>
            </a:r>
            <a:r>
              <a:rPr sz="2900" spc="-155" dirty="0">
                <a:solidFill>
                  <a:srgbClr val="FFFFFF"/>
                </a:solidFill>
                <a:latin typeface="Tahoma"/>
                <a:cs typeface="Tahoma"/>
              </a:rPr>
              <a:t> </a:t>
            </a:r>
            <a:r>
              <a:rPr sz="2900" spc="-15" dirty="0">
                <a:solidFill>
                  <a:srgbClr val="FFFFFF"/>
                </a:solidFill>
                <a:latin typeface="Tahoma"/>
                <a:cs typeface="Tahoma"/>
              </a:rPr>
              <a:t>further</a:t>
            </a:r>
            <a:r>
              <a:rPr sz="2900" spc="-155" dirty="0">
                <a:solidFill>
                  <a:srgbClr val="FFFFFF"/>
                </a:solidFill>
                <a:latin typeface="Tahoma"/>
                <a:cs typeface="Tahoma"/>
              </a:rPr>
              <a:t> </a:t>
            </a:r>
            <a:r>
              <a:rPr sz="2900" spc="40" dirty="0">
                <a:solidFill>
                  <a:srgbClr val="FFFFFF"/>
                </a:solidFill>
                <a:latin typeface="Tahoma"/>
                <a:cs typeface="Tahoma"/>
              </a:rPr>
              <a:t>fueling</a:t>
            </a:r>
            <a:r>
              <a:rPr sz="2900" spc="-155" dirty="0">
                <a:solidFill>
                  <a:srgbClr val="FFFFFF"/>
                </a:solidFill>
                <a:latin typeface="Tahoma"/>
                <a:cs typeface="Tahoma"/>
              </a:rPr>
              <a:t> </a:t>
            </a:r>
            <a:r>
              <a:rPr sz="2900" spc="30" dirty="0">
                <a:solidFill>
                  <a:srgbClr val="FFFFFF"/>
                </a:solidFill>
                <a:latin typeface="Tahoma"/>
                <a:cs typeface="Tahoma"/>
              </a:rPr>
              <a:t>the</a:t>
            </a:r>
            <a:r>
              <a:rPr sz="2900" spc="-155" dirty="0">
                <a:solidFill>
                  <a:srgbClr val="FFFFFF"/>
                </a:solidFill>
                <a:latin typeface="Tahoma"/>
                <a:cs typeface="Tahoma"/>
              </a:rPr>
              <a:t> </a:t>
            </a:r>
            <a:r>
              <a:rPr sz="2900" spc="25" dirty="0">
                <a:solidFill>
                  <a:srgbClr val="FFFFFF"/>
                </a:solidFill>
                <a:latin typeface="Tahoma"/>
                <a:cs typeface="Tahoma"/>
              </a:rPr>
              <a:t>national</a:t>
            </a:r>
            <a:r>
              <a:rPr sz="2900" spc="-155" dirty="0">
                <a:solidFill>
                  <a:srgbClr val="FFFFFF"/>
                </a:solidFill>
                <a:latin typeface="Tahoma"/>
                <a:cs typeface="Tahoma"/>
              </a:rPr>
              <a:t> </a:t>
            </a:r>
            <a:r>
              <a:rPr sz="2900" spc="-50" dirty="0">
                <a:solidFill>
                  <a:srgbClr val="FFFFFF"/>
                </a:solidFill>
                <a:latin typeface="Tahoma"/>
                <a:cs typeface="Tahoma"/>
              </a:rPr>
              <a:t>outcry.</a:t>
            </a:r>
            <a:endParaRPr sz="290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1905000" y="228600"/>
            <a:ext cx="5969000" cy="279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94100" y="533400"/>
            <a:ext cx="25908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905000" y="215900"/>
            <a:ext cx="5943600" cy="575310"/>
          </a:xfrm>
          <a:prstGeom prst="rect">
            <a:avLst/>
          </a:prstGeom>
        </p:spPr>
        <p:txBody>
          <a:bodyPr vert="horz" wrap="square" lIns="0" tIns="0" rIns="0" bIns="0" rtlCol="0">
            <a:spAutoFit/>
          </a:bodyPr>
          <a:lstStyle/>
          <a:p>
            <a:pPr algn="ctr">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a:p>
            <a:pPr algn="ctr">
              <a:lnSpc>
                <a:spcPct val="100000"/>
              </a:lnSpc>
              <a:spcBef>
                <a:spcPts val="360"/>
              </a:spcBef>
            </a:pPr>
            <a:r>
              <a:rPr sz="1700" dirty="0">
                <a:latin typeface="Georgia"/>
                <a:cs typeface="Georgia"/>
              </a:rPr>
              <a:t>-children in Vietnam,</a:t>
            </a:r>
            <a:r>
              <a:rPr sz="1700" spc="-100" dirty="0">
                <a:latin typeface="Georgia"/>
                <a:cs typeface="Georgia"/>
              </a:rPr>
              <a:t> </a:t>
            </a:r>
            <a:r>
              <a:rPr sz="1700" dirty="0">
                <a:latin typeface="Georgia"/>
                <a:cs typeface="Georgia"/>
              </a:rPr>
              <a:t>1967</a:t>
            </a:r>
            <a:endParaRPr sz="1700">
              <a:latin typeface="Georgia"/>
              <a:cs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74295">
              <a:lnSpc>
                <a:spcPct val="100000"/>
              </a:lnSpc>
            </a:pPr>
            <a:r>
              <a:rPr spc="-120" dirty="0"/>
              <a:t>1</a:t>
            </a:r>
            <a:r>
              <a:rPr spc="-720" dirty="0"/>
              <a:t> </a:t>
            </a:r>
            <a:r>
              <a:rPr spc="-120" dirty="0"/>
              <a:t>9</a:t>
            </a:r>
            <a:r>
              <a:rPr spc="-720" dirty="0"/>
              <a:t> </a:t>
            </a:r>
            <a:r>
              <a:rPr spc="-120" dirty="0"/>
              <a:t>6</a:t>
            </a:r>
            <a:r>
              <a:rPr spc="-720" dirty="0"/>
              <a:t> </a:t>
            </a:r>
            <a:r>
              <a:rPr spc="-120" dirty="0"/>
              <a:t>8</a:t>
            </a:r>
          </a:p>
        </p:txBody>
      </p:sp>
      <p:sp>
        <p:nvSpPr>
          <p:cNvPr id="3" name="object 3"/>
          <p:cNvSpPr txBox="1"/>
          <p:nvPr/>
        </p:nvSpPr>
        <p:spPr>
          <a:xfrm>
            <a:off x="698500" y="1402922"/>
            <a:ext cx="194310" cy="440055"/>
          </a:xfrm>
          <a:prstGeom prst="rect">
            <a:avLst/>
          </a:prstGeom>
        </p:spPr>
        <p:txBody>
          <a:bodyPr vert="horz" wrap="square" lIns="0" tIns="0" rIns="0" bIns="0" rtlCol="0">
            <a:spAutoFit/>
          </a:bodyPr>
          <a:lstStyle/>
          <a:p>
            <a:pPr marL="12700">
              <a:lnSpc>
                <a:spcPct val="100000"/>
              </a:lnSpc>
            </a:pPr>
            <a:r>
              <a:rPr sz="2650" spc="120" dirty="0">
                <a:solidFill>
                  <a:srgbClr val="646464"/>
                </a:solidFill>
                <a:latin typeface="Tahoma"/>
                <a:cs typeface="Tahoma"/>
              </a:rPr>
              <a:t>•</a:t>
            </a:r>
            <a:endParaRPr sz="2650">
              <a:latin typeface="Tahoma"/>
              <a:cs typeface="Tahoma"/>
            </a:endParaRPr>
          </a:p>
        </p:txBody>
      </p:sp>
      <p:sp>
        <p:nvSpPr>
          <p:cNvPr id="4" name="object 4"/>
          <p:cNvSpPr txBox="1"/>
          <p:nvPr/>
        </p:nvSpPr>
        <p:spPr>
          <a:xfrm>
            <a:off x="1079500" y="1306916"/>
            <a:ext cx="11202035" cy="6287135"/>
          </a:xfrm>
          <a:prstGeom prst="rect">
            <a:avLst/>
          </a:prstGeom>
        </p:spPr>
        <p:txBody>
          <a:bodyPr vert="horz" wrap="square" lIns="0" tIns="0" rIns="0" bIns="0" rtlCol="0">
            <a:spAutoFit/>
          </a:bodyPr>
          <a:lstStyle/>
          <a:p>
            <a:pPr marL="12700" marR="5080">
              <a:lnSpc>
                <a:spcPct val="115799"/>
              </a:lnSpc>
            </a:pPr>
            <a:r>
              <a:rPr sz="2950" spc="15" dirty="0">
                <a:solidFill>
                  <a:srgbClr val="FFFFFF"/>
                </a:solidFill>
                <a:latin typeface="Tahoma"/>
                <a:cs typeface="Tahoma"/>
              </a:rPr>
              <a:t>The </a:t>
            </a:r>
            <a:r>
              <a:rPr sz="2950" spc="65" dirty="0">
                <a:solidFill>
                  <a:srgbClr val="FFFFFF"/>
                </a:solidFill>
                <a:latin typeface="Tahoma"/>
                <a:cs typeface="Tahoma"/>
              </a:rPr>
              <a:t>second </a:t>
            </a:r>
            <a:r>
              <a:rPr sz="2950" spc="-15" dirty="0">
                <a:solidFill>
                  <a:srgbClr val="FFFFFF"/>
                </a:solidFill>
                <a:latin typeface="Tahoma"/>
                <a:cs typeface="Tahoma"/>
              </a:rPr>
              <a:t>half </a:t>
            </a:r>
            <a:r>
              <a:rPr sz="2950" spc="40" dirty="0">
                <a:solidFill>
                  <a:srgbClr val="FFFFFF"/>
                </a:solidFill>
                <a:latin typeface="Tahoma"/>
                <a:cs typeface="Tahoma"/>
              </a:rPr>
              <a:t>of </a:t>
            </a:r>
            <a:r>
              <a:rPr sz="2950" spc="-80" dirty="0">
                <a:solidFill>
                  <a:srgbClr val="FFFFFF"/>
                </a:solidFill>
                <a:latin typeface="Tahoma"/>
                <a:cs typeface="Tahoma"/>
              </a:rPr>
              <a:t>1968 </a:t>
            </a:r>
            <a:r>
              <a:rPr sz="2950" spc="50" dirty="0">
                <a:solidFill>
                  <a:srgbClr val="FFFFFF"/>
                </a:solidFill>
                <a:latin typeface="Tahoma"/>
                <a:cs typeface="Tahoma"/>
              </a:rPr>
              <a:t>found </a:t>
            </a:r>
            <a:r>
              <a:rPr sz="2950" spc="25" dirty="0">
                <a:solidFill>
                  <a:srgbClr val="FFFFFF"/>
                </a:solidFill>
                <a:latin typeface="Tahoma"/>
                <a:cs typeface="Tahoma"/>
              </a:rPr>
              <a:t>the </a:t>
            </a:r>
            <a:r>
              <a:rPr sz="2950" spc="60" dirty="0">
                <a:solidFill>
                  <a:srgbClr val="FFFFFF"/>
                </a:solidFill>
                <a:latin typeface="Tahoma"/>
                <a:cs typeface="Tahoma"/>
              </a:rPr>
              <a:t>United </a:t>
            </a:r>
            <a:r>
              <a:rPr sz="2950" dirty="0">
                <a:solidFill>
                  <a:srgbClr val="FFFFFF"/>
                </a:solidFill>
                <a:latin typeface="Tahoma"/>
                <a:cs typeface="Tahoma"/>
              </a:rPr>
              <a:t>States </a:t>
            </a:r>
            <a:r>
              <a:rPr sz="2950" spc="70" dirty="0">
                <a:solidFill>
                  <a:srgbClr val="FFFFFF"/>
                </a:solidFill>
                <a:latin typeface="Tahoma"/>
                <a:cs typeface="Tahoma"/>
              </a:rPr>
              <a:t>looking </a:t>
            </a:r>
            <a:r>
              <a:rPr sz="2950" dirty="0">
                <a:solidFill>
                  <a:srgbClr val="FFFFFF"/>
                </a:solidFill>
                <a:latin typeface="Tahoma"/>
                <a:cs typeface="Tahoma"/>
              </a:rPr>
              <a:t>for </a:t>
            </a:r>
            <a:r>
              <a:rPr sz="2950" spc="-20" dirty="0">
                <a:solidFill>
                  <a:srgbClr val="FFFFFF"/>
                </a:solidFill>
                <a:latin typeface="Tahoma"/>
                <a:cs typeface="Tahoma"/>
              </a:rPr>
              <a:t>a </a:t>
            </a:r>
            <a:r>
              <a:rPr sz="2950" spc="-80" dirty="0">
                <a:solidFill>
                  <a:srgbClr val="FFFFFF"/>
                </a:solidFill>
                <a:latin typeface="Tahoma"/>
                <a:cs typeface="Tahoma"/>
              </a:rPr>
              <a:t>way  </a:t>
            </a:r>
            <a:r>
              <a:rPr sz="2950" spc="45" dirty="0">
                <a:solidFill>
                  <a:srgbClr val="FFFFFF"/>
                </a:solidFill>
                <a:latin typeface="Tahoma"/>
                <a:cs typeface="Tahoma"/>
              </a:rPr>
              <a:t>out</a:t>
            </a:r>
            <a:r>
              <a:rPr sz="2950" spc="-150" dirty="0">
                <a:solidFill>
                  <a:srgbClr val="FFFFFF"/>
                </a:solidFill>
                <a:latin typeface="Tahoma"/>
                <a:cs typeface="Tahoma"/>
              </a:rPr>
              <a:t> </a:t>
            </a:r>
            <a:r>
              <a:rPr sz="2950" spc="40" dirty="0">
                <a:solidFill>
                  <a:srgbClr val="FFFFFF"/>
                </a:solidFill>
                <a:latin typeface="Tahoma"/>
                <a:cs typeface="Tahoma"/>
              </a:rPr>
              <a:t>of</a:t>
            </a:r>
            <a:r>
              <a:rPr sz="2950" spc="-150" dirty="0">
                <a:solidFill>
                  <a:srgbClr val="FFFFFF"/>
                </a:solidFill>
                <a:latin typeface="Tahoma"/>
                <a:cs typeface="Tahoma"/>
              </a:rPr>
              <a:t> </a:t>
            </a:r>
            <a:r>
              <a:rPr sz="2950" spc="-20" dirty="0">
                <a:solidFill>
                  <a:srgbClr val="FFFFFF"/>
                </a:solidFill>
                <a:latin typeface="Tahoma"/>
                <a:cs typeface="Tahoma"/>
              </a:rPr>
              <a:t>Vietnam;</a:t>
            </a:r>
            <a:r>
              <a:rPr sz="2950" spc="-150" dirty="0">
                <a:solidFill>
                  <a:srgbClr val="FFFFFF"/>
                </a:solidFill>
                <a:latin typeface="Tahoma"/>
                <a:cs typeface="Tahoma"/>
              </a:rPr>
              <a:t> </a:t>
            </a:r>
            <a:r>
              <a:rPr sz="2950" spc="75" dirty="0">
                <a:solidFill>
                  <a:srgbClr val="FFFFFF"/>
                </a:solidFill>
                <a:latin typeface="Tahoma"/>
                <a:cs typeface="Tahoma"/>
              </a:rPr>
              <a:t>peace</a:t>
            </a:r>
            <a:r>
              <a:rPr sz="2950" spc="-150" dirty="0">
                <a:solidFill>
                  <a:srgbClr val="FFFFFF"/>
                </a:solidFill>
                <a:latin typeface="Tahoma"/>
                <a:cs typeface="Tahoma"/>
              </a:rPr>
              <a:t> </a:t>
            </a:r>
            <a:r>
              <a:rPr sz="2950" spc="-20" dirty="0">
                <a:solidFill>
                  <a:srgbClr val="FFFFFF"/>
                </a:solidFill>
                <a:latin typeface="Tahoma"/>
                <a:cs typeface="Tahoma"/>
              </a:rPr>
              <a:t>talks</a:t>
            </a:r>
            <a:r>
              <a:rPr sz="2950" spc="-150" dirty="0">
                <a:solidFill>
                  <a:srgbClr val="FFFFFF"/>
                </a:solidFill>
                <a:latin typeface="Tahoma"/>
                <a:cs typeface="Tahoma"/>
              </a:rPr>
              <a:t> </a:t>
            </a:r>
            <a:r>
              <a:rPr sz="2950" spc="-20" dirty="0">
                <a:solidFill>
                  <a:srgbClr val="FFFFFF"/>
                </a:solidFill>
                <a:latin typeface="Tahoma"/>
                <a:cs typeface="Tahoma"/>
              </a:rPr>
              <a:t>were</a:t>
            </a:r>
            <a:r>
              <a:rPr sz="2950" spc="-150" dirty="0">
                <a:solidFill>
                  <a:srgbClr val="FFFFFF"/>
                </a:solidFill>
                <a:latin typeface="Tahoma"/>
                <a:cs typeface="Tahoma"/>
              </a:rPr>
              <a:t> </a:t>
            </a:r>
            <a:r>
              <a:rPr sz="2950" spc="60" dirty="0">
                <a:solidFill>
                  <a:srgbClr val="FFFFFF"/>
                </a:solidFill>
                <a:latin typeface="Tahoma"/>
                <a:cs typeface="Tahoma"/>
              </a:rPr>
              <a:t>scheduled</a:t>
            </a:r>
            <a:r>
              <a:rPr sz="2950" spc="-150" dirty="0">
                <a:solidFill>
                  <a:srgbClr val="FFFFFF"/>
                </a:solidFill>
                <a:latin typeface="Tahoma"/>
                <a:cs typeface="Tahoma"/>
              </a:rPr>
              <a:t> </a:t>
            </a:r>
            <a:r>
              <a:rPr sz="2950" dirty="0">
                <a:solidFill>
                  <a:srgbClr val="FFFFFF"/>
                </a:solidFill>
                <a:latin typeface="Tahoma"/>
                <a:cs typeface="Tahoma"/>
              </a:rPr>
              <a:t>for</a:t>
            </a:r>
            <a:r>
              <a:rPr sz="2950" spc="-150" dirty="0">
                <a:solidFill>
                  <a:srgbClr val="FFFFFF"/>
                </a:solidFill>
                <a:latin typeface="Tahoma"/>
                <a:cs typeface="Tahoma"/>
              </a:rPr>
              <a:t> </a:t>
            </a:r>
            <a:r>
              <a:rPr sz="2950" spc="-20" dirty="0">
                <a:solidFill>
                  <a:srgbClr val="FFFFFF"/>
                </a:solidFill>
                <a:latin typeface="Tahoma"/>
                <a:cs typeface="Tahoma"/>
              </a:rPr>
              <a:t>early</a:t>
            </a:r>
            <a:r>
              <a:rPr sz="2950" spc="-150" dirty="0">
                <a:solidFill>
                  <a:srgbClr val="FFFFFF"/>
                </a:solidFill>
                <a:latin typeface="Tahoma"/>
                <a:cs typeface="Tahoma"/>
              </a:rPr>
              <a:t> </a:t>
            </a:r>
            <a:r>
              <a:rPr sz="2950" spc="-90" dirty="0">
                <a:solidFill>
                  <a:srgbClr val="FFFFFF"/>
                </a:solidFill>
                <a:latin typeface="Tahoma"/>
                <a:cs typeface="Tahoma"/>
              </a:rPr>
              <a:t>1969.</a:t>
            </a:r>
            <a:r>
              <a:rPr sz="2950" spc="-150" dirty="0">
                <a:solidFill>
                  <a:srgbClr val="FFFFFF"/>
                </a:solidFill>
                <a:latin typeface="Tahoma"/>
                <a:cs typeface="Tahoma"/>
              </a:rPr>
              <a:t> </a:t>
            </a:r>
            <a:r>
              <a:rPr sz="2950" spc="70" dirty="0">
                <a:solidFill>
                  <a:srgbClr val="FFFFFF"/>
                </a:solidFill>
                <a:latin typeface="Tahoma"/>
                <a:cs typeface="Tahoma"/>
              </a:rPr>
              <a:t>Despite  </a:t>
            </a:r>
            <a:r>
              <a:rPr sz="2950" spc="-10" dirty="0">
                <a:solidFill>
                  <a:srgbClr val="FFFFFF"/>
                </a:solidFill>
                <a:latin typeface="Tahoma"/>
                <a:cs typeface="Tahoma"/>
              </a:rPr>
              <a:t>this</a:t>
            </a:r>
            <a:r>
              <a:rPr sz="2950" spc="-150" dirty="0">
                <a:solidFill>
                  <a:srgbClr val="FFFFFF"/>
                </a:solidFill>
                <a:latin typeface="Tahoma"/>
                <a:cs typeface="Tahoma"/>
              </a:rPr>
              <a:t> </a:t>
            </a:r>
            <a:r>
              <a:rPr sz="2950" spc="40" dirty="0">
                <a:solidFill>
                  <a:srgbClr val="FFFFFF"/>
                </a:solidFill>
                <a:latin typeface="Tahoma"/>
                <a:cs typeface="Tahoma"/>
              </a:rPr>
              <a:t>goal,</a:t>
            </a:r>
            <a:r>
              <a:rPr sz="2950" spc="-150" dirty="0">
                <a:solidFill>
                  <a:srgbClr val="FFFFFF"/>
                </a:solidFill>
                <a:latin typeface="Tahoma"/>
                <a:cs typeface="Tahoma"/>
              </a:rPr>
              <a:t> </a:t>
            </a:r>
            <a:r>
              <a:rPr sz="2950" spc="10" dirty="0">
                <a:solidFill>
                  <a:srgbClr val="FFFFFF"/>
                </a:solidFill>
                <a:latin typeface="Tahoma"/>
                <a:cs typeface="Tahoma"/>
              </a:rPr>
              <a:t>large-scale</a:t>
            </a:r>
            <a:r>
              <a:rPr sz="2950" spc="-150" dirty="0">
                <a:solidFill>
                  <a:srgbClr val="FFFFFF"/>
                </a:solidFill>
                <a:latin typeface="Tahoma"/>
                <a:cs typeface="Tahoma"/>
              </a:rPr>
              <a:t> </a:t>
            </a:r>
            <a:r>
              <a:rPr sz="2950" spc="-10" dirty="0">
                <a:solidFill>
                  <a:srgbClr val="FFFFFF"/>
                </a:solidFill>
                <a:latin typeface="Tahoma"/>
                <a:cs typeface="Tahoma"/>
              </a:rPr>
              <a:t>military</a:t>
            </a:r>
            <a:r>
              <a:rPr sz="2950" spc="-150" dirty="0">
                <a:solidFill>
                  <a:srgbClr val="FFFFFF"/>
                </a:solidFill>
                <a:latin typeface="Tahoma"/>
                <a:cs typeface="Tahoma"/>
              </a:rPr>
              <a:t> </a:t>
            </a:r>
            <a:r>
              <a:rPr sz="2950" spc="40" dirty="0">
                <a:solidFill>
                  <a:srgbClr val="FFFFFF"/>
                </a:solidFill>
                <a:latin typeface="Tahoma"/>
                <a:cs typeface="Tahoma"/>
              </a:rPr>
              <a:t>operations</a:t>
            </a:r>
            <a:r>
              <a:rPr sz="2950" spc="-150" dirty="0">
                <a:solidFill>
                  <a:srgbClr val="FFFFFF"/>
                </a:solidFill>
                <a:latin typeface="Tahoma"/>
                <a:cs typeface="Tahoma"/>
              </a:rPr>
              <a:t> </a:t>
            </a:r>
            <a:r>
              <a:rPr sz="2950" spc="50" dirty="0">
                <a:solidFill>
                  <a:srgbClr val="FFFFFF"/>
                </a:solidFill>
                <a:latin typeface="Tahoma"/>
                <a:cs typeface="Tahoma"/>
              </a:rPr>
              <a:t>continued</a:t>
            </a:r>
            <a:r>
              <a:rPr sz="2950" spc="-150" dirty="0">
                <a:solidFill>
                  <a:srgbClr val="FFFFFF"/>
                </a:solidFill>
                <a:latin typeface="Tahoma"/>
                <a:cs typeface="Tahoma"/>
              </a:rPr>
              <a:t> </a:t>
            </a:r>
            <a:r>
              <a:rPr sz="2950" spc="15" dirty="0">
                <a:solidFill>
                  <a:srgbClr val="FFFFFF"/>
                </a:solidFill>
                <a:latin typeface="Tahoma"/>
                <a:cs typeface="Tahoma"/>
              </a:rPr>
              <a:t>in</a:t>
            </a:r>
            <a:r>
              <a:rPr sz="2950" spc="-150" dirty="0">
                <a:solidFill>
                  <a:srgbClr val="FFFFFF"/>
                </a:solidFill>
                <a:latin typeface="Tahoma"/>
                <a:cs typeface="Tahoma"/>
              </a:rPr>
              <a:t> </a:t>
            </a:r>
            <a:r>
              <a:rPr sz="2950" spc="20" dirty="0">
                <a:solidFill>
                  <a:srgbClr val="FFFFFF"/>
                </a:solidFill>
                <a:latin typeface="Tahoma"/>
                <a:cs typeface="Tahoma"/>
              </a:rPr>
              <a:t>Vietnam</a:t>
            </a:r>
            <a:r>
              <a:rPr sz="2950" spc="-150" dirty="0">
                <a:solidFill>
                  <a:srgbClr val="FFFFFF"/>
                </a:solidFill>
                <a:latin typeface="Tahoma"/>
                <a:cs typeface="Tahoma"/>
              </a:rPr>
              <a:t> </a:t>
            </a:r>
            <a:r>
              <a:rPr sz="2950" spc="10" dirty="0">
                <a:solidFill>
                  <a:srgbClr val="FFFFFF"/>
                </a:solidFill>
                <a:latin typeface="Tahoma"/>
                <a:cs typeface="Tahoma"/>
              </a:rPr>
              <a:t>until  </a:t>
            </a:r>
            <a:r>
              <a:rPr sz="2950" spc="25" dirty="0">
                <a:solidFill>
                  <a:srgbClr val="FFFFFF"/>
                </a:solidFill>
                <a:latin typeface="Tahoma"/>
                <a:cs typeface="Tahoma"/>
              </a:rPr>
              <a:t>the</a:t>
            </a:r>
            <a:r>
              <a:rPr sz="2950" spc="-155" dirty="0">
                <a:solidFill>
                  <a:srgbClr val="FFFFFF"/>
                </a:solidFill>
                <a:latin typeface="Tahoma"/>
                <a:cs typeface="Tahoma"/>
              </a:rPr>
              <a:t> </a:t>
            </a:r>
            <a:r>
              <a:rPr sz="2950" spc="45" dirty="0">
                <a:solidFill>
                  <a:srgbClr val="FFFFFF"/>
                </a:solidFill>
                <a:latin typeface="Tahoma"/>
                <a:cs typeface="Tahoma"/>
              </a:rPr>
              <a:t>battle</a:t>
            </a:r>
            <a:r>
              <a:rPr sz="2950" spc="-155" dirty="0">
                <a:solidFill>
                  <a:srgbClr val="FFFFFF"/>
                </a:solidFill>
                <a:latin typeface="Tahoma"/>
                <a:cs typeface="Tahoma"/>
              </a:rPr>
              <a:t> </a:t>
            </a:r>
            <a:r>
              <a:rPr sz="2950" spc="40" dirty="0">
                <a:solidFill>
                  <a:srgbClr val="FFFFFF"/>
                </a:solidFill>
                <a:latin typeface="Tahoma"/>
                <a:cs typeface="Tahoma"/>
              </a:rPr>
              <a:t>of</a:t>
            </a:r>
            <a:r>
              <a:rPr sz="2950" spc="-155" dirty="0">
                <a:solidFill>
                  <a:srgbClr val="FFFFFF"/>
                </a:solidFill>
                <a:latin typeface="Tahoma"/>
                <a:cs typeface="Tahoma"/>
              </a:rPr>
              <a:t> </a:t>
            </a:r>
            <a:r>
              <a:rPr sz="2950" spc="250" dirty="0">
                <a:solidFill>
                  <a:srgbClr val="FFFFFF"/>
                </a:solidFill>
                <a:latin typeface="Tahoma"/>
                <a:cs typeface="Tahoma"/>
              </a:rPr>
              <a:t>A</a:t>
            </a:r>
            <a:r>
              <a:rPr sz="2950" spc="-155" dirty="0">
                <a:solidFill>
                  <a:srgbClr val="FFFFFF"/>
                </a:solidFill>
                <a:latin typeface="Tahoma"/>
                <a:cs typeface="Tahoma"/>
              </a:rPr>
              <a:t> </a:t>
            </a:r>
            <a:r>
              <a:rPr sz="2950" spc="-10" dirty="0">
                <a:solidFill>
                  <a:srgbClr val="FFFFFF"/>
                </a:solidFill>
                <a:latin typeface="Tahoma"/>
                <a:cs typeface="Tahoma"/>
              </a:rPr>
              <a:t>Shau</a:t>
            </a:r>
            <a:r>
              <a:rPr sz="2950" spc="-155" dirty="0">
                <a:solidFill>
                  <a:srgbClr val="FFFFFF"/>
                </a:solidFill>
                <a:latin typeface="Tahoma"/>
                <a:cs typeface="Tahoma"/>
              </a:rPr>
              <a:t> </a:t>
            </a:r>
            <a:r>
              <a:rPr sz="2950" spc="-25" dirty="0">
                <a:solidFill>
                  <a:srgbClr val="FFFFFF"/>
                </a:solidFill>
                <a:latin typeface="Tahoma"/>
                <a:cs typeface="Tahoma"/>
              </a:rPr>
              <a:t>Valley</a:t>
            </a:r>
            <a:r>
              <a:rPr sz="2950" spc="-155" dirty="0">
                <a:solidFill>
                  <a:srgbClr val="FFFFFF"/>
                </a:solidFill>
                <a:latin typeface="Tahoma"/>
                <a:cs typeface="Tahoma"/>
              </a:rPr>
              <a:t> </a:t>
            </a:r>
            <a:r>
              <a:rPr sz="2950" spc="-5" dirty="0">
                <a:solidFill>
                  <a:srgbClr val="FFFFFF"/>
                </a:solidFill>
                <a:latin typeface="Tahoma"/>
                <a:cs typeface="Tahoma"/>
              </a:rPr>
              <a:t>near</a:t>
            </a:r>
            <a:r>
              <a:rPr sz="2950" spc="-155" dirty="0">
                <a:solidFill>
                  <a:srgbClr val="FFFFFF"/>
                </a:solidFill>
                <a:latin typeface="Tahoma"/>
                <a:cs typeface="Tahoma"/>
              </a:rPr>
              <a:t> </a:t>
            </a:r>
            <a:r>
              <a:rPr sz="2950" spc="20" dirty="0">
                <a:solidFill>
                  <a:srgbClr val="FFFFFF"/>
                </a:solidFill>
                <a:latin typeface="Tahoma"/>
                <a:cs typeface="Tahoma"/>
              </a:rPr>
              <a:t>Laos</a:t>
            </a:r>
            <a:r>
              <a:rPr sz="2950" spc="-155" dirty="0">
                <a:solidFill>
                  <a:srgbClr val="FFFFFF"/>
                </a:solidFill>
                <a:latin typeface="Tahoma"/>
                <a:cs typeface="Tahoma"/>
              </a:rPr>
              <a:t> </a:t>
            </a:r>
            <a:r>
              <a:rPr sz="2950" spc="15" dirty="0">
                <a:solidFill>
                  <a:srgbClr val="FFFFFF"/>
                </a:solidFill>
                <a:latin typeface="Tahoma"/>
                <a:cs typeface="Tahoma"/>
              </a:rPr>
              <a:t>in</a:t>
            </a:r>
            <a:r>
              <a:rPr sz="2950" spc="-155" dirty="0">
                <a:solidFill>
                  <a:srgbClr val="FFFFFF"/>
                </a:solidFill>
                <a:latin typeface="Tahoma"/>
                <a:cs typeface="Tahoma"/>
              </a:rPr>
              <a:t> </a:t>
            </a:r>
            <a:r>
              <a:rPr sz="2950" spc="-45" dirty="0">
                <a:solidFill>
                  <a:srgbClr val="FFFFFF"/>
                </a:solidFill>
                <a:latin typeface="Tahoma"/>
                <a:cs typeface="Tahoma"/>
              </a:rPr>
              <a:t>May.</a:t>
            </a:r>
            <a:r>
              <a:rPr sz="2950" spc="-155" dirty="0">
                <a:solidFill>
                  <a:srgbClr val="FFFFFF"/>
                </a:solidFill>
                <a:latin typeface="Tahoma"/>
                <a:cs typeface="Tahoma"/>
              </a:rPr>
              <a:t> </a:t>
            </a:r>
            <a:r>
              <a:rPr sz="2950" spc="50" dirty="0">
                <a:solidFill>
                  <a:srgbClr val="FFFFFF"/>
                </a:solidFill>
                <a:latin typeface="Tahoma"/>
                <a:cs typeface="Tahoma"/>
              </a:rPr>
              <a:t>During</a:t>
            </a:r>
            <a:r>
              <a:rPr sz="2950" spc="-155" dirty="0">
                <a:solidFill>
                  <a:srgbClr val="FFFFFF"/>
                </a:solidFill>
                <a:latin typeface="Tahoma"/>
                <a:cs typeface="Tahoma"/>
              </a:rPr>
              <a:t> </a:t>
            </a:r>
            <a:r>
              <a:rPr sz="2950" spc="-10" dirty="0">
                <a:solidFill>
                  <a:srgbClr val="FFFFFF"/>
                </a:solidFill>
                <a:latin typeface="Tahoma"/>
                <a:cs typeface="Tahoma"/>
              </a:rPr>
              <a:t>this</a:t>
            </a:r>
            <a:r>
              <a:rPr sz="2950" spc="-155" dirty="0">
                <a:solidFill>
                  <a:srgbClr val="FFFFFF"/>
                </a:solidFill>
                <a:latin typeface="Tahoma"/>
                <a:cs typeface="Tahoma"/>
              </a:rPr>
              <a:t> </a:t>
            </a:r>
            <a:r>
              <a:rPr sz="2950" spc="20" dirty="0">
                <a:solidFill>
                  <a:srgbClr val="FFFFFF"/>
                </a:solidFill>
                <a:latin typeface="Tahoma"/>
                <a:cs typeface="Tahoma"/>
              </a:rPr>
              <a:t>battle,</a:t>
            </a:r>
            <a:r>
              <a:rPr sz="2950" spc="-155" dirty="0">
                <a:solidFill>
                  <a:srgbClr val="FFFFFF"/>
                </a:solidFill>
                <a:latin typeface="Tahoma"/>
                <a:cs typeface="Tahoma"/>
              </a:rPr>
              <a:t> </a:t>
            </a:r>
            <a:r>
              <a:rPr sz="2950" spc="-45" dirty="0">
                <a:solidFill>
                  <a:srgbClr val="FFFFFF"/>
                </a:solidFill>
                <a:latin typeface="Tahoma"/>
                <a:cs typeface="Tahoma"/>
              </a:rPr>
              <a:t>U.S.  </a:t>
            </a:r>
            <a:r>
              <a:rPr sz="2950" spc="45" dirty="0">
                <a:solidFill>
                  <a:srgbClr val="FFFFFF"/>
                </a:solidFill>
                <a:latin typeface="Tahoma"/>
                <a:cs typeface="Tahoma"/>
              </a:rPr>
              <a:t>troops </a:t>
            </a:r>
            <a:r>
              <a:rPr sz="2950" spc="15" dirty="0">
                <a:solidFill>
                  <a:srgbClr val="FFFFFF"/>
                </a:solidFill>
                <a:latin typeface="Tahoma"/>
                <a:cs typeface="Tahoma"/>
              </a:rPr>
              <a:t>assaulted </a:t>
            </a:r>
            <a:r>
              <a:rPr sz="2950" spc="75" dirty="0">
                <a:solidFill>
                  <a:srgbClr val="FFFFFF"/>
                </a:solidFill>
                <a:latin typeface="Tahoma"/>
                <a:cs typeface="Tahoma"/>
              </a:rPr>
              <a:t>North </a:t>
            </a:r>
            <a:r>
              <a:rPr sz="2950" spc="25" dirty="0">
                <a:solidFill>
                  <a:srgbClr val="FFFFFF"/>
                </a:solidFill>
                <a:latin typeface="Tahoma"/>
                <a:cs typeface="Tahoma"/>
              </a:rPr>
              <a:t>Vietnamese </a:t>
            </a:r>
            <a:r>
              <a:rPr sz="2950" spc="45" dirty="0">
                <a:solidFill>
                  <a:srgbClr val="FFFFFF"/>
                </a:solidFill>
                <a:latin typeface="Tahoma"/>
                <a:cs typeface="Tahoma"/>
              </a:rPr>
              <a:t>troops </a:t>
            </a:r>
            <a:r>
              <a:rPr sz="2950" spc="-10" dirty="0">
                <a:solidFill>
                  <a:srgbClr val="FFFFFF"/>
                </a:solidFill>
                <a:latin typeface="Tahoma"/>
                <a:cs typeface="Tahoma"/>
              </a:rPr>
              <a:t>that </a:t>
            </a:r>
            <a:r>
              <a:rPr sz="2950" spc="-20" dirty="0">
                <a:solidFill>
                  <a:srgbClr val="FFFFFF"/>
                </a:solidFill>
                <a:latin typeface="Tahoma"/>
                <a:cs typeface="Tahoma"/>
              </a:rPr>
              <a:t>were </a:t>
            </a:r>
            <a:r>
              <a:rPr sz="2950" spc="110" dirty="0">
                <a:solidFill>
                  <a:srgbClr val="FFFFFF"/>
                </a:solidFill>
                <a:latin typeface="Tahoma"/>
                <a:cs typeface="Tahoma"/>
              </a:rPr>
              <a:t>dug </a:t>
            </a:r>
            <a:r>
              <a:rPr sz="2950" spc="40" dirty="0">
                <a:solidFill>
                  <a:srgbClr val="FFFFFF"/>
                </a:solidFill>
                <a:latin typeface="Tahoma"/>
                <a:cs typeface="Tahoma"/>
              </a:rPr>
              <a:t>into </a:t>
            </a:r>
            <a:r>
              <a:rPr sz="2950" spc="25" dirty="0">
                <a:solidFill>
                  <a:srgbClr val="FFFFFF"/>
                </a:solidFill>
                <a:latin typeface="Tahoma"/>
                <a:cs typeface="Tahoma"/>
              </a:rPr>
              <a:t>the  </a:t>
            </a:r>
            <a:r>
              <a:rPr sz="2950" spc="55" dirty="0">
                <a:solidFill>
                  <a:srgbClr val="FFFFFF"/>
                </a:solidFill>
                <a:latin typeface="Tahoma"/>
                <a:cs typeface="Tahoma"/>
              </a:rPr>
              <a:t>slopes</a:t>
            </a:r>
            <a:r>
              <a:rPr sz="2950" spc="-160" dirty="0">
                <a:solidFill>
                  <a:srgbClr val="FFFFFF"/>
                </a:solidFill>
                <a:latin typeface="Tahoma"/>
                <a:cs typeface="Tahoma"/>
              </a:rPr>
              <a:t> </a:t>
            </a:r>
            <a:r>
              <a:rPr sz="2950" spc="40" dirty="0">
                <a:solidFill>
                  <a:srgbClr val="FFFFFF"/>
                </a:solidFill>
                <a:latin typeface="Tahoma"/>
                <a:cs typeface="Tahoma"/>
              </a:rPr>
              <a:t>of</a:t>
            </a:r>
            <a:r>
              <a:rPr sz="2950" spc="-160" dirty="0">
                <a:solidFill>
                  <a:srgbClr val="FFFFFF"/>
                </a:solidFill>
                <a:latin typeface="Tahoma"/>
                <a:cs typeface="Tahoma"/>
              </a:rPr>
              <a:t> </a:t>
            </a:r>
            <a:r>
              <a:rPr sz="2950" spc="-35" dirty="0">
                <a:solidFill>
                  <a:srgbClr val="FFFFFF"/>
                </a:solidFill>
                <a:latin typeface="Tahoma"/>
                <a:cs typeface="Tahoma"/>
              </a:rPr>
              <a:t>what</a:t>
            </a:r>
            <a:r>
              <a:rPr sz="2950" spc="-160" dirty="0">
                <a:solidFill>
                  <a:srgbClr val="FFFFFF"/>
                </a:solidFill>
                <a:latin typeface="Tahoma"/>
                <a:cs typeface="Tahoma"/>
              </a:rPr>
              <a:t> </a:t>
            </a:r>
            <a:r>
              <a:rPr sz="2950" spc="70" dirty="0">
                <a:solidFill>
                  <a:srgbClr val="FFFFFF"/>
                </a:solidFill>
                <a:latin typeface="Tahoma"/>
                <a:cs typeface="Tahoma"/>
              </a:rPr>
              <a:t>became</a:t>
            </a:r>
            <a:r>
              <a:rPr sz="2950" spc="-160" dirty="0">
                <a:solidFill>
                  <a:srgbClr val="FFFFFF"/>
                </a:solidFill>
                <a:latin typeface="Tahoma"/>
                <a:cs typeface="Tahoma"/>
              </a:rPr>
              <a:t> </a:t>
            </a:r>
            <a:r>
              <a:rPr sz="2950" spc="-5" dirty="0">
                <a:solidFill>
                  <a:srgbClr val="FFFFFF"/>
                </a:solidFill>
                <a:latin typeface="Tahoma"/>
                <a:cs typeface="Tahoma"/>
              </a:rPr>
              <a:t>known</a:t>
            </a:r>
            <a:r>
              <a:rPr sz="2950" spc="-160" dirty="0">
                <a:solidFill>
                  <a:srgbClr val="FFFFFF"/>
                </a:solidFill>
                <a:latin typeface="Tahoma"/>
                <a:cs typeface="Tahoma"/>
              </a:rPr>
              <a:t> </a:t>
            </a:r>
            <a:r>
              <a:rPr sz="2950" spc="-40" dirty="0">
                <a:solidFill>
                  <a:srgbClr val="FFFFFF"/>
                </a:solidFill>
                <a:latin typeface="Tahoma"/>
                <a:cs typeface="Tahoma"/>
              </a:rPr>
              <a:t>as</a:t>
            </a:r>
            <a:r>
              <a:rPr sz="2950" spc="-160" dirty="0">
                <a:solidFill>
                  <a:srgbClr val="FFFFFF"/>
                </a:solidFill>
                <a:latin typeface="Tahoma"/>
                <a:cs typeface="Tahoma"/>
              </a:rPr>
              <a:t> </a:t>
            </a:r>
            <a:r>
              <a:rPr sz="2950" spc="40" dirty="0">
                <a:solidFill>
                  <a:srgbClr val="FFFFFF"/>
                </a:solidFill>
                <a:latin typeface="Tahoma"/>
                <a:cs typeface="Tahoma"/>
              </a:rPr>
              <a:t>Hamburger</a:t>
            </a:r>
            <a:r>
              <a:rPr sz="2950" spc="-160" dirty="0">
                <a:solidFill>
                  <a:srgbClr val="FFFFFF"/>
                </a:solidFill>
                <a:latin typeface="Tahoma"/>
                <a:cs typeface="Tahoma"/>
              </a:rPr>
              <a:t> </a:t>
            </a:r>
            <a:r>
              <a:rPr sz="2950" spc="20" dirty="0">
                <a:solidFill>
                  <a:srgbClr val="FFFFFF"/>
                </a:solidFill>
                <a:latin typeface="Tahoma"/>
                <a:cs typeface="Tahoma"/>
              </a:rPr>
              <a:t>Hill.</a:t>
            </a:r>
            <a:r>
              <a:rPr sz="2950" spc="-160" dirty="0">
                <a:solidFill>
                  <a:srgbClr val="FFFFFF"/>
                </a:solidFill>
                <a:latin typeface="Tahoma"/>
                <a:cs typeface="Tahoma"/>
              </a:rPr>
              <a:t> </a:t>
            </a:r>
            <a:r>
              <a:rPr sz="2950" spc="15" dirty="0">
                <a:solidFill>
                  <a:srgbClr val="FFFFFF"/>
                </a:solidFill>
                <a:latin typeface="Tahoma"/>
                <a:cs typeface="Tahoma"/>
              </a:rPr>
              <a:t>The</a:t>
            </a:r>
            <a:r>
              <a:rPr sz="2950" spc="-160" dirty="0">
                <a:solidFill>
                  <a:srgbClr val="FFFFFF"/>
                </a:solidFill>
                <a:latin typeface="Tahoma"/>
                <a:cs typeface="Tahoma"/>
              </a:rPr>
              <a:t> </a:t>
            </a:r>
            <a:r>
              <a:rPr sz="2950" spc="45" dirty="0">
                <a:solidFill>
                  <a:srgbClr val="FFFFFF"/>
                </a:solidFill>
                <a:latin typeface="Tahoma"/>
                <a:cs typeface="Tahoma"/>
              </a:rPr>
              <a:t>battle</a:t>
            </a:r>
            <a:r>
              <a:rPr sz="2950" spc="-160" dirty="0">
                <a:solidFill>
                  <a:srgbClr val="FFFFFF"/>
                </a:solidFill>
                <a:latin typeface="Tahoma"/>
                <a:cs typeface="Tahoma"/>
              </a:rPr>
              <a:t> </a:t>
            </a:r>
            <a:r>
              <a:rPr sz="2950" spc="-65" dirty="0">
                <a:solidFill>
                  <a:srgbClr val="FFFFFF"/>
                </a:solidFill>
                <a:latin typeface="Tahoma"/>
                <a:cs typeface="Tahoma"/>
              </a:rPr>
              <a:t>was</a:t>
            </a:r>
            <a:r>
              <a:rPr sz="2950" spc="-160" dirty="0">
                <a:solidFill>
                  <a:srgbClr val="FFFFFF"/>
                </a:solidFill>
                <a:latin typeface="Tahoma"/>
                <a:cs typeface="Tahoma"/>
              </a:rPr>
              <a:t> </a:t>
            </a:r>
            <a:r>
              <a:rPr sz="2950" spc="-20" dirty="0">
                <a:solidFill>
                  <a:srgbClr val="FFFFFF"/>
                </a:solidFill>
                <a:latin typeface="Tahoma"/>
                <a:cs typeface="Tahoma"/>
              </a:rPr>
              <a:t>a  </a:t>
            </a:r>
            <a:r>
              <a:rPr sz="2950" spc="-10" dirty="0">
                <a:solidFill>
                  <a:srgbClr val="FFFFFF"/>
                </a:solidFill>
                <a:latin typeface="Tahoma"/>
                <a:cs typeface="Tahoma"/>
              </a:rPr>
              <a:t>military victory </a:t>
            </a:r>
            <a:r>
              <a:rPr sz="2950" dirty="0">
                <a:solidFill>
                  <a:srgbClr val="FFFFFF"/>
                </a:solidFill>
                <a:latin typeface="Tahoma"/>
                <a:cs typeface="Tahoma"/>
              </a:rPr>
              <a:t>for </a:t>
            </a:r>
            <a:r>
              <a:rPr sz="2950" spc="25" dirty="0">
                <a:solidFill>
                  <a:srgbClr val="FFFFFF"/>
                </a:solidFill>
                <a:latin typeface="Tahoma"/>
                <a:cs typeface="Tahoma"/>
              </a:rPr>
              <a:t>the </a:t>
            </a:r>
            <a:r>
              <a:rPr sz="2950" spc="60" dirty="0">
                <a:solidFill>
                  <a:srgbClr val="FFFFFF"/>
                </a:solidFill>
                <a:latin typeface="Tahoma"/>
                <a:cs typeface="Tahoma"/>
              </a:rPr>
              <a:t>United </a:t>
            </a:r>
            <a:r>
              <a:rPr sz="2950" spc="-20" dirty="0">
                <a:solidFill>
                  <a:srgbClr val="FFFFFF"/>
                </a:solidFill>
                <a:latin typeface="Tahoma"/>
                <a:cs typeface="Tahoma"/>
              </a:rPr>
              <a:t>States, </a:t>
            </a:r>
            <a:r>
              <a:rPr sz="2950" spc="55" dirty="0">
                <a:solidFill>
                  <a:srgbClr val="FFFFFF"/>
                </a:solidFill>
                <a:latin typeface="Tahoma"/>
                <a:cs typeface="Tahoma"/>
              </a:rPr>
              <a:t>but </a:t>
            </a:r>
            <a:r>
              <a:rPr sz="2950" spc="5" dirty="0">
                <a:solidFill>
                  <a:srgbClr val="FFFFFF"/>
                </a:solidFill>
                <a:latin typeface="Tahoma"/>
                <a:cs typeface="Tahoma"/>
              </a:rPr>
              <a:t>casualties </a:t>
            </a:r>
            <a:r>
              <a:rPr sz="2950" spc="40" dirty="0">
                <a:solidFill>
                  <a:srgbClr val="FFFFFF"/>
                </a:solidFill>
                <a:latin typeface="Tahoma"/>
                <a:cs typeface="Tahoma"/>
              </a:rPr>
              <a:t>of </a:t>
            </a:r>
            <a:r>
              <a:rPr sz="2950" spc="35" dirty="0">
                <a:solidFill>
                  <a:srgbClr val="FFFFFF"/>
                </a:solidFill>
                <a:latin typeface="Tahoma"/>
                <a:cs typeface="Tahoma"/>
              </a:rPr>
              <a:t>more </a:t>
            </a:r>
            <a:r>
              <a:rPr sz="2950" spc="-10" dirty="0">
                <a:solidFill>
                  <a:srgbClr val="FFFFFF"/>
                </a:solidFill>
                <a:latin typeface="Tahoma"/>
                <a:cs typeface="Tahoma"/>
              </a:rPr>
              <a:t>than  </a:t>
            </a:r>
            <a:r>
              <a:rPr sz="2950" spc="-80" dirty="0">
                <a:solidFill>
                  <a:srgbClr val="FFFFFF"/>
                </a:solidFill>
                <a:latin typeface="Tahoma"/>
                <a:cs typeface="Tahoma"/>
              </a:rPr>
              <a:t>400</a:t>
            </a:r>
            <a:r>
              <a:rPr sz="2950" spc="-145" dirty="0">
                <a:solidFill>
                  <a:srgbClr val="FFFFFF"/>
                </a:solidFill>
                <a:latin typeface="Tahoma"/>
                <a:cs typeface="Tahoma"/>
              </a:rPr>
              <a:t> </a:t>
            </a:r>
            <a:r>
              <a:rPr sz="2950" spc="-25" dirty="0">
                <a:solidFill>
                  <a:srgbClr val="FFFFFF"/>
                </a:solidFill>
                <a:latin typeface="Tahoma"/>
                <a:cs typeface="Tahoma"/>
              </a:rPr>
              <a:t>further</a:t>
            </a:r>
            <a:r>
              <a:rPr sz="2950" spc="-145" dirty="0">
                <a:solidFill>
                  <a:srgbClr val="FFFFFF"/>
                </a:solidFill>
                <a:latin typeface="Tahoma"/>
                <a:cs typeface="Tahoma"/>
              </a:rPr>
              <a:t> </a:t>
            </a:r>
            <a:r>
              <a:rPr sz="2950" spc="50" dirty="0">
                <a:solidFill>
                  <a:srgbClr val="FFFFFF"/>
                </a:solidFill>
                <a:latin typeface="Tahoma"/>
                <a:cs typeface="Tahoma"/>
              </a:rPr>
              <a:t>angered</a:t>
            </a:r>
            <a:r>
              <a:rPr sz="2950" spc="-145" dirty="0">
                <a:solidFill>
                  <a:srgbClr val="FFFFFF"/>
                </a:solidFill>
                <a:latin typeface="Tahoma"/>
                <a:cs typeface="Tahoma"/>
              </a:rPr>
              <a:t> </a:t>
            </a:r>
            <a:r>
              <a:rPr sz="2950" spc="25" dirty="0">
                <a:solidFill>
                  <a:srgbClr val="FFFFFF"/>
                </a:solidFill>
                <a:latin typeface="Tahoma"/>
                <a:cs typeface="Tahoma"/>
              </a:rPr>
              <a:t>the</a:t>
            </a:r>
            <a:r>
              <a:rPr sz="2950" spc="-145" dirty="0">
                <a:solidFill>
                  <a:srgbClr val="FFFFFF"/>
                </a:solidFill>
                <a:latin typeface="Tahoma"/>
                <a:cs typeface="Tahoma"/>
              </a:rPr>
              <a:t> </a:t>
            </a:r>
            <a:r>
              <a:rPr sz="2950" spc="45" dirty="0">
                <a:solidFill>
                  <a:srgbClr val="FFFFFF"/>
                </a:solidFill>
                <a:latin typeface="Tahoma"/>
                <a:cs typeface="Tahoma"/>
              </a:rPr>
              <a:t>American</a:t>
            </a:r>
            <a:r>
              <a:rPr sz="2950" spc="-145" dirty="0">
                <a:solidFill>
                  <a:srgbClr val="FFFFFF"/>
                </a:solidFill>
                <a:latin typeface="Tahoma"/>
                <a:cs typeface="Tahoma"/>
              </a:rPr>
              <a:t> </a:t>
            </a:r>
            <a:r>
              <a:rPr sz="2950" spc="45" dirty="0">
                <a:solidFill>
                  <a:srgbClr val="FFFFFF"/>
                </a:solidFill>
                <a:latin typeface="Tahoma"/>
                <a:cs typeface="Tahoma"/>
              </a:rPr>
              <a:t>public,</a:t>
            </a:r>
            <a:r>
              <a:rPr sz="2950" spc="-145" dirty="0">
                <a:solidFill>
                  <a:srgbClr val="FFFFFF"/>
                </a:solidFill>
                <a:latin typeface="Tahoma"/>
                <a:cs typeface="Tahoma"/>
              </a:rPr>
              <a:t> </a:t>
            </a:r>
            <a:r>
              <a:rPr sz="2950" spc="65" dirty="0">
                <a:solidFill>
                  <a:srgbClr val="FFFFFF"/>
                </a:solidFill>
                <a:latin typeface="Tahoma"/>
                <a:cs typeface="Tahoma"/>
              </a:rPr>
              <a:t>leading</a:t>
            </a:r>
            <a:r>
              <a:rPr sz="2950" spc="-145" dirty="0">
                <a:solidFill>
                  <a:srgbClr val="FFFFFF"/>
                </a:solidFill>
                <a:latin typeface="Tahoma"/>
                <a:cs typeface="Tahoma"/>
              </a:rPr>
              <a:t> </a:t>
            </a:r>
            <a:r>
              <a:rPr sz="2950" spc="25" dirty="0">
                <a:solidFill>
                  <a:srgbClr val="FFFFFF"/>
                </a:solidFill>
                <a:latin typeface="Tahoma"/>
                <a:cs typeface="Tahoma"/>
              </a:rPr>
              <a:t>President</a:t>
            </a:r>
            <a:r>
              <a:rPr sz="2950" spc="-145" dirty="0">
                <a:solidFill>
                  <a:srgbClr val="FFFFFF"/>
                </a:solidFill>
                <a:latin typeface="Tahoma"/>
                <a:cs typeface="Tahoma"/>
              </a:rPr>
              <a:t> </a:t>
            </a:r>
            <a:r>
              <a:rPr sz="2950" dirty="0">
                <a:solidFill>
                  <a:srgbClr val="FFFFFF"/>
                </a:solidFill>
                <a:latin typeface="Tahoma"/>
                <a:cs typeface="Tahoma"/>
              </a:rPr>
              <a:t>Richard</a:t>
            </a:r>
            <a:endParaRPr sz="2950">
              <a:latin typeface="Tahoma"/>
              <a:cs typeface="Tahoma"/>
            </a:endParaRPr>
          </a:p>
          <a:p>
            <a:pPr marL="12700" marR="173355">
              <a:lnSpc>
                <a:spcPct val="115799"/>
              </a:lnSpc>
            </a:pPr>
            <a:r>
              <a:rPr sz="2950" spc="110" dirty="0">
                <a:solidFill>
                  <a:srgbClr val="FFFFFF"/>
                </a:solidFill>
                <a:latin typeface="Tahoma"/>
                <a:cs typeface="Tahoma"/>
              </a:rPr>
              <a:t>M. </a:t>
            </a:r>
            <a:r>
              <a:rPr sz="2950" spc="90" dirty="0">
                <a:solidFill>
                  <a:srgbClr val="FFFFFF"/>
                </a:solidFill>
                <a:latin typeface="Tahoma"/>
                <a:cs typeface="Tahoma"/>
              </a:rPr>
              <a:t>Nixon </a:t>
            </a:r>
            <a:r>
              <a:rPr sz="2950" spc="70" dirty="0">
                <a:solidFill>
                  <a:srgbClr val="FFFFFF"/>
                </a:solidFill>
                <a:latin typeface="Tahoma"/>
                <a:cs typeface="Tahoma"/>
              </a:rPr>
              <a:t>to </a:t>
            </a:r>
            <a:r>
              <a:rPr sz="2950" dirty="0">
                <a:solidFill>
                  <a:srgbClr val="FFFFFF"/>
                </a:solidFill>
                <a:latin typeface="Tahoma"/>
                <a:cs typeface="Tahoma"/>
              </a:rPr>
              <a:t>halt </a:t>
            </a:r>
            <a:r>
              <a:rPr sz="2950" spc="10" dirty="0">
                <a:solidFill>
                  <a:srgbClr val="FFFFFF"/>
                </a:solidFill>
                <a:latin typeface="Tahoma"/>
                <a:cs typeface="Tahoma"/>
              </a:rPr>
              <a:t>large-scale </a:t>
            </a:r>
            <a:r>
              <a:rPr sz="2950" spc="20" dirty="0">
                <a:solidFill>
                  <a:srgbClr val="FFFFFF"/>
                </a:solidFill>
                <a:latin typeface="Tahoma"/>
                <a:cs typeface="Tahoma"/>
              </a:rPr>
              <a:t>actions </a:t>
            </a:r>
            <a:r>
              <a:rPr sz="2950" spc="50" dirty="0">
                <a:solidFill>
                  <a:srgbClr val="FFFFFF"/>
                </a:solidFill>
                <a:latin typeface="Tahoma"/>
                <a:cs typeface="Tahoma"/>
              </a:rPr>
              <a:t>and </a:t>
            </a:r>
            <a:r>
              <a:rPr sz="2950" spc="30" dirty="0">
                <a:solidFill>
                  <a:srgbClr val="FFFFFF"/>
                </a:solidFill>
                <a:latin typeface="Tahoma"/>
                <a:cs typeface="Tahoma"/>
              </a:rPr>
              <a:t>announce </a:t>
            </a:r>
            <a:r>
              <a:rPr sz="2950" spc="-10" dirty="0">
                <a:solidFill>
                  <a:srgbClr val="FFFFFF"/>
                </a:solidFill>
                <a:latin typeface="Tahoma"/>
                <a:cs typeface="Tahoma"/>
              </a:rPr>
              <a:t>withdrawal </a:t>
            </a:r>
            <a:r>
              <a:rPr sz="2950" spc="40" dirty="0">
                <a:solidFill>
                  <a:srgbClr val="FFFFFF"/>
                </a:solidFill>
                <a:latin typeface="Tahoma"/>
                <a:cs typeface="Tahoma"/>
              </a:rPr>
              <a:t>of  </a:t>
            </a:r>
            <a:r>
              <a:rPr sz="2950" spc="25" dirty="0">
                <a:solidFill>
                  <a:srgbClr val="FFFFFF"/>
                </a:solidFill>
                <a:latin typeface="Tahoma"/>
                <a:cs typeface="Tahoma"/>
              </a:rPr>
              <a:t>the </a:t>
            </a:r>
            <a:r>
              <a:rPr sz="2950" spc="-35" dirty="0">
                <a:solidFill>
                  <a:srgbClr val="FFFFFF"/>
                </a:solidFill>
                <a:latin typeface="Tahoma"/>
                <a:cs typeface="Tahoma"/>
              </a:rPr>
              <a:t>first </a:t>
            </a:r>
            <a:r>
              <a:rPr sz="2950" spc="45" dirty="0">
                <a:solidFill>
                  <a:srgbClr val="FFFFFF"/>
                </a:solidFill>
                <a:latin typeface="Tahoma"/>
                <a:cs typeface="Tahoma"/>
              </a:rPr>
              <a:t>troops </a:t>
            </a:r>
            <a:r>
              <a:rPr sz="2950" spc="15" dirty="0">
                <a:solidFill>
                  <a:srgbClr val="FFFFFF"/>
                </a:solidFill>
                <a:latin typeface="Tahoma"/>
                <a:cs typeface="Tahoma"/>
              </a:rPr>
              <a:t>in </a:t>
            </a:r>
            <a:r>
              <a:rPr sz="2950" spc="30" dirty="0">
                <a:solidFill>
                  <a:srgbClr val="FFFFFF"/>
                </a:solidFill>
                <a:latin typeface="Tahoma"/>
                <a:cs typeface="Tahoma"/>
              </a:rPr>
              <a:t>June. </a:t>
            </a:r>
            <a:r>
              <a:rPr sz="2950" spc="35" dirty="0">
                <a:solidFill>
                  <a:srgbClr val="FFFFFF"/>
                </a:solidFill>
                <a:latin typeface="Tahoma"/>
                <a:cs typeface="Tahoma"/>
              </a:rPr>
              <a:t>From </a:t>
            </a:r>
            <a:r>
              <a:rPr sz="2950" spc="-10" dirty="0">
                <a:solidFill>
                  <a:srgbClr val="FFFFFF"/>
                </a:solidFill>
                <a:latin typeface="Tahoma"/>
                <a:cs typeface="Tahoma"/>
              </a:rPr>
              <a:t>this </a:t>
            </a:r>
            <a:r>
              <a:rPr sz="2950" spc="70" dirty="0">
                <a:solidFill>
                  <a:srgbClr val="FFFFFF"/>
                </a:solidFill>
                <a:latin typeface="Tahoma"/>
                <a:cs typeface="Tahoma"/>
              </a:rPr>
              <a:t>point </a:t>
            </a:r>
            <a:r>
              <a:rPr sz="2950" spc="5" dirty="0">
                <a:solidFill>
                  <a:srgbClr val="FFFFFF"/>
                </a:solidFill>
                <a:latin typeface="Tahoma"/>
                <a:cs typeface="Tahoma"/>
              </a:rPr>
              <a:t>on, </a:t>
            </a:r>
            <a:r>
              <a:rPr sz="2950" spc="25" dirty="0">
                <a:solidFill>
                  <a:srgbClr val="FFFFFF"/>
                </a:solidFill>
                <a:latin typeface="Tahoma"/>
                <a:cs typeface="Tahoma"/>
              </a:rPr>
              <a:t>the </a:t>
            </a:r>
            <a:r>
              <a:rPr sz="2950" spc="60" dirty="0">
                <a:solidFill>
                  <a:srgbClr val="FFFFFF"/>
                </a:solidFill>
                <a:latin typeface="Tahoma"/>
                <a:cs typeface="Tahoma"/>
              </a:rPr>
              <a:t>United </a:t>
            </a:r>
            <a:r>
              <a:rPr sz="2950" dirty="0">
                <a:solidFill>
                  <a:srgbClr val="FFFFFF"/>
                </a:solidFill>
                <a:latin typeface="Tahoma"/>
                <a:cs typeface="Tahoma"/>
              </a:rPr>
              <a:t>States  </a:t>
            </a:r>
            <a:r>
              <a:rPr sz="2950" spc="45" dirty="0">
                <a:solidFill>
                  <a:srgbClr val="FFFFFF"/>
                </a:solidFill>
                <a:latin typeface="Tahoma"/>
                <a:cs typeface="Tahoma"/>
              </a:rPr>
              <a:t>focused</a:t>
            </a:r>
            <a:r>
              <a:rPr sz="2950" spc="-150" dirty="0">
                <a:solidFill>
                  <a:srgbClr val="FFFFFF"/>
                </a:solidFill>
                <a:latin typeface="Tahoma"/>
                <a:cs typeface="Tahoma"/>
              </a:rPr>
              <a:t> </a:t>
            </a:r>
            <a:r>
              <a:rPr sz="2950" spc="70" dirty="0">
                <a:solidFill>
                  <a:srgbClr val="FFFFFF"/>
                </a:solidFill>
                <a:latin typeface="Tahoma"/>
                <a:cs typeface="Tahoma"/>
              </a:rPr>
              <a:t>on</a:t>
            </a:r>
            <a:r>
              <a:rPr sz="2950" spc="-150" dirty="0">
                <a:solidFill>
                  <a:srgbClr val="FFFFFF"/>
                </a:solidFill>
                <a:latin typeface="Tahoma"/>
                <a:cs typeface="Tahoma"/>
              </a:rPr>
              <a:t> </a:t>
            </a:r>
            <a:r>
              <a:rPr sz="2950" spc="-20" dirty="0">
                <a:solidFill>
                  <a:srgbClr val="FFFFFF"/>
                </a:solidFill>
                <a:latin typeface="Tahoma"/>
                <a:cs typeface="Tahoma"/>
              </a:rPr>
              <a:t>a</a:t>
            </a:r>
            <a:r>
              <a:rPr sz="2950" spc="-150" dirty="0">
                <a:solidFill>
                  <a:srgbClr val="FFFFFF"/>
                </a:solidFill>
                <a:latin typeface="Tahoma"/>
                <a:cs typeface="Tahoma"/>
              </a:rPr>
              <a:t> </a:t>
            </a:r>
            <a:r>
              <a:rPr sz="2950" spc="55" dirty="0">
                <a:solidFill>
                  <a:srgbClr val="FFFFFF"/>
                </a:solidFill>
                <a:latin typeface="Tahoma"/>
                <a:cs typeface="Tahoma"/>
              </a:rPr>
              <a:t>policy</a:t>
            </a:r>
            <a:r>
              <a:rPr sz="2950" spc="-150" dirty="0">
                <a:solidFill>
                  <a:srgbClr val="FFFFFF"/>
                </a:solidFill>
                <a:latin typeface="Tahoma"/>
                <a:cs typeface="Tahoma"/>
              </a:rPr>
              <a:t> </a:t>
            </a:r>
            <a:r>
              <a:rPr sz="2950" spc="40" dirty="0">
                <a:solidFill>
                  <a:srgbClr val="FFFFFF"/>
                </a:solidFill>
                <a:latin typeface="Tahoma"/>
                <a:cs typeface="Tahoma"/>
              </a:rPr>
              <a:t>of</a:t>
            </a:r>
            <a:r>
              <a:rPr sz="2950" spc="-150" dirty="0">
                <a:solidFill>
                  <a:srgbClr val="FFFFFF"/>
                </a:solidFill>
                <a:latin typeface="Tahoma"/>
                <a:cs typeface="Tahoma"/>
              </a:rPr>
              <a:t> </a:t>
            </a:r>
            <a:r>
              <a:rPr sz="2950" spc="60" dirty="0">
                <a:solidFill>
                  <a:srgbClr val="FFFFFF"/>
                </a:solidFill>
                <a:latin typeface="Tahoma"/>
                <a:cs typeface="Tahoma"/>
              </a:rPr>
              <a:t>"Vietnamization"</a:t>
            </a:r>
            <a:r>
              <a:rPr sz="2950" spc="-150" dirty="0">
                <a:solidFill>
                  <a:srgbClr val="FFFFFF"/>
                </a:solidFill>
                <a:latin typeface="Tahoma"/>
                <a:cs typeface="Tahoma"/>
              </a:rPr>
              <a:t> </a:t>
            </a:r>
            <a:r>
              <a:rPr sz="2950" spc="-135" dirty="0">
                <a:solidFill>
                  <a:srgbClr val="FFFFFF"/>
                </a:solidFill>
                <a:latin typeface="Tahoma"/>
                <a:cs typeface="Tahoma"/>
              </a:rPr>
              <a:t>–</a:t>
            </a:r>
            <a:r>
              <a:rPr sz="2950" spc="-150" dirty="0">
                <a:solidFill>
                  <a:srgbClr val="FFFFFF"/>
                </a:solidFill>
                <a:latin typeface="Tahoma"/>
                <a:cs typeface="Tahoma"/>
              </a:rPr>
              <a:t> </a:t>
            </a:r>
            <a:r>
              <a:rPr sz="2950" spc="35" dirty="0">
                <a:solidFill>
                  <a:srgbClr val="FFFFFF"/>
                </a:solidFill>
                <a:latin typeface="Tahoma"/>
                <a:cs typeface="Tahoma"/>
              </a:rPr>
              <a:t>or</a:t>
            </a:r>
            <a:r>
              <a:rPr sz="2950" spc="-150" dirty="0">
                <a:solidFill>
                  <a:srgbClr val="FFFFFF"/>
                </a:solidFill>
                <a:latin typeface="Tahoma"/>
                <a:cs typeface="Tahoma"/>
              </a:rPr>
              <a:t> </a:t>
            </a:r>
            <a:r>
              <a:rPr sz="2950" spc="45" dirty="0">
                <a:solidFill>
                  <a:srgbClr val="FFFFFF"/>
                </a:solidFill>
                <a:latin typeface="Tahoma"/>
                <a:cs typeface="Tahoma"/>
              </a:rPr>
              <a:t>moving</a:t>
            </a:r>
            <a:r>
              <a:rPr sz="2950" spc="-150" dirty="0">
                <a:solidFill>
                  <a:srgbClr val="FFFFFF"/>
                </a:solidFill>
                <a:latin typeface="Tahoma"/>
                <a:cs typeface="Tahoma"/>
              </a:rPr>
              <a:t> </a:t>
            </a:r>
            <a:r>
              <a:rPr sz="2950" spc="5" dirty="0">
                <a:solidFill>
                  <a:srgbClr val="FFFFFF"/>
                </a:solidFill>
                <a:latin typeface="Tahoma"/>
                <a:cs typeface="Tahoma"/>
              </a:rPr>
              <a:t>toward</a:t>
            </a:r>
            <a:r>
              <a:rPr sz="2950" spc="-150" dirty="0">
                <a:solidFill>
                  <a:srgbClr val="FFFFFF"/>
                </a:solidFill>
                <a:latin typeface="Tahoma"/>
                <a:cs typeface="Tahoma"/>
              </a:rPr>
              <a:t> </a:t>
            </a:r>
            <a:r>
              <a:rPr sz="2950" spc="-20" dirty="0">
                <a:solidFill>
                  <a:srgbClr val="FFFFFF"/>
                </a:solidFill>
                <a:latin typeface="Tahoma"/>
                <a:cs typeface="Tahoma"/>
              </a:rPr>
              <a:t>a</a:t>
            </a:r>
            <a:r>
              <a:rPr sz="2950" spc="-150" dirty="0">
                <a:solidFill>
                  <a:srgbClr val="FFFFFF"/>
                </a:solidFill>
                <a:latin typeface="Tahoma"/>
                <a:cs typeface="Tahoma"/>
              </a:rPr>
              <a:t> </a:t>
            </a:r>
            <a:r>
              <a:rPr sz="2950" spc="-20" dirty="0">
                <a:solidFill>
                  <a:srgbClr val="FFFFFF"/>
                </a:solidFill>
                <a:latin typeface="Tahoma"/>
                <a:cs typeface="Tahoma"/>
              </a:rPr>
              <a:t>self-  </a:t>
            </a:r>
            <a:r>
              <a:rPr sz="2950" spc="-5" dirty="0">
                <a:solidFill>
                  <a:srgbClr val="FFFFFF"/>
                </a:solidFill>
                <a:latin typeface="Tahoma"/>
                <a:cs typeface="Tahoma"/>
              </a:rPr>
              <a:t>sufficient</a:t>
            </a:r>
            <a:r>
              <a:rPr sz="2950" spc="-160" dirty="0">
                <a:solidFill>
                  <a:srgbClr val="FFFFFF"/>
                </a:solidFill>
                <a:latin typeface="Tahoma"/>
                <a:cs typeface="Tahoma"/>
              </a:rPr>
              <a:t> </a:t>
            </a:r>
            <a:r>
              <a:rPr sz="2950" spc="25" dirty="0">
                <a:solidFill>
                  <a:srgbClr val="FFFFFF"/>
                </a:solidFill>
                <a:latin typeface="Tahoma"/>
                <a:cs typeface="Tahoma"/>
              </a:rPr>
              <a:t>South</a:t>
            </a:r>
            <a:r>
              <a:rPr sz="2950" spc="-160" dirty="0">
                <a:solidFill>
                  <a:srgbClr val="FFFFFF"/>
                </a:solidFill>
                <a:latin typeface="Tahoma"/>
                <a:cs typeface="Tahoma"/>
              </a:rPr>
              <a:t> </a:t>
            </a:r>
            <a:r>
              <a:rPr sz="2950" spc="20" dirty="0">
                <a:solidFill>
                  <a:srgbClr val="FFFFFF"/>
                </a:solidFill>
                <a:latin typeface="Tahoma"/>
                <a:cs typeface="Tahoma"/>
              </a:rPr>
              <a:t>Vietnam</a:t>
            </a:r>
            <a:r>
              <a:rPr sz="2950" spc="-160" dirty="0">
                <a:solidFill>
                  <a:srgbClr val="FFFFFF"/>
                </a:solidFill>
                <a:latin typeface="Tahoma"/>
                <a:cs typeface="Tahoma"/>
              </a:rPr>
              <a:t> </a:t>
            </a:r>
            <a:r>
              <a:rPr sz="2950" spc="-25" dirty="0">
                <a:solidFill>
                  <a:srgbClr val="FFFFFF"/>
                </a:solidFill>
                <a:latin typeface="Tahoma"/>
                <a:cs typeface="Tahoma"/>
              </a:rPr>
              <a:t>with</a:t>
            </a:r>
            <a:r>
              <a:rPr sz="2950" spc="-160" dirty="0">
                <a:solidFill>
                  <a:srgbClr val="FFFFFF"/>
                </a:solidFill>
                <a:latin typeface="Tahoma"/>
                <a:cs typeface="Tahoma"/>
              </a:rPr>
              <a:t> </a:t>
            </a:r>
            <a:r>
              <a:rPr sz="2950" spc="-10" dirty="0">
                <a:solidFill>
                  <a:srgbClr val="FFFFFF"/>
                </a:solidFill>
                <a:latin typeface="Tahoma"/>
                <a:cs typeface="Tahoma"/>
              </a:rPr>
              <a:t>military</a:t>
            </a:r>
            <a:r>
              <a:rPr sz="2950" spc="-160" dirty="0">
                <a:solidFill>
                  <a:srgbClr val="FFFFFF"/>
                </a:solidFill>
                <a:latin typeface="Tahoma"/>
                <a:cs typeface="Tahoma"/>
              </a:rPr>
              <a:t> </a:t>
            </a:r>
            <a:r>
              <a:rPr sz="2950" spc="35" dirty="0">
                <a:solidFill>
                  <a:srgbClr val="FFFFFF"/>
                </a:solidFill>
                <a:latin typeface="Tahoma"/>
                <a:cs typeface="Tahoma"/>
              </a:rPr>
              <a:t>action</a:t>
            </a:r>
            <a:r>
              <a:rPr sz="2950" spc="-160" dirty="0">
                <a:solidFill>
                  <a:srgbClr val="FFFFFF"/>
                </a:solidFill>
                <a:latin typeface="Tahoma"/>
                <a:cs typeface="Tahoma"/>
              </a:rPr>
              <a:t> </a:t>
            </a:r>
            <a:r>
              <a:rPr sz="2950" spc="95" dirty="0">
                <a:solidFill>
                  <a:srgbClr val="FFFFFF"/>
                </a:solidFill>
                <a:latin typeface="Tahoma"/>
                <a:cs typeface="Tahoma"/>
              </a:rPr>
              <a:t>led</a:t>
            </a:r>
            <a:r>
              <a:rPr sz="2950" spc="-160" dirty="0">
                <a:solidFill>
                  <a:srgbClr val="FFFFFF"/>
                </a:solidFill>
                <a:latin typeface="Tahoma"/>
                <a:cs typeface="Tahoma"/>
              </a:rPr>
              <a:t> </a:t>
            </a:r>
            <a:r>
              <a:rPr sz="2950" spc="35" dirty="0">
                <a:solidFill>
                  <a:srgbClr val="FFFFFF"/>
                </a:solidFill>
                <a:latin typeface="Tahoma"/>
                <a:cs typeface="Tahoma"/>
              </a:rPr>
              <a:t>by</a:t>
            </a:r>
            <a:r>
              <a:rPr sz="2950" spc="-160" dirty="0">
                <a:solidFill>
                  <a:srgbClr val="FFFFFF"/>
                </a:solidFill>
                <a:latin typeface="Tahoma"/>
                <a:cs typeface="Tahoma"/>
              </a:rPr>
              <a:t> </a:t>
            </a:r>
            <a:r>
              <a:rPr sz="2950" spc="25" dirty="0">
                <a:solidFill>
                  <a:srgbClr val="FFFFFF"/>
                </a:solidFill>
                <a:latin typeface="Tahoma"/>
                <a:cs typeface="Tahoma"/>
              </a:rPr>
              <a:t>the</a:t>
            </a:r>
            <a:r>
              <a:rPr sz="2950" spc="-160" dirty="0">
                <a:solidFill>
                  <a:srgbClr val="FFFFFF"/>
                </a:solidFill>
                <a:latin typeface="Tahoma"/>
                <a:cs typeface="Tahoma"/>
              </a:rPr>
              <a:t> </a:t>
            </a:r>
            <a:r>
              <a:rPr sz="2950" spc="75" dirty="0">
                <a:solidFill>
                  <a:srgbClr val="FFFFFF"/>
                </a:solidFill>
                <a:latin typeface="Tahoma"/>
                <a:cs typeface="Tahoma"/>
              </a:rPr>
              <a:t>ARVN.</a:t>
            </a:r>
            <a:endParaRPr sz="295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1360" y="1421216"/>
            <a:ext cx="12205335" cy="4686300"/>
          </a:xfrm>
          <a:prstGeom prst="rect">
            <a:avLst/>
          </a:prstGeom>
        </p:spPr>
        <p:txBody>
          <a:bodyPr vert="horz" wrap="square" lIns="0" tIns="0" rIns="0" bIns="0" rtlCol="0">
            <a:spAutoFit/>
          </a:bodyPr>
          <a:lstStyle/>
          <a:p>
            <a:pPr marL="396875" marR="5080" indent="-384175">
              <a:lnSpc>
                <a:spcPct val="115799"/>
              </a:lnSpc>
              <a:buClr>
                <a:srgbClr val="646464"/>
              </a:buClr>
              <a:buSzPct val="89830"/>
              <a:buChar char="•"/>
              <a:tabLst>
                <a:tab pos="397510" algn="l"/>
              </a:tabLst>
            </a:pPr>
            <a:r>
              <a:rPr sz="2950" spc="-170" dirty="0">
                <a:solidFill>
                  <a:srgbClr val="FFFFFF"/>
                </a:solidFill>
                <a:latin typeface="Tahoma"/>
                <a:cs typeface="Tahoma"/>
              </a:rPr>
              <a:t>In </a:t>
            </a:r>
            <a:r>
              <a:rPr sz="2950" spc="25" dirty="0">
                <a:solidFill>
                  <a:srgbClr val="FFFFFF"/>
                </a:solidFill>
                <a:latin typeface="Tahoma"/>
                <a:cs typeface="Tahoma"/>
              </a:rPr>
              <a:t>the late nineteenth </a:t>
            </a:r>
            <a:r>
              <a:rPr sz="2950" spc="-60" dirty="0">
                <a:solidFill>
                  <a:srgbClr val="FFFFFF"/>
                </a:solidFill>
                <a:latin typeface="Tahoma"/>
                <a:cs typeface="Tahoma"/>
              </a:rPr>
              <a:t>century, </a:t>
            </a:r>
            <a:r>
              <a:rPr sz="2950" spc="25" dirty="0">
                <a:solidFill>
                  <a:srgbClr val="FFFFFF"/>
                </a:solidFill>
                <a:latin typeface="Tahoma"/>
                <a:cs typeface="Tahoma"/>
              </a:rPr>
              <a:t>France </a:t>
            </a:r>
            <a:r>
              <a:rPr sz="2950" spc="70" dirty="0">
                <a:solidFill>
                  <a:srgbClr val="FFFFFF"/>
                </a:solidFill>
                <a:latin typeface="Tahoma"/>
                <a:cs typeface="Tahoma"/>
              </a:rPr>
              <a:t>colonized </a:t>
            </a:r>
            <a:r>
              <a:rPr sz="2950" spc="20" dirty="0">
                <a:solidFill>
                  <a:srgbClr val="FFFFFF"/>
                </a:solidFill>
                <a:latin typeface="Tahoma"/>
                <a:cs typeface="Tahoma"/>
              </a:rPr>
              <a:t>Vietnam </a:t>
            </a:r>
            <a:r>
              <a:rPr sz="2950" spc="-40" dirty="0">
                <a:solidFill>
                  <a:srgbClr val="FFFFFF"/>
                </a:solidFill>
                <a:latin typeface="Tahoma"/>
                <a:cs typeface="Tahoma"/>
              </a:rPr>
              <a:t>as </a:t>
            </a:r>
            <a:r>
              <a:rPr sz="2950" spc="15" dirty="0">
                <a:solidFill>
                  <a:srgbClr val="FFFFFF"/>
                </a:solidFill>
                <a:latin typeface="Tahoma"/>
                <a:cs typeface="Tahoma"/>
              </a:rPr>
              <a:t>part </a:t>
            </a:r>
            <a:r>
              <a:rPr sz="2950" spc="40" dirty="0">
                <a:solidFill>
                  <a:srgbClr val="FFFFFF"/>
                </a:solidFill>
                <a:latin typeface="Tahoma"/>
                <a:cs typeface="Tahoma"/>
              </a:rPr>
              <a:t>of  </a:t>
            </a:r>
            <a:r>
              <a:rPr sz="2950" spc="15" dirty="0">
                <a:solidFill>
                  <a:srgbClr val="FFFFFF"/>
                </a:solidFill>
                <a:latin typeface="Tahoma"/>
                <a:cs typeface="Tahoma"/>
              </a:rPr>
              <a:t>French </a:t>
            </a:r>
            <a:r>
              <a:rPr sz="2950" spc="-10" dirty="0">
                <a:solidFill>
                  <a:srgbClr val="FFFFFF"/>
                </a:solidFill>
                <a:latin typeface="Tahoma"/>
                <a:cs typeface="Tahoma"/>
              </a:rPr>
              <a:t>Indochina. </a:t>
            </a:r>
            <a:r>
              <a:rPr sz="2950" spc="-15" dirty="0">
                <a:solidFill>
                  <a:srgbClr val="FFFFFF"/>
                </a:solidFill>
                <a:latin typeface="Tahoma"/>
                <a:cs typeface="Tahoma"/>
              </a:rPr>
              <a:t>This </a:t>
            </a:r>
            <a:r>
              <a:rPr sz="2950" spc="40" dirty="0">
                <a:solidFill>
                  <a:srgbClr val="FFFFFF"/>
                </a:solidFill>
                <a:latin typeface="Tahoma"/>
                <a:cs typeface="Tahoma"/>
              </a:rPr>
              <a:t>move </a:t>
            </a:r>
            <a:r>
              <a:rPr sz="2950" spc="-65" dirty="0">
                <a:solidFill>
                  <a:srgbClr val="FFFFFF"/>
                </a:solidFill>
                <a:latin typeface="Tahoma"/>
                <a:cs typeface="Tahoma"/>
              </a:rPr>
              <a:t>was </a:t>
            </a:r>
            <a:r>
              <a:rPr sz="2950" spc="40" dirty="0">
                <a:solidFill>
                  <a:srgbClr val="FFFFFF"/>
                </a:solidFill>
                <a:latin typeface="Tahoma"/>
                <a:cs typeface="Tahoma"/>
              </a:rPr>
              <a:t>met </a:t>
            </a:r>
            <a:r>
              <a:rPr sz="2950" spc="-25" dirty="0">
                <a:solidFill>
                  <a:srgbClr val="FFFFFF"/>
                </a:solidFill>
                <a:latin typeface="Tahoma"/>
                <a:cs typeface="Tahoma"/>
              </a:rPr>
              <a:t>with </a:t>
            </a:r>
            <a:r>
              <a:rPr sz="2950" spc="20" dirty="0">
                <a:solidFill>
                  <a:srgbClr val="FFFFFF"/>
                </a:solidFill>
                <a:latin typeface="Tahoma"/>
                <a:cs typeface="Tahoma"/>
              </a:rPr>
              <a:t>much </a:t>
            </a:r>
            <a:r>
              <a:rPr sz="2950" spc="-5" dirty="0">
                <a:solidFill>
                  <a:srgbClr val="FFFFFF"/>
                </a:solidFill>
                <a:latin typeface="Tahoma"/>
                <a:cs typeface="Tahoma"/>
              </a:rPr>
              <a:t>resistance from </a:t>
            </a:r>
            <a:r>
              <a:rPr sz="2950" spc="25" dirty="0">
                <a:solidFill>
                  <a:srgbClr val="FFFFFF"/>
                </a:solidFill>
                <a:latin typeface="Tahoma"/>
                <a:cs typeface="Tahoma"/>
              </a:rPr>
              <a:t>the  </a:t>
            </a:r>
            <a:r>
              <a:rPr sz="2950" spc="40" dirty="0">
                <a:solidFill>
                  <a:srgbClr val="FFFFFF"/>
                </a:solidFill>
                <a:latin typeface="Tahoma"/>
                <a:cs typeface="Tahoma"/>
              </a:rPr>
              <a:t>general</a:t>
            </a:r>
            <a:r>
              <a:rPr sz="2950" spc="-155" dirty="0">
                <a:solidFill>
                  <a:srgbClr val="FFFFFF"/>
                </a:solidFill>
                <a:latin typeface="Tahoma"/>
                <a:cs typeface="Tahoma"/>
              </a:rPr>
              <a:t> </a:t>
            </a:r>
            <a:r>
              <a:rPr sz="2950" spc="50" dirty="0">
                <a:solidFill>
                  <a:srgbClr val="FFFFFF"/>
                </a:solidFill>
                <a:latin typeface="Tahoma"/>
                <a:cs typeface="Tahoma"/>
              </a:rPr>
              <a:t>population,</a:t>
            </a:r>
            <a:r>
              <a:rPr sz="2950" spc="-155" dirty="0">
                <a:solidFill>
                  <a:srgbClr val="FFFFFF"/>
                </a:solidFill>
                <a:latin typeface="Tahoma"/>
                <a:cs typeface="Tahoma"/>
              </a:rPr>
              <a:t> </a:t>
            </a:r>
            <a:r>
              <a:rPr sz="2950" spc="55" dirty="0">
                <a:solidFill>
                  <a:srgbClr val="FFFFFF"/>
                </a:solidFill>
                <a:latin typeface="Tahoma"/>
                <a:cs typeface="Tahoma"/>
              </a:rPr>
              <a:t>but</a:t>
            </a:r>
            <a:r>
              <a:rPr sz="2950" spc="-155" dirty="0">
                <a:solidFill>
                  <a:srgbClr val="FFFFFF"/>
                </a:solidFill>
                <a:latin typeface="Tahoma"/>
                <a:cs typeface="Tahoma"/>
              </a:rPr>
              <a:t> </a:t>
            </a:r>
            <a:r>
              <a:rPr sz="2950" spc="25" dirty="0">
                <a:solidFill>
                  <a:srgbClr val="FFFFFF"/>
                </a:solidFill>
                <a:latin typeface="Tahoma"/>
                <a:cs typeface="Tahoma"/>
              </a:rPr>
              <a:t>the</a:t>
            </a:r>
            <a:r>
              <a:rPr sz="2950" spc="-155" dirty="0">
                <a:solidFill>
                  <a:srgbClr val="FFFFFF"/>
                </a:solidFill>
                <a:latin typeface="Tahoma"/>
                <a:cs typeface="Tahoma"/>
              </a:rPr>
              <a:t> </a:t>
            </a:r>
            <a:r>
              <a:rPr sz="2950" spc="55" dirty="0">
                <a:solidFill>
                  <a:srgbClr val="FFFFFF"/>
                </a:solidFill>
                <a:latin typeface="Tahoma"/>
                <a:cs typeface="Tahoma"/>
              </a:rPr>
              <a:t>colonial</a:t>
            </a:r>
            <a:r>
              <a:rPr sz="2950" spc="-155" dirty="0">
                <a:solidFill>
                  <a:srgbClr val="FFFFFF"/>
                </a:solidFill>
                <a:latin typeface="Tahoma"/>
                <a:cs typeface="Tahoma"/>
              </a:rPr>
              <a:t> </a:t>
            </a:r>
            <a:r>
              <a:rPr sz="2950" spc="30" dirty="0">
                <a:solidFill>
                  <a:srgbClr val="FFFFFF"/>
                </a:solidFill>
                <a:latin typeface="Tahoma"/>
                <a:cs typeface="Tahoma"/>
              </a:rPr>
              <a:t>government</a:t>
            </a:r>
            <a:r>
              <a:rPr sz="2950" spc="-155" dirty="0">
                <a:solidFill>
                  <a:srgbClr val="FFFFFF"/>
                </a:solidFill>
                <a:latin typeface="Tahoma"/>
                <a:cs typeface="Tahoma"/>
              </a:rPr>
              <a:t> </a:t>
            </a:r>
            <a:r>
              <a:rPr sz="2950" spc="-5" dirty="0">
                <a:solidFill>
                  <a:srgbClr val="FFFFFF"/>
                </a:solidFill>
                <a:latin typeface="Tahoma"/>
                <a:cs typeface="Tahoma"/>
              </a:rPr>
              <a:t>easily</a:t>
            </a:r>
            <a:r>
              <a:rPr sz="2950" spc="-155" dirty="0">
                <a:solidFill>
                  <a:srgbClr val="FFFFFF"/>
                </a:solidFill>
                <a:latin typeface="Tahoma"/>
                <a:cs typeface="Tahoma"/>
              </a:rPr>
              <a:t> </a:t>
            </a:r>
            <a:r>
              <a:rPr sz="2950" spc="35" dirty="0">
                <a:solidFill>
                  <a:srgbClr val="FFFFFF"/>
                </a:solidFill>
                <a:latin typeface="Tahoma"/>
                <a:cs typeface="Tahoma"/>
              </a:rPr>
              <a:t>suppressed</a:t>
            </a:r>
            <a:r>
              <a:rPr sz="2950" spc="-155" dirty="0">
                <a:solidFill>
                  <a:srgbClr val="FFFFFF"/>
                </a:solidFill>
                <a:latin typeface="Tahoma"/>
                <a:cs typeface="Tahoma"/>
              </a:rPr>
              <a:t> </a:t>
            </a:r>
            <a:r>
              <a:rPr sz="2950" spc="-45" dirty="0">
                <a:solidFill>
                  <a:srgbClr val="FFFFFF"/>
                </a:solidFill>
                <a:latin typeface="Tahoma"/>
                <a:cs typeface="Tahoma"/>
              </a:rPr>
              <a:t>any  </a:t>
            </a:r>
            <a:r>
              <a:rPr sz="2950" spc="30" dirty="0">
                <a:solidFill>
                  <a:srgbClr val="FFFFFF"/>
                </a:solidFill>
                <a:latin typeface="Tahoma"/>
                <a:cs typeface="Tahoma"/>
              </a:rPr>
              <a:t>rebellion. </a:t>
            </a:r>
            <a:r>
              <a:rPr sz="2950" spc="50" dirty="0">
                <a:solidFill>
                  <a:srgbClr val="FFFFFF"/>
                </a:solidFill>
                <a:latin typeface="Tahoma"/>
                <a:cs typeface="Tahoma"/>
              </a:rPr>
              <a:t>During </a:t>
            </a:r>
            <a:r>
              <a:rPr sz="2950" spc="70" dirty="0">
                <a:solidFill>
                  <a:srgbClr val="FFFFFF"/>
                </a:solidFill>
                <a:latin typeface="Tahoma"/>
                <a:cs typeface="Tahoma"/>
              </a:rPr>
              <a:t>World </a:t>
            </a:r>
            <a:r>
              <a:rPr sz="2950" spc="-30" dirty="0">
                <a:solidFill>
                  <a:srgbClr val="FFFFFF"/>
                </a:solidFill>
                <a:latin typeface="Tahoma"/>
                <a:cs typeface="Tahoma"/>
              </a:rPr>
              <a:t>War </a:t>
            </a:r>
            <a:r>
              <a:rPr sz="2950" spc="-265" dirty="0">
                <a:solidFill>
                  <a:srgbClr val="FFFFFF"/>
                </a:solidFill>
                <a:latin typeface="Tahoma"/>
                <a:cs typeface="Tahoma"/>
              </a:rPr>
              <a:t>II, </a:t>
            </a:r>
            <a:r>
              <a:rPr sz="2950" spc="-50" dirty="0">
                <a:solidFill>
                  <a:srgbClr val="FFFFFF"/>
                </a:solidFill>
                <a:latin typeface="Tahoma"/>
                <a:cs typeface="Tahoma"/>
              </a:rPr>
              <a:t>however, </a:t>
            </a:r>
            <a:r>
              <a:rPr sz="2950" spc="25" dirty="0">
                <a:solidFill>
                  <a:srgbClr val="FFFFFF"/>
                </a:solidFill>
                <a:latin typeface="Tahoma"/>
                <a:cs typeface="Tahoma"/>
              </a:rPr>
              <a:t>the </a:t>
            </a:r>
            <a:r>
              <a:rPr sz="2950" spc="15" dirty="0">
                <a:solidFill>
                  <a:srgbClr val="FFFFFF"/>
                </a:solidFill>
                <a:latin typeface="Tahoma"/>
                <a:cs typeface="Tahoma"/>
              </a:rPr>
              <a:t>French </a:t>
            </a:r>
            <a:r>
              <a:rPr sz="2950" spc="30" dirty="0">
                <a:solidFill>
                  <a:srgbClr val="FFFFFF"/>
                </a:solidFill>
                <a:latin typeface="Tahoma"/>
                <a:cs typeface="Tahoma"/>
              </a:rPr>
              <a:t>government </a:t>
            </a:r>
            <a:r>
              <a:rPr sz="2950" spc="-65" dirty="0">
                <a:solidFill>
                  <a:srgbClr val="FFFFFF"/>
                </a:solidFill>
                <a:latin typeface="Tahoma"/>
                <a:cs typeface="Tahoma"/>
              </a:rPr>
              <a:t>was  </a:t>
            </a:r>
            <a:r>
              <a:rPr sz="2950" spc="45" dirty="0">
                <a:solidFill>
                  <a:srgbClr val="FFFFFF"/>
                </a:solidFill>
                <a:latin typeface="Tahoma"/>
                <a:cs typeface="Tahoma"/>
              </a:rPr>
              <a:t>unable</a:t>
            </a:r>
            <a:r>
              <a:rPr sz="2950" spc="-160" dirty="0">
                <a:solidFill>
                  <a:srgbClr val="FFFFFF"/>
                </a:solidFill>
                <a:latin typeface="Tahoma"/>
                <a:cs typeface="Tahoma"/>
              </a:rPr>
              <a:t> </a:t>
            </a:r>
            <a:r>
              <a:rPr sz="2950" spc="70" dirty="0">
                <a:solidFill>
                  <a:srgbClr val="FFFFFF"/>
                </a:solidFill>
                <a:latin typeface="Tahoma"/>
                <a:cs typeface="Tahoma"/>
              </a:rPr>
              <a:t>to</a:t>
            </a:r>
            <a:r>
              <a:rPr sz="2950" spc="-160" dirty="0">
                <a:solidFill>
                  <a:srgbClr val="FFFFFF"/>
                </a:solidFill>
                <a:latin typeface="Tahoma"/>
                <a:cs typeface="Tahoma"/>
              </a:rPr>
              <a:t> </a:t>
            </a:r>
            <a:r>
              <a:rPr sz="2950" spc="50" dirty="0">
                <a:solidFill>
                  <a:srgbClr val="FFFFFF"/>
                </a:solidFill>
                <a:latin typeface="Tahoma"/>
                <a:cs typeface="Tahoma"/>
              </a:rPr>
              <a:t>support</a:t>
            </a:r>
            <a:r>
              <a:rPr sz="2950" spc="-160" dirty="0">
                <a:solidFill>
                  <a:srgbClr val="FFFFFF"/>
                </a:solidFill>
                <a:latin typeface="Tahoma"/>
                <a:cs typeface="Tahoma"/>
              </a:rPr>
              <a:t> </a:t>
            </a:r>
            <a:r>
              <a:rPr sz="2950" spc="-10" dirty="0">
                <a:solidFill>
                  <a:srgbClr val="FFFFFF"/>
                </a:solidFill>
                <a:latin typeface="Tahoma"/>
                <a:cs typeface="Tahoma"/>
              </a:rPr>
              <a:t>its</a:t>
            </a:r>
            <a:r>
              <a:rPr sz="2950" spc="-160" dirty="0">
                <a:solidFill>
                  <a:srgbClr val="FFFFFF"/>
                </a:solidFill>
                <a:latin typeface="Tahoma"/>
                <a:cs typeface="Tahoma"/>
              </a:rPr>
              <a:t> </a:t>
            </a:r>
            <a:r>
              <a:rPr sz="2950" spc="40" dirty="0">
                <a:solidFill>
                  <a:srgbClr val="FFFFFF"/>
                </a:solidFill>
                <a:latin typeface="Tahoma"/>
                <a:cs typeface="Tahoma"/>
              </a:rPr>
              <a:t>Asian</a:t>
            </a:r>
            <a:r>
              <a:rPr sz="2950" spc="-160" dirty="0">
                <a:solidFill>
                  <a:srgbClr val="FFFFFF"/>
                </a:solidFill>
                <a:latin typeface="Tahoma"/>
                <a:cs typeface="Tahoma"/>
              </a:rPr>
              <a:t> </a:t>
            </a:r>
            <a:r>
              <a:rPr sz="2950" spc="55" dirty="0">
                <a:solidFill>
                  <a:srgbClr val="FFFFFF"/>
                </a:solidFill>
                <a:latin typeface="Tahoma"/>
                <a:cs typeface="Tahoma"/>
              </a:rPr>
              <a:t>colonies</a:t>
            </a:r>
            <a:r>
              <a:rPr sz="2950" spc="-160" dirty="0">
                <a:solidFill>
                  <a:srgbClr val="FFFFFF"/>
                </a:solidFill>
                <a:latin typeface="Tahoma"/>
                <a:cs typeface="Tahoma"/>
              </a:rPr>
              <a:t> </a:t>
            </a:r>
            <a:r>
              <a:rPr sz="2950" spc="50" dirty="0">
                <a:solidFill>
                  <a:srgbClr val="FFFFFF"/>
                </a:solidFill>
                <a:latin typeface="Tahoma"/>
                <a:cs typeface="Tahoma"/>
              </a:rPr>
              <a:t>and</a:t>
            </a:r>
            <a:r>
              <a:rPr sz="2950" spc="-160" dirty="0">
                <a:solidFill>
                  <a:srgbClr val="FFFFFF"/>
                </a:solidFill>
                <a:latin typeface="Tahoma"/>
                <a:cs typeface="Tahoma"/>
              </a:rPr>
              <a:t> </a:t>
            </a:r>
            <a:r>
              <a:rPr sz="2950" spc="-65" dirty="0">
                <a:solidFill>
                  <a:srgbClr val="FFFFFF"/>
                </a:solidFill>
                <a:latin typeface="Tahoma"/>
                <a:cs typeface="Tahoma"/>
              </a:rPr>
              <a:t>was</a:t>
            </a:r>
            <a:r>
              <a:rPr sz="2950" spc="-160" dirty="0">
                <a:solidFill>
                  <a:srgbClr val="FFFFFF"/>
                </a:solidFill>
                <a:latin typeface="Tahoma"/>
                <a:cs typeface="Tahoma"/>
              </a:rPr>
              <a:t> </a:t>
            </a:r>
            <a:r>
              <a:rPr sz="2950" spc="45" dirty="0">
                <a:solidFill>
                  <a:srgbClr val="FFFFFF"/>
                </a:solidFill>
                <a:latin typeface="Tahoma"/>
                <a:cs typeface="Tahoma"/>
              </a:rPr>
              <a:t>forced</a:t>
            </a:r>
            <a:r>
              <a:rPr sz="2950" spc="-160" dirty="0">
                <a:solidFill>
                  <a:srgbClr val="FFFFFF"/>
                </a:solidFill>
                <a:latin typeface="Tahoma"/>
                <a:cs typeface="Tahoma"/>
              </a:rPr>
              <a:t> </a:t>
            </a:r>
            <a:r>
              <a:rPr sz="2950" spc="70" dirty="0">
                <a:solidFill>
                  <a:srgbClr val="FFFFFF"/>
                </a:solidFill>
                <a:latin typeface="Tahoma"/>
                <a:cs typeface="Tahoma"/>
              </a:rPr>
              <a:t>to</a:t>
            </a:r>
            <a:r>
              <a:rPr sz="2950" spc="-160" dirty="0">
                <a:solidFill>
                  <a:srgbClr val="FFFFFF"/>
                </a:solidFill>
                <a:latin typeface="Tahoma"/>
                <a:cs typeface="Tahoma"/>
              </a:rPr>
              <a:t> </a:t>
            </a:r>
            <a:r>
              <a:rPr sz="2950" spc="15" dirty="0">
                <a:solidFill>
                  <a:srgbClr val="FFFFFF"/>
                </a:solidFill>
                <a:latin typeface="Tahoma"/>
                <a:cs typeface="Tahoma"/>
              </a:rPr>
              <a:t>allow</a:t>
            </a:r>
            <a:r>
              <a:rPr sz="2950" spc="-160" dirty="0">
                <a:solidFill>
                  <a:srgbClr val="FFFFFF"/>
                </a:solidFill>
                <a:latin typeface="Tahoma"/>
                <a:cs typeface="Tahoma"/>
              </a:rPr>
              <a:t> </a:t>
            </a:r>
            <a:r>
              <a:rPr sz="2950" spc="55" dirty="0">
                <a:solidFill>
                  <a:srgbClr val="FFFFFF"/>
                </a:solidFill>
                <a:latin typeface="Tahoma"/>
                <a:cs typeface="Tahoma"/>
              </a:rPr>
              <a:t>Japanese  </a:t>
            </a:r>
            <a:r>
              <a:rPr sz="2950" spc="45" dirty="0">
                <a:solidFill>
                  <a:srgbClr val="FFFFFF"/>
                </a:solidFill>
                <a:latin typeface="Tahoma"/>
                <a:cs typeface="Tahoma"/>
              </a:rPr>
              <a:t>troops</a:t>
            </a:r>
            <a:r>
              <a:rPr sz="2950" spc="-155" dirty="0">
                <a:solidFill>
                  <a:srgbClr val="FFFFFF"/>
                </a:solidFill>
                <a:latin typeface="Tahoma"/>
                <a:cs typeface="Tahoma"/>
              </a:rPr>
              <a:t> </a:t>
            </a:r>
            <a:r>
              <a:rPr sz="2950" spc="70" dirty="0">
                <a:solidFill>
                  <a:srgbClr val="FFFFFF"/>
                </a:solidFill>
                <a:latin typeface="Tahoma"/>
                <a:cs typeface="Tahoma"/>
              </a:rPr>
              <a:t>to</a:t>
            </a:r>
            <a:r>
              <a:rPr sz="2950" spc="-155" dirty="0">
                <a:solidFill>
                  <a:srgbClr val="FFFFFF"/>
                </a:solidFill>
                <a:latin typeface="Tahoma"/>
                <a:cs typeface="Tahoma"/>
              </a:rPr>
              <a:t> </a:t>
            </a:r>
            <a:r>
              <a:rPr sz="2950" spc="55" dirty="0">
                <a:solidFill>
                  <a:srgbClr val="FFFFFF"/>
                </a:solidFill>
                <a:latin typeface="Tahoma"/>
                <a:cs typeface="Tahoma"/>
              </a:rPr>
              <a:t>occupy</a:t>
            </a:r>
            <a:r>
              <a:rPr sz="2950" spc="-155" dirty="0">
                <a:solidFill>
                  <a:srgbClr val="FFFFFF"/>
                </a:solidFill>
                <a:latin typeface="Tahoma"/>
                <a:cs typeface="Tahoma"/>
              </a:rPr>
              <a:t> </a:t>
            </a:r>
            <a:r>
              <a:rPr sz="2950" spc="25" dirty="0">
                <a:solidFill>
                  <a:srgbClr val="FFFFFF"/>
                </a:solidFill>
                <a:latin typeface="Tahoma"/>
                <a:cs typeface="Tahoma"/>
              </a:rPr>
              <a:t>the</a:t>
            </a:r>
            <a:r>
              <a:rPr sz="2950" spc="-155" dirty="0">
                <a:solidFill>
                  <a:srgbClr val="FFFFFF"/>
                </a:solidFill>
                <a:latin typeface="Tahoma"/>
                <a:cs typeface="Tahoma"/>
              </a:rPr>
              <a:t> </a:t>
            </a:r>
            <a:r>
              <a:rPr sz="2950" spc="-45" dirty="0">
                <a:solidFill>
                  <a:srgbClr val="FFFFFF"/>
                </a:solidFill>
                <a:latin typeface="Tahoma"/>
                <a:cs typeface="Tahoma"/>
              </a:rPr>
              <a:t>area.</a:t>
            </a:r>
            <a:r>
              <a:rPr sz="2950" spc="-155" dirty="0">
                <a:solidFill>
                  <a:srgbClr val="FFFFFF"/>
                </a:solidFill>
                <a:latin typeface="Tahoma"/>
                <a:cs typeface="Tahoma"/>
              </a:rPr>
              <a:t> </a:t>
            </a:r>
            <a:r>
              <a:rPr sz="2950" spc="25" dirty="0">
                <a:solidFill>
                  <a:srgbClr val="FFFFFF"/>
                </a:solidFill>
                <a:latin typeface="Tahoma"/>
                <a:cs typeface="Tahoma"/>
              </a:rPr>
              <a:t>Vietnamese</a:t>
            </a:r>
            <a:r>
              <a:rPr sz="2950" spc="-155" dirty="0">
                <a:solidFill>
                  <a:srgbClr val="FFFFFF"/>
                </a:solidFill>
                <a:latin typeface="Tahoma"/>
                <a:cs typeface="Tahoma"/>
              </a:rPr>
              <a:t> </a:t>
            </a:r>
            <a:r>
              <a:rPr sz="2950" spc="-5" dirty="0">
                <a:solidFill>
                  <a:srgbClr val="FFFFFF"/>
                </a:solidFill>
                <a:latin typeface="Tahoma"/>
                <a:cs typeface="Tahoma"/>
              </a:rPr>
              <a:t>nationalists,</a:t>
            </a:r>
            <a:r>
              <a:rPr sz="2950" spc="-155" dirty="0">
                <a:solidFill>
                  <a:srgbClr val="FFFFFF"/>
                </a:solidFill>
                <a:latin typeface="Tahoma"/>
                <a:cs typeface="Tahoma"/>
              </a:rPr>
              <a:t> </a:t>
            </a:r>
            <a:r>
              <a:rPr sz="2950" spc="55" dirty="0">
                <a:solidFill>
                  <a:srgbClr val="FFFFFF"/>
                </a:solidFill>
                <a:latin typeface="Tahoma"/>
                <a:cs typeface="Tahoma"/>
              </a:rPr>
              <a:t>including</a:t>
            </a:r>
            <a:r>
              <a:rPr sz="2950" spc="-155" dirty="0">
                <a:solidFill>
                  <a:srgbClr val="FFFFFF"/>
                </a:solidFill>
                <a:latin typeface="Tahoma"/>
                <a:cs typeface="Tahoma"/>
              </a:rPr>
              <a:t> </a:t>
            </a:r>
            <a:r>
              <a:rPr sz="2950" spc="-20" dirty="0">
                <a:solidFill>
                  <a:srgbClr val="FFFFFF"/>
                </a:solidFill>
                <a:latin typeface="Tahoma"/>
                <a:cs typeface="Tahoma"/>
              </a:rPr>
              <a:t>a</a:t>
            </a:r>
            <a:r>
              <a:rPr sz="2950" spc="-155" dirty="0">
                <a:solidFill>
                  <a:srgbClr val="FFFFFF"/>
                </a:solidFill>
                <a:latin typeface="Tahoma"/>
                <a:cs typeface="Tahoma"/>
              </a:rPr>
              <a:t> </a:t>
            </a:r>
            <a:r>
              <a:rPr sz="2950" spc="30" dirty="0">
                <a:solidFill>
                  <a:srgbClr val="FFFFFF"/>
                </a:solidFill>
                <a:latin typeface="Tahoma"/>
                <a:cs typeface="Tahoma"/>
              </a:rPr>
              <a:t>refugee  </a:t>
            </a:r>
            <a:r>
              <a:rPr sz="2950" spc="55" dirty="0">
                <a:solidFill>
                  <a:srgbClr val="FFFFFF"/>
                </a:solidFill>
                <a:latin typeface="Tahoma"/>
                <a:cs typeface="Tahoma"/>
              </a:rPr>
              <a:t>named </a:t>
            </a:r>
            <a:r>
              <a:rPr sz="2950" spc="145" dirty="0">
                <a:solidFill>
                  <a:srgbClr val="FFFFFF"/>
                </a:solidFill>
                <a:latin typeface="Tahoma"/>
                <a:cs typeface="Tahoma"/>
              </a:rPr>
              <a:t>Ho </a:t>
            </a:r>
            <a:r>
              <a:rPr sz="2950" spc="110" dirty="0">
                <a:solidFill>
                  <a:srgbClr val="FFFFFF"/>
                </a:solidFill>
                <a:latin typeface="Tahoma"/>
                <a:cs typeface="Tahoma"/>
              </a:rPr>
              <a:t>Chi </a:t>
            </a:r>
            <a:r>
              <a:rPr sz="2950" spc="50" dirty="0">
                <a:solidFill>
                  <a:srgbClr val="FFFFFF"/>
                </a:solidFill>
                <a:latin typeface="Tahoma"/>
                <a:cs typeface="Tahoma"/>
              </a:rPr>
              <a:t>Minh, </a:t>
            </a:r>
            <a:r>
              <a:rPr sz="2950" spc="60" dirty="0">
                <a:solidFill>
                  <a:srgbClr val="FFFFFF"/>
                </a:solidFill>
                <a:latin typeface="Tahoma"/>
                <a:cs typeface="Tahoma"/>
              </a:rPr>
              <a:t>took </a:t>
            </a:r>
            <a:r>
              <a:rPr sz="2950" spc="-10" dirty="0">
                <a:solidFill>
                  <a:srgbClr val="FFFFFF"/>
                </a:solidFill>
                <a:latin typeface="Tahoma"/>
                <a:cs typeface="Tahoma"/>
              </a:rPr>
              <a:t>this </a:t>
            </a:r>
            <a:r>
              <a:rPr sz="2950" spc="40" dirty="0">
                <a:solidFill>
                  <a:srgbClr val="FFFFFF"/>
                </a:solidFill>
                <a:latin typeface="Tahoma"/>
                <a:cs typeface="Tahoma"/>
              </a:rPr>
              <a:t>opportunity </a:t>
            </a:r>
            <a:r>
              <a:rPr sz="2950" spc="70" dirty="0">
                <a:solidFill>
                  <a:srgbClr val="FFFFFF"/>
                </a:solidFill>
                <a:latin typeface="Tahoma"/>
                <a:cs typeface="Tahoma"/>
              </a:rPr>
              <a:t>to </a:t>
            </a:r>
            <a:r>
              <a:rPr sz="2950" spc="30" dirty="0">
                <a:solidFill>
                  <a:srgbClr val="FFFFFF"/>
                </a:solidFill>
                <a:latin typeface="Tahoma"/>
                <a:cs typeface="Tahoma"/>
              </a:rPr>
              <a:t>organize </a:t>
            </a:r>
            <a:r>
              <a:rPr sz="2950" spc="-20" dirty="0">
                <a:solidFill>
                  <a:srgbClr val="FFFFFF"/>
                </a:solidFill>
                <a:latin typeface="Tahoma"/>
                <a:cs typeface="Tahoma"/>
              </a:rPr>
              <a:t>a </a:t>
            </a:r>
            <a:r>
              <a:rPr sz="2950" spc="20" dirty="0">
                <a:solidFill>
                  <a:srgbClr val="FFFFFF"/>
                </a:solidFill>
                <a:latin typeface="Tahoma"/>
                <a:cs typeface="Tahoma"/>
              </a:rPr>
              <a:t>guerrilla  </a:t>
            </a:r>
            <a:r>
              <a:rPr sz="2950" spc="-5" dirty="0">
                <a:solidFill>
                  <a:srgbClr val="FFFFFF"/>
                </a:solidFill>
                <a:latin typeface="Tahoma"/>
                <a:cs typeface="Tahoma"/>
              </a:rPr>
              <a:t>resistance </a:t>
            </a:r>
            <a:r>
              <a:rPr sz="2950" spc="15" dirty="0">
                <a:solidFill>
                  <a:srgbClr val="FFFFFF"/>
                </a:solidFill>
                <a:latin typeface="Tahoma"/>
                <a:cs typeface="Tahoma"/>
              </a:rPr>
              <a:t>movement, </a:t>
            </a:r>
            <a:r>
              <a:rPr sz="2950" spc="25" dirty="0">
                <a:solidFill>
                  <a:srgbClr val="FFFFFF"/>
                </a:solidFill>
                <a:latin typeface="Tahoma"/>
                <a:cs typeface="Tahoma"/>
              </a:rPr>
              <a:t>the </a:t>
            </a:r>
            <a:r>
              <a:rPr sz="2950" spc="30" dirty="0">
                <a:solidFill>
                  <a:srgbClr val="FFFFFF"/>
                </a:solidFill>
                <a:latin typeface="Tahoma"/>
                <a:cs typeface="Tahoma"/>
              </a:rPr>
              <a:t>Viet </a:t>
            </a:r>
            <a:r>
              <a:rPr sz="2950" spc="114" dirty="0">
                <a:solidFill>
                  <a:srgbClr val="FFFFFF"/>
                </a:solidFill>
                <a:latin typeface="Tahoma"/>
                <a:cs typeface="Tahoma"/>
              </a:rPr>
              <a:t>Nam </a:t>
            </a:r>
            <a:r>
              <a:rPr sz="2950" spc="130" dirty="0">
                <a:solidFill>
                  <a:srgbClr val="FFFFFF"/>
                </a:solidFill>
                <a:latin typeface="Tahoma"/>
                <a:cs typeface="Tahoma"/>
              </a:rPr>
              <a:t>Doc </a:t>
            </a:r>
            <a:r>
              <a:rPr sz="2950" spc="55" dirty="0">
                <a:solidFill>
                  <a:srgbClr val="FFFFFF"/>
                </a:solidFill>
                <a:latin typeface="Tahoma"/>
                <a:cs typeface="Tahoma"/>
              </a:rPr>
              <a:t>Lap </a:t>
            </a:r>
            <a:r>
              <a:rPr sz="2950" spc="125" dirty="0">
                <a:solidFill>
                  <a:srgbClr val="FFFFFF"/>
                </a:solidFill>
                <a:latin typeface="Tahoma"/>
                <a:cs typeface="Tahoma"/>
              </a:rPr>
              <a:t>Dong </a:t>
            </a:r>
            <a:r>
              <a:rPr sz="2950" spc="90" dirty="0">
                <a:solidFill>
                  <a:srgbClr val="FFFFFF"/>
                </a:solidFill>
                <a:latin typeface="Tahoma"/>
                <a:cs typeface="Tahoma"/>
              </a:rPr>
              <a:t>Minh </a:t>
            </a:r>
            <a:r>
              <a:rPr sz="2950" spc="105" dirty="0">
                <a:solidFill>
                  <a:srgbClr val="FFFFFF"/>
                </a:solidFill>
                <a:latin typeface="Tahoma"/>
                <a:cs typeface="Tahoma"/>
              </a:rPr>
              <a:t>Hoi </a:t>
            </a:r>
            <a:r>
              <a:rPr sz="2950" spc="-5" dirty="0">
                <a:solidFill>
                  <a:srgbClr val="FFFFFF"/>
                </a:solidFill>
                <a:latin typeface="Tahoma"/>
                <a:cs typeface="Tahoma"/>
              </a:rPr>
              <a:t>(League  </a:t>
            </a:r>
            <a:r>
              <a:rPr sz="2950" dirty="0">
                <a:solidFill>
                  <a:srgbClr val="FFFFFF"/>
                </a:solidFill>
                <a:latin typeface="Tahoma"/>
                <a:cs typeface="Tahoma"/>
              </a:rPr>
              <a:t>for</a:t>
            </a:r>
            <a:r>
              <a:rPr sz="2950" spc="-160" dirty="0">
                <a:solidFill>
                  <a:srgbClr val="FFFFFF"/>
                </a:solidFill>
                <a:latin typeface="Tahoma"/>
                <a:cs typeface="Tahoma"/>
              </a:rPr>
              <a:t> </a:t>
            </a:r>
            <a:r>
              <a:rPr sz="2950" spc="25" dirty="0">
                <a:solidFill>
                  <a:srgbClr val="FFFFFF"/>
                </a:solidFill>
                <a:latin typeface="Tahoma"/>
                <a:cs typeface="Tahoma"/>
              </a:rPr>
              <a:t>the</a:t>
            </a:r>
            <a:r>
              <a:rPr sz="2950" spc="-160" dirty="0">
                <a:solidFill>
                  <a:srgbClr val="FFFFFF"/>
                </a:solidFill>
                <a:latin typeface="Tahoma"/>
                <a:cs typeface="Tahoma"/>
              </a:rPr>
              <a:t> </a:t>
            </a:r>
            <a:r>
              <a:rPr sz="2950" spc="45" dirty="0">
                <a:solidFill>
                  <a:srgbClr val="FFFFFF"/>
                </a:solidFill>
                <a:latin typeface="Tahoma"/>
                <a:cs typeface="Tahoma"/>
              </a:rPr>
              <a:t>Independence</a:t>
            </a:r>
            <a:r>
              <a:rPr sz="2950" spc="-160" dirty="0">
                <a:solidFill>
                  <a:srgbClr val="FFFFFF"/>
                </a:solidFill>
                <a:latin typeface="Tahoma"/>
                <a:cs typeface="Tahoma"/>
              </a:rPr>
              <a:t> </a:t>
            </a:r>
            <a:r>
              <a:rPr sz="2950" spc="40" dirty="0">
                <a:solidFill>
                  <a:srgbClr val="FFFFFF"/>
                </a:solidFill>
                <a:latin typeface="Tahoma"/>
                <a:cs typeface="Tahoma"/>
              </a:rPr>
              <a:t>of</a:t>
            </a:r>
            <a:r>
              <a:rPr sz="2950" spc="-160" dirty="0">
                <a:solidFill>
                  <a:srgbClr val="FFFFFF"/>
                </a:solidFill>
                <a:latin typeface="Tahoma"/>
                <a:cs typeface="Tahoma"/>
              </a:rPr>
              <a:t> </a:t>
            </a:r>
            <a:r>
              <a:rPr sz="2950" spc="-30" dirty="0">
                <a:solidFill>
                  <a:srgbClr val="FFFFFF"/>
                </a:solidFill>
                <a:latin typeface="Tahoma"/>
                <a:cs typeface="Tahoma"/>
              </a:rPr>
              <a:t>Vietnam)</a:t>
            </a:r>
            <a:r>
              <a:rPr sz="2950" spc="-160" dirty="0">
                <a:solidFill>
                  <a:srgbClr val="FFFFFF"/>
                </a:solidFill>
                <a:latin typeface="Tahoma"/>
                <a:cs typeface="Tahoma"/>
              </a:rPr>
              <a:t> </a:t>
            </a:r>
            <a:r>
              <a:rPr sz="2950" spc="35" dirty="0">
                <a:solidFill>
                  <a:srgbClr val="FFFFFF"/>
                </a:solidFill>
                <a:latin typeface="Tahoma"/>
                <a:cs typeface="Tahoma"/>
              </a:rPr>
              <a:t>or</a:t>
            </a:r>
            <a:r>
              <a:rPr sz="2950" spc="-160" dirty="0">
                <a:solidFill>
                  <a:srgbClr val="FFFFFF"/>
                </a:solidFill>
                <a:latin typeface="Tahoma"/>
                <a:cs typeface="Tahoma"/>
              </a:rPr>
              <a:t> </a:t>
            </a:r>
            <a:r>
              <a:rPr sz="2950" spc="30" dirty="0">
                <a:solidFill>
                  <a:srgbClr val="FFFFFF"/>
                </a:solidFill>
                <a:latin typeface="Tahoma"/>
                <a:cs typeface="Tahoma"/>
              </a:rPr>
              <a:t>Viet</a:t>
            </a:r>
            <a:r>
              <a:rPr sz="2950" spc="-160" dirty="0">
                <a:solidFill>
                  <a:srgbClr val="FFFFFF"/>
                </a:solidFill>
                <a:latin typeface="Tahoma"/>
                <a:cs typeface="Tahoma"/>
              </a:rPr>
              <a:t> </a:t>
            </a:r>
            <a:r>
              <a:rPr sz="2950" spc="50" dirty="0">
                <a:solidFill>
                  <a:srgbClr val="FFFFFF"/>
                </a:solidFill>
                <a:latin typeface="Tahoma"/>
                <a:cs typeface="Tahoma"/>
              </a:rPr>
              <a:t>Minh.</a:t>
            </a:r>
            <a:endParaRPr sz="2950">
              <a:latin typeface="Tahoma"/>
              <a:cs typeface="Tahoma"/>
            </a:endParaRPr>
          </a:p>
        </p:txBody>
      </p:sp>
      <p:sp>
        <p:nvSpPr>
          <p:cNvPr id="3" name="object 3"/>
          <p:cNvSpPr txBox="1"/>
          <p:nvPr/>
        </p:nvSpPr>
        <p:spPr>
          <a:xfrm>
            <a:off x="301360" y="6643191"/>
            <a:ext cx="194310" cy="440055"/>
          </a:xfrm>
          <a:prstGeom prst="rect">
            <a:avLst/>
          </a:prstGeom>
        </p:spPr>
        <p:txBody>
          <a:bodyPr vert="horz" wrap="square" lIns="0" tIns="0" rIns="0" bIns="0" rtlCol="0">
            <a:spAutoFit/>
          </a:bodyPr>
          <a:lstStyle/>
          <a:p>
            <a:pPr marL="12700">
              <a:lnSpc>
                <a:spcPct val="100000"/>
              </a:lnSpc>
            </a:pPr>
            <a:r>
              <a:rPr sz="2650" spc="120" dirty="0">
                <a:solidFill>
                  <a:srgbClr val="646464"/>
                </a:solidFill>
                <a:latin typeface="Tahoma"/>
                <a:cs typeface="Tahoma"/>
              </a:rPr>
              <a:t>•</a:t>
            </a:r>
            <a:endParaRPr sz="2650">
              <a:latin typeface="Tahoma"/>
              <a:cs typeface="Tahoma"/>
            </a:endParaRPr>
          </a:p>
        </p:txBody>
      </p:sp>
      <p:sp>
        <p:nvSpPr>
          <p:cNvPr id="4" name="object 4"/>
          <p:cNvSpPr txBox="1"/>
          <p:nvPr/>
        </p:nvSpPr>
        <p:spPr>
          <a:xfrm>
            <a:off x="685800" y="6552016"/>
            <a:ext cx="11960860" cy="2642235"/>
          </a:xfrm>
          <a:prstGeom prst="rect">
            <a:avLst/>
          </a:prstGeom>
        </p:spPr>
        <p:txBody>
          <a:bodyPr vert="horz" wrap="square" lIns="0" tIns="0" rIns="0" bIns="0" rtlCol="0">
            <a:spAutoFit/>
          </a:bodyPr>
          <a:lstStyle/>
          <a:p>
            <a:pPr marL="12700" marR="5080">
              <a:lnSpc>
                <a:spcPct val="115799"/>
              </a:lnSpc>
            </a:pPr>
            <a:r>
              <a:rPr sz="2950" spc="-170" dirty="0">
                <a:solidFill>
                  <a:srgbClr val="FFFFFF"/>
                </a:solidFill>
                <a:latin typeface="Tahoma"/>
                <a:cs typeface="Tahoma"/>
              </a:rPr>
              <a:t>In </a:t>
            </a:r>
            <a:r>
              <a:rPr sz="2950" spc="25" dirty="0">
                <a:solidFill>
                  <a:srgbClr val="FFFFFF"/>
                </a:solidFill>
                <a:latin typeface="Tahoma"/>
                <a:cs typeface="Tahoma"/>
              </a:rPr>
              <a:t>the </a:t>
            </a:r>
            <a:r>
              <a:rPr sz="2950" spc="20" dirty="0">
                <a:solidFill>
                  <a:srgbClr val="FFFFFF"/>
                </a:solidFill>
                <a:latin typeface="Tahoma"/>
                <a:cs typeface="Tahoma"/>
              </a:rPr>
              <a:t>intervening </a:t>
            </a:r>
            <a:r>
              <a:rPr sz="2950" spc="-50" dirty="0">
                <a:solidFill>
                  <a:srgbClr val="FFFFFF"/>
                </a:solidFill>
                <a:latin typeface="Tahoma"/>
                <a:cs typeface="Tahoma"/>
              </a:rPr>
              <a:t>years, </a:t>
            </a:r>
            <a:r>
              <a:rPr sz="2950" spc="25" dirty="0">
                <a:solidFill>
                  <a:srgbClr val="FFFFFF"/>
                </a:solidFill>
                <a:latin typeface="Tahoma"/>
                <a:cs typeface="Tahoma"/>
              </a:rPr>
              <a:t>the </a:t>
            </a:r>
            <a:r>
              <a:rPr sz="2950" spc="55" dirty="0">
                <a:solidFill>
                  <a:srgbClr val="FFFFFF"/>
                </a:solidFill>
                <a:latin typeface="Tahoma"/>
                <a:cs typeface="Tahoma"/>
              </a:rPr>
              <a:t>Japanese </a:t>
            </a:r>
            <a:r>
              <a:rPr sz="2950" spc="60" dirty="0">
                <a:solidFill>
                  <a:srgbClr val="FFFFFF"/>
                </a:solidFill>
                <a:latin typeface="Tahoma"/>
                <a:cs typeface="Tahoma"/>
              </a:rPr>
              <a:t>abolished </a:t>
            </a:r>
            <a:r>
              <a:rPr sz="2950" spc="15" dirty="0">
                <a:solidFill>
                  <a:srgbClr val="FFFFFF"/>
                </a:solidFill>
                <a:latin typeface="Tahoma"/>
                <a:cs typeface="Tahoma"/>
              </a:rPr>
              <a:t>French </a:t>
            </a:r>
            <a:r>
              <a:rPr sz="2950" spc="5" dirty="0">
                <a:solidFill>
                  <a:srgbClr val="FFFFFF"/>
                </a:solidFill>
                <a:latin typeface="Tahoma"/>
                <a:cs typeface="Tahoma"/>
              </a:rPr>
              <a:t>rule </a:t>
            </a:r>
            <a:r>
              <a:rPr sz="2950" spc="50" dirty="0">
                <a:solidFill>
                  <a:srgbClr val="FFFFFF"/>
                </a:solidFill>
                <a:latin typeface="Tahoma"/>
                <a:cs typeface="Tahoma"/>
              </a:rPr>
              <a:t>and  </a:t>
            </a:r>
            <a:r>
              <a:rPr sz="2950" spc="40" dirty="0">
                <a:solidFill>
                  <a:srgbClr val="FFFFFF"/>
                </a:solidFill>
                <a:latin typeface="Tahoma"/>
                <a:cs typeface="Tahoma"/>
              </a:rPr>
              <a:t>exerted</a:t>
            </a:r>
            <a:r>
              <a:rPr sz="2950" spc="-155" dirty="0">
                <a:solidFill>
                  <a:srgbClr val="FFFFFF"/>
                </a:solidFill>
                <a:latin typeface="Tahoma"/>
                <a:cs typeface="Tahoma"/>
              </a:rPr>
              <a:t> </a:t>
            </a:r>
            <a:r>
              <a:rPr sz="2950" spc="35" dirty="0">
                <a:solidFill>
                  <a:srgbClr val="FFFFFF"/>
                </a:solidFill>
                <a:latin typeface="Tahoma"/>
                <a:cs typeface="Tahoma"/>
              </a:rPr>
              <a:t>control</a:t>
            </a:r>
            <a:r>
              <a:rPr sz="2950" spc="-155" dirty="0">
                <a:solidFill>
                  <a:srgbClr val="FFFFFF"/>
                </a:solidFill>
                <a:latin typeface="Tahoma"/>
                <a:cs typeface="Tahoma"/>
              </a:rPr>
              <a:t> </a:t>
            </a:r>
            <a:r>
              <a:rPr sz="2950" spc="10" dirty="0">
                <a:solidFill>
                  <a:srgbClr val="FFFFFF"/>
                </a:solidFill>
                <a:latin typeface="Tahoma"/>
                <a:cs typeface="Tahoma"/>
              </a:rPr>
              <a:t>over</a:t>
            </a:r>
            <a:r>
              <a:rPr sz="2950" spc="-155" dirty="0">
                <a:solidFill>
                  <a:srgbClr val="FFFFFF"/>
                </a:solidFill>
                <a:latin typeface="Tahoma"/>
                <a:cs typeface="Tahoma"/>
              </a:rPr>
              <a:t> </a:t>
            </a:r>
            <a:r>
              <a:rPr sz="2950" spc="25" dirty="0">
                <a:solidFill>
                  <a:srgbClr val="FFFFFF"/>
                </a:solidFill>
                <a:latin typeface="Tahoma"/>
                <a:cs typeface="Tahoma"/>
              </a:rPr>
              <a:t>the</a:t>
            </a:r>
            <a:r>
              <a:rPr sz="2950" spc="-155" dirty="0">
                <a:solidFill>
                  <a:srgbClr val="FFFFFF"/>
                </a:solidFill>
                <a:latin typeface="Tahoma"/>
                <a:cs typeface="Tahoma"/>
              </a:rPr>
              <a:t> </a:t>
            </a:r>
            <a:r>
              <a:rPr sz="2950" dirty="0">
                <a:solidFill>
                  <a:srgbClr val="FFFFFF"/>
                </a:solidFill>
                <a:latin typeface="Tahoma"/>
                <a:cs typeface="Tahoma"/>
              </a:rPr>
              <a:t>country</a:t>
            </a:r>
            <a:r>
              <a:rPr sz="2950" spc="-155" dirty="0">
                <a:solidFill>
                  <a:srgbClr val="FFFFFF"/>
                </a:solidFill>
                <a:latin typeface="Tahoma"/>
                <a:cs typeface="Tahoma"/>
              </a:rPr>
              <a:t> </a:t>
            </a:r>
            <a:r>
              <a:rPr sz="2950" spc="10" dirty="0">
                <a:solidFill>
                  <a:srgbClr val="FFFFFF"/>
                </a:solidFill>
                <a:latin typeface="Tahoma"/>
                <a:cs typeface="Tahoma"/>
              </a:rPr>
              <a:t>until</a:t>
            </a:r>
            <a:r>
              <a:rPr sz="2950" spc="-155" dirty="0">
                <a:solidFill>
                  <a:srgbClr val="FFFFFF"/>
                </a:solidFill>
                <a:latin typeface="Tahoma"/>
                <a:cs typeface="Tahoma"/>
              </a:rPr>
              <a:t> </a:t>
            </a:r>
            <a:r>
              <a:rPr sz="2950" spc="15" dirty="0">
                <a:solidFill>
                  <a:srgbClr val="FFFFFF"/>
                </a:solidFill>
                <a:latin typeface="Tahoma"/>
                <a:cs typeface="Tahoma"/>
              </a:rPr>
              <a:t>surrendering</a:t>
            </a:r>
            <a:r>
              <a:rPr sz="2950" spc="-155" dirty="0">
                <a:solidFill>
                  <a:srgbClr val="FFFFFF"/>
                </a:solidFill>
                <a:latin typeface="Tahoma"/>
                <a:cs typeface="Tahoma"/>
              </a:rPr>
              <a:t> </a:t>
            </a:r>
            <a:r>
              <a:rPr sz="2950" spc="-10" dirty="0">
                <a:solidFill>
                  <a:srgbClr val="FFFFFF"/>
                </a:solidFill>
                <a:latin typeface="Tahoma"/>
                <a:cs typeface="Tahoma"/>
              </a:rPr>
              <a:t>at</a:t>
            </a:r>
            <a:r>
              <a:rPr sz="2950" spc="-155" dirty="0">
                <a:solidFill>
                  <a:srgbClr val="FFFFFF"/>
                </a:solidFill>
                <a:latin typeface="Tahoma"/>
                <a:cs typeface="Tahoma"/>
              </a:rPr>
              <a:t> </a:t>
            </a:r>
            <a:r>
              <a:rPr sz="2950" spc="25" dirty="0">
                <a:solidFill>
                  <a:srgbClr val="FFFFFF"/>
                </a:solidFill>
                <a:latin typeface="Tahoma"/>
                <a:cs typeface="Tahoma"/>
              </a:rPr>
              <a:t>the</a:t>
            </a:r>
            <a:r>
              <a:rPr sz="2950" spc="-155" dirty="0">
                <a:solidFill>
                  <a:srgbClr val="FFFFFF"/>
                </a:solidFill>
                <a:latin typeface="Tahoma"/>
                <a:cs typeface="Tahoma"/>
              </a:rPr>
              <a:t> </a:t>
            </a:r>
            <a:r>
              <a:rPr sz="2950" spc="50" dirty="0">
                <a:solidFill>
                  <a:srgbClr val="FFFFFF"/>
                </a:solidFill>
                <a:latin typeface="Tahoma"/>
                <a:cs typeface="Tahoma"/>
              </a:rPr>
              <a:t>close</a:t>
            </a:r>
            <a:r>
              <a:rPr sz="2950" spc="-155" dirty="0">
                <a:solidFill>
                  <a:srgbClr val="FFFFFF"/>
                </a:solidFill>
                <a:latin typeface="Tahoma"/>
                <a:cs typeface="Tahoma"/>
              </a:rPr>
              <a:t> </a:t>
            </a:r>
            <a:r>
              <a:rPr sz="2950" spc="40" dirty="0">
                <a:solidFill>
                  <a:srgbClr val="FFFFFF"/>
                </a:solidFill>
                <a:latin typeface="Tahoma"/>
                <a:cs typeface="Tahoma"/>
              </a:rPr>
              <a:t>of</a:t>
            </a:r>
            <a:r>
              <a:rPr sz="2950" spc="-155" dirty="0">
                <a:solidFill>
                  <a:srgbClr val="FFFFFF"/>
                </a:solidFill>
                <a:latin typeface="Tahoma"/>
                <a:cs typeface="Tahoma"/>
              </a:rPr>
              <a:t> </a:t>
            </a:r>
            <a:r>
              <a:rPr sz="2950" spc="-110" dirty="0">
                <a:solidFill>
                  <a:srgbClr val="FFFFFF"/>
                </a:solidFill>
                <a:latin typeface="Tahoma"/>
                <a:cs typeface="Tahoma"/>
              </a:rPr>
              <a:t>WWII.  </a:t>
            </a:r>
            <a:r>
              <a:rPr sz="2950" spc="15" dirty="0">
                <a:solidFill>
                  <a:srgbClr val="FFFFFF"/>
                </a:solidFill>
                <a:latin typeface="Tahoma"/>
                <a:cs typeface="Tahoma"/>
              </a:rPr>
              <a:t>The</a:t>
            </a:r>
            <a:r>
              <a:rPr sz="2950" spc="-150" dirty="0">
                <a:solidFill>
                  <a:srgbClr val="FFFFFF"/>
                </a:solidFill>
                <a:latin typeface="Tahoma"/>
                <a:cs typeface="Tahoma"/>
              </a:rPr>
              <a:t> </a:t>
            </a:r>
            <a:r>
              <a:rPr sz="2950" spc="15" dirty="0">
                <a:solidFill>
                  <a:srgbClr val="FFFFFF"/>
                </a:solidFill>
                <a:latin typeface="Tahoma"/>
                <a:cs typeface="Tahoma"/>
              </a:rPr>
              <a:t>French</a:t>
            </a:r>
            <a:r>
              <a:rPr sz="2950" spc="-150" dirty="0">
                <a:solidFill>
                  <a:srgbClr val="FFFFFF"/>
                </a:solidFill>
                <a:latin typeface="Tahoma"/>
                <a:cs typeface="Tahoma"/>
              </a:rPr>
              <a:t> </a:t>
            </a:r>
            <a:r>
              <a:rPr sz="2950" spc="15" dirty="0">
                <a:solidFill>
                  <a:srgbClr val="FFFFFF"/>
                </a:solidFill>
                <a:latin typeface="Tahoma"/>
                <a:cs typeface="Tahoma"/>
              </a:rPr>
              <a:t>then</a:t>
            </a:r>
            <a:r>
              <a:rPr sz="2950" spc="-150" dirty="0">
                <a:solidFill>
                  <a:srgbClr val="FFFFFF"/>
                </a:solidFill>
                <a:latin typeface="Tahoma"/>
                <a:cs typeface="Tahoma"/>
              </a:rPr>
              <a:t> </a:t>
            </a:r>
            <a:r>
              <a:rPr sz="2950" spc="55" dirty="0">
                <a:solidFill>
                  <a:srgbClr val="FFFFFF"/>
                </a:solidFill>
                <a:latin typeface="Tahoma"/>
                <a:cs typeface="Tahoma"/>
              </a:rPr>
              <a:t>attempted</a:t>
            </a:r>
            <a:r>
              <a:rPr sz="2950" spc="-150" dirty="0">
                <a:solidFill>
                  <a:srgbClr val="FFFFFF"/>
                </a:solidFill>
                <a:latin typeface="Tahoma"/>
                <a:cs typeface="Tahoma"/>
              </a:rPr>
              <a:t> </a:t>
            </a:r>
            <a:r>
              <a:rPr sz="2950" spc="70" dirty="0">
                <a:solidFill>
                  <a:srgbClr val="FFFFFF"/>
                </a:solidFill>
                <a:latin typeface="Tahoma"/>
                <a:cs typeface="Tahoma"/>
              </a:rPr>
              <a:t>to</a:t>
            </a:r>
            <a:r>
              <a:rPr sz="2950" spc="-150" dirty="0">
                <a:solidFill>
                  <a:srgbClr val="FFFFFF"/>
                </a:solidFill>
                <a:latin typeface="Tahoma"/>
                <a:cs typeface="Tahoma"/>
              </a:rPr>
              <a:t> </a:t>
            </a:r>
            <a:r>
              <a:rPr sz="2950" spc="20" dirty="0">
                <a:solidFill>
                  <a:srgbClr val="FFFFFF"/>
                </a:solidFill>
                <a:latin typeface="Tahoma"/>
                <a:cs typeface="Tahoma"/>
              </a:rPr>
              <a:t>regain</a:t>
            </a:r>
            <a:r>
              <a:rPr sz="2950" spc="-150" dirty="0">
                <a:solidFill>
                  <a:srgbClr val="FFFFFF"/>
                </a:solidFill>
                <a:latin typeface="Tahoma"/>
                <a:cs typeface="Tahoma"/>
              </a:rPr>
              <a:t> </a:t>
            </a:r>
            <a:r>
              <a:rPr sz="2950" spc="35" dirty="0">
                <a:solidFill>
                  <a:srgbClr val="FFFFFF"/>
                </a:solidFill>
                <a:latin typeface="Tahoma"/>
                <a:cs typeface="Tahoma"/>
              </a:rPr>
              <a:t>control</a:t>
            </a:r>
            <a:r>
              <a:rPr sz="2950" spc="-150" dirty="0">
                <a:solidFill>
                  <a:srgbClr val="FFFFFF"/>
                </a:solidFill>
                <a:latin typeface="Tahoma"/>
                <a:cs typeface="Tahoma"/>
              </a:rPr>
              <a:t> </a:t>
            </a:r>
            <a:r>
              <a:rPr sz="2950" spc="40" dirty="0">
                <a:solidFill>
                  <a:srgbClr val="FFFFFF"/>
                </a:solidFill>
                <a:latin typeface="Tahoma"/>
                <a:cs typeface="Tahoma"/>
              </a:rPr>
              <a:t>of</a:t>
            </a:r>
            <a:r>
              <a:rPr sz="2950" spc="-150" dirty="0">
                <a:solidFill>
                  <a:srgbClr val="FFFFFF"/>
                </a:solidFill>
                <a:latin typeface="Tahoma"/>
                <a:cs typeface="Tahoma"/>
              </a:rPr>
              <a:t> </a:t>
            </a:r>
            <a:r>
              <a:rPr sz="2950" dirty="0">
                <a:solidFill>
                  <a:srgbClr val="FFFFFF"/>
                </a:solidFill>
                <a:latin typeface="Tahoma"/>
                <a:cs typeface="Tahoma"/>
              </a:rPr>
              <a:t>Vietnam,</a:t>
            </a:r>
            <a:r>
              <a:rPr sz="2950" spc="-150" dirty="0">
                <a:solidFill>
                  <a:srgbClr val="FFFFFF"/>
                </a:solidFill>
                <a:latin typeface="Tahoma"/>
                <a:cs typeface="Tahoma"/>
              </a:rPr>
              <a:t> </a:t>
            </a:r>
            <a:r>
              <a:rPr sz="2950" spc="55" dirty="0">
                <a:solidFill>
                  <a:srgbClr val="FFFFFF"/>
                </a:solidFill>
                <a:latin typeface="Tahoma"/>
                <a:cs typeface="Tahoma"/>
              </a:rPr>
              <a:t>but</a:t>
            </a:r>
            <a:r>
              <a:rPr sz="2950" spc="-150" dirty="0">
                <a:solidFill>
                  <a:srgbClr val="FFFFFF"/>
                </a:solidFill>
                <a:latin typeface="Tahoma"/>
                <a:cs typeface="Tahoma"/>
              </a:rPr>
              <a:t> </a:t>
            </a:r>
            <a:r>
              <a:rPr sz="2950" spc="-10" dirty="0">
                <a:solidFill>
                  <a:srgbClr val="FFFFFF"/>
                </a:solidFill>
                <a:latin typeface="Tahoma"/>
                <a:cs typeface="Tahoma"/>
              </a:rPr>
              <a:t>they</a:t>
            </a:r>
            <a:r>
              <a:rPr sz="2950" spc="-150" dirty="0">
                <a:solidFill>
                  <a:srgbClr val="FFFFFF"/>
                </a:solidFill>
                <a:latin typeface="Tahoma"/>
                <a:cs typeface="Tahoma"/>
              </a:rPr>
              <a:t> </a:t>
            </a:r>
            <a:r>
              <a:rPr sz="2950" spc="-20" dirty="0">
                <a:solidFill>
                  <a:srgbClr val="FFFFFF"/>
                </a:solidFill>
                <a:latin typeface="Tahoma"/>
                <a:cs typeface="Tahoma"/>
              </a:rPr>
              <a:t>were  </a:t>
            </a:r>
            <a:r>
              <a:rPr sz="2950" spc="40" dirty="0">
                <a:solidFill>
                  <a:srgbClr val="FFFFFF"/>
                </a:solidFill>
                <a:latin typeface="Tahoma"/>
                <a:cs typeface="Tahoma"/>
              </a:rPr>
              <a:t>met </a:t>
            </a:r>
            <a:r>
              <a:rPr sz="2950" spc="-25" dirty="0">
                <a:solidFill>
                  <a:srgbClr val="FFFFFF"/>
                </a:solidFill>
                <a:latin typeface="Tahoma"/>
                <a:cs typeface="Tahoma"/>
              </a:rPr>
              <a:t>with </a:t>
            </a:r>
            <a:r>
              <a:rPr sz="2950" spc="20" dirty="0">
                <a:solidFill>
                  <a:srgbClr val="FFFFFF"/>
                </a:solidFill>
                <a:latin typeface="Tahoma"/>
                <a:cs typeface="Tahoma"/>
              </a:rPr>
              <a:t>strong </a:t>
            </a:r>
            <a:r>
              <a:rPr sz="2950" spc="80" dirty="0">
                <a:solidFill>
                  <a:srgbClr val="FFFFFF"/>
                </a:solidFill>
                <a:latin typeface="Tahoma"/>
                <a:cs typeface="Tahoma"/>
              </a:rPr>
              <a:t>opposition </a:t>
            </a:r>
            <a:r>
              <a:rPr sz="2950" spc="-5" dirty="0">
                <a:solidFill>
                  <a:srgbClr val="FFFFFF"/>
                </a:solidFill>
                <a:latin typeface="Tahoma"/>
                <a:cs typeface="Tahoma"/>
              </a:rPr>
              <a:t>from </a:t>
            </a:r>
            <a:r>
              <a:rPr sz="2950" spc="25" dirty="0">
                <a:solidFill>
                  <a:srgbClr val="FFFFFF"/>
                </a:solidFill>
                <a:latin typeface="Tahoma"/>
                <a:cs typeface="Tahoma"/>
              </a:rPr>
              <a:t>the </a:t>
            </a:r>
            <a:r>
              <a:rPr sz="2950" spc="30" dirty="0">
                <a:solidFill>
                  <a:srgbClr val="FFFFFF"/>
                </a:solidFill>
                <a:latin typeface="Tahoma"/>
                <a:cs typeface="Tahoma"/>
              </a:rPr>
              <a:t>Viet </a:t>
            </a:r>
            <a:r>
              <a:rPr sz="2950" spc="90" dirty="0">
                <a:solidFill>
                  <a:srgbClr val="FFFFFF"/>
                </a:solidFill>
                <a:latin typeface="Tahoma"/>
                <a:cs typeface="Tahoma"/>
              </a:rPr>
              <a:t>Minh </a:t>
            </a:r>
            <a:r>
              <a:rPr sz="2950" spc="50" dirty="0">
                <a:solidFill>
                  <a:srgbClr val="FFFFFF"/>
                </a:solidFill>
                <a:latin typeface="Tahoma"/>
                <a:cs typeface="Tahoma"/>
              </a:rPr>
              <a:t>and </a:t>
            </a:r>
            <a:r>
              <a:rPr sz="2950" spc="-20" dirty="0">
                <a:solidFill>
                  <a:srgbClr val="FFFFFF"/>
                </a:solidFill>
                <a:latin typeface="Tahoma"/>
                <a:cs typeface="Tahoma"/>
              </a:rPr>
              <a:t>were </a:t>
            </a:r>
            <a:r>
              <a:rPr sz="2950" dirty="0">
                <a:solidFill>
                  <a:srgbClr val="FFFFFF"/>
                </a:solidFill>
                <a:latin typeface="Tahoma"/>
                <a:cs typeface="Tahoma"/>
              </a:rPr>
              <a:t>eventually  </a:t>
            </a:r>
            <a:r>
              <a:rPr sz="2950" spc="45" dirty="0">
                <a:solidFill>
                  <a:srgbClr val="FFFFFF"/>
                </a:solidFill>
                <a:latin typeface="Tahoma"/>
                <a:cs typeface="Tahoma"/>
              </a:rPr>
              <a:t>forced</a:t>
            </a:r>
            <a:r>
              <a:rPr sz="2950" spc="-155" dirty="0">
                <a:solidFill>
                  <a:srgbClr val="FFFFFF"/>
                </a:solidFill>
                <a:latin typeface="Tahoma"/>
                <a:cs typeface="Tahoma"/>
              </a:rPr>
              <a:t> </a:t>
            </a:r>
            <a:r>
              <a:rPr sz="2950" spc="70" dirty="0">
                <a:solidFill>
                  <a:srgbClr val="FFFFFF"/>
                </a:solidFill>
                <a:latin typeface="Tahoma"/>
                <a:cs typeface="Tahoma"/>
              </a:rPr>
              <a:t>to</a:t>
            </a:r>
            <a:r>
              <a:rPr sz="2950" spc="-155" dirty="0">
                <a:solidFill>
                  <a:srgbClr val="FFFFFF"/>
                </a:solidFill>
                <a:latin typeface="Tahoma"/>
                <a:cs typeface="Tahoma"/>
              </a:rPr>
              <a:t> </a:t>
            </a:r>
            <a:r>
              <a:rPr sz="2950" spc="-15" dirty="0">
                <a:solidFill>
                  <a:srgbClr val="FFFFFF"/>
                </a:solidFill>
                <a:latin typeface="Tahoma"/>
                <a:cs typeface="Tahoma"/>
              </a:rPr>
              <a:t>withdraw</a:t>
            </a:r>
            <a:r>
              <a:rPr sz="2950" spc="-155" dirty="0">
                <a:solidFill>
                  <a:srgbClr val="FFFFFF"/>
                </a:solidFill>
                <a:latin typeface="Tahoma"/>
                <a:cs typeface="Tahoma"/>
              </a:rPr>
              <a:t> </a:t>
            </a:r>
            <a:r>
              <a:rPr sz="2950" spc="-20" dirty="0">
                <a:solidFill>
                  <a:srgbClr val="FFFFFF"/>
                </a:solidFill>
                <a:latin typeface="Tahoma"/>
                <a:cs typeface="Tahoma"/>
              </a:rPr>
              <a:t>after</a:t>
            </a:r>
            <a:r>
              <a:rPr sz="2950" spc="-155" dirty="0">
                <a:solidFill>
                  <a:srgbClr val="FFFFFF"/>
                </a:solidFill>
                <a:latin typeface="Tahoma"/>
                <a:cs typeface="Tahoma"/>
              </a:rPr>
              <a:t> </a:t>
            </a:r>
            <a:r>
              <a:rPr sz="2950" spc="5" dirty="0">
                <a:solidFill>
                  <a:srgbClr val="FFFFFF"/>
                </a:solidFill>
                <a:latin typeface="Tahoma"/>
                <a:cs typeface="Tahoma"/>
              </a:rPr>
              <a:t>their</a:t>
            </a:r>
            <a:r>
              <a:rPr sz="2950" spc="-155" dirty="0">
                <a:solidFill>
                  <a:srgbClr val="FFFFFF"/>
                </a:solidFill>
                <a:latin typeface="Tahoma"/>
                <a:cs typeface="Tahoma"/>
              </a:rPr>
              <a:t> </a:t>
            </a:r>
            <a:r>
              <a:rPr sz="2950" spc="40" dirty="0">
                <a:solidFill>
                  <a:srgbClr val="FFFFFF"/>
                </a:solidFill>
                <a:latin typeface="Tahoma"/>
                <a:cs typeface="Tahoma"/>
              </a:rPr>
              <a:t>defeat</a:t>
            </a:r>
            <a:r>
              <a:rPr sz="2950" spc="-155" dirty="0">
                <a:solidFill>
                  <a:srgbClr val="FFFFFF"/>
                </a:solidFill>
                <a:latin typeface="Tahoma"/>
                <a:cs typeface="Tahoma"/>
              </a:rPr>
              <a:t> </a:t>
            </a:r>
            <a:r>
              <a:rPr sz="2950" spc="-10" dirty="0">
                <a:solidFill>
                  <a:srgbClr val="FFFFFF"/>
                </a:solidFill>
                <a:latin typeface="Tahoma"/>
                <a:cs typeface="Tahoma"/>
              </a:rPr>
              <a:t>at</a:t>
            </a:r>
            <a:r>
              <a:rPr sz="2950" spc="-155" dirty="0">
                <a:solidFill>
                  <a:srgbClr val="FFFFFF"/>
                </a:solidFill>
                <a:latin typeface="Tahoma"/>
                <a:cs typeface="Tahoma"/>
              </a:rPr>
              <a:t> </a:t>
            </a:r>
            <a:r>
              <a:rPr sz="2950" spc="75" dirty="0">
                <a:solidFill>
                  <a:srgbClr val="FFFFFF"/>
                </a:solidFill>
                <a:latin typeface="Tahoma"/>
                <a:cs typeface="Tahoma"/>
              </a:rPr>
              <a:t>Dien</a:t>
            </a:r>
            <a:r>
              <a:rPr sz="2950" spc="-155" dirty="0">
                <a:solidFill>
                  <a:srgbClr val="FFFFFF"/>
                </a:solidFill>
                <a:latin typeface="Tahoma"/>
                <a:cs typeface="Tahoma"/>
              </a:rPr>
              <a:t> </a:t>
            </a:r>
            <a:r>
              <a:rPr sz="2950" spc="60" dirty="0">
                <a:solidFill>
                  <a:srgbClr val="FFFFFF"/>
                </a:solidFill>
                <a:latin typeface="Tahoma"/>
                <a:cs typeface="Tahoma"/>
              </a:rPr>
              <a:t>Bien</a:t>
            </a:r>
            <a:r>
              <a:rPr sz="2950" spc="-155" dirty="0">
                <a:solidFill>
                  <a:srgbClr val="FFFFFF"/>
                </a:solidFill>
                <a:latin typeface="Tahoma"/>
                <a:cs typeface="Tahoma"/>
              </a:rPr>
              <a:t> </a:t>
            </a:r>
            <a:r>
              <a:rPr sz="2950" spc="20" dirty="0">
                <a:solidFill>
                  <a:srgbClr val="FFFFFF"/>
                </a:solidFill>
                <a:latin typeface="Tahoma"/>
                <a:cs typeface="Tahoma"/>
              </a:rPr>
              <a:t>Phu</a:t>
            </a:r>
            <a:r>
              <a:rPr sz="2950" spc="-155" dirty="0">
                <a:solidFill>
                  <a:srgbClr val="FFFFFF"/>
                </a:solidFill>
                <a:latin typeface="Tahoma"/>
                <a:cs typeface="Tahoma"/>
              </a:rPr>
              <a:t> </a:t>
            </a:r>
            <a:r>
              <a:rPr sz="2950" spc="15" dirty="0">
                <a:solidFill>
                  <a:srgbClr val="FFFFFF"/>
                </a:solidFill>
                <a:latin typeface="Tahoma"/>
                <a:cs typeface="Tahoma"/>
              </a:rPr>
              <a:t>in</a:t>
            </a:r>
            <a:r>
              <a:rPr sz="2950" spc="-155" dirty="0">
                <a:solidFill>
                  <a:srgbClr val="FFFFFF"/>
                </a:solidFill>
                <a:latin typeface="Tahoma"/>
                <a:cs typeface="Tahoma"/>
              </a:rPr>
              <a:t> </a:t>
            </a:r>
            <a:r>
              <a:rPr sz="2950" spc="75" dirty="0">
                <a:solidFill>
                  <a:srgbClr val="FFFFFF"/>
                </a:solidFill>
                <a:latin typeface="Tahoma"/>
                <a:cs typeface="Tahoma"/>
              </a:rPr>
              <a:t>May</a:t>
            </a:r>
            <a:r>
              <a:rPr sz="2950" spc="-155" dirty="0">
                <a:solidFill>
                  <a:srgbClr val="FFFFFF"/>
                </a:solidFill>
                <a:latin typeface="Tahoma"/>
                <a:cs typeface="Tahoma"/>
              </a:rPr>
              <a:t> </a:t>
            </a:r>
            <a:r>
              <a:rPr sz="2950" spc="-90" dirty="0">
                <a:solidFill>
                  <a:srgbClr val="FFFFFF"/>
                </a:solidFill>
                <a:latin typeface="Tahoma"/>
                <a:cs typeface="Tahoma"/>
              </a:rPr>
              <a:t>1954.</a:t>
            </a:r>
            <a:endParaRPr sz="2950">
              <a:latin typeface="Tahoma"/>
              <a:cs typeface="Tahoma"/>
            </a:endParaRPr>
          </a:p>
        </p:txBody>
      </p:sp>
      <p:sp>
        <p:nvSpPr>
          <p:cNvPr id="5" name="object 5"/>
          <p:cNvSpPr txBox="1">
            <a:spLocks noGrp="1"/>
          </p:cNvSpPr>
          <p:nvPr>
            <p:ph type="title"/>
          </p:nvPr>
        </p:nvSpPr>
        <p:spPr>
          <a:prstGeom prst="rect">
            <a:avLst/>
          </a:prstGeom>
        </p:spPr>
        <p:txBody>
          <a:bodyPr vert="horz" wrap="square" lIns="0" tIns="397461" rIns="0" bIns="0" rtlCol="0">
            <a:spAutoFit/>
          </a:bodyPr>
          <a:lstStyle/>
          <a:p>
            <a:pPr marL="3071495">
              <a:lnSpc>
                <a:spcPct val="100000"/>
              </a:lnSpc>
            </a:pPr>
            <a:r>
              <a:rPr sz="4000" spc="40" dirty="0"/>
              <a:t>PRE-WAR </a:t>
            </a:r>
            <a:r>
              <a:rPr sz="4000" spc="195" dirty="0"/>
              <a:t>FRENCH</a:t>
            </a:r>
            <a:r>
              <a:rPr sz="4000" spc="-500" dirty="0"/>
              <a:t> </a:t>
            </a:r>
            <a:r>
              <a:rPr sz="4000" spc="35" dirty="0"/>
              <a:t>RULE</a:t>
            </a:r>
            <a:endParaRPr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000000"/>
          </a:solidFill>
        </p:spPr>
        <p:txBody>
          <a:bodyPr wrap="square" lIns="0" tIns="0" rIns="0" bIns="0" rtlCol="0"/>
          <a:lstStyle/>
          <a:p>
            <a:endParaRPr/>
          </a:p>
        </p:txBody>
      </p:sp>
      <p:sp>
        <p:nvSpPr>
          <p:cNvPr id="3" name="object 3"/>
          <p:cNvSpPr txBox="1"/>
          <p:nvPr/>
        </p:nvSpPr>
        <p:spPr>
          <a:xfrm>
            <a:off x="470495" y="755446"/>
            <a:ext cx="11817350" cy="7759065"/>
          </a:xfrm>
          <a:prstGeom prst="rect">
            <a:avLst/>
          </a:prstGeom>
        </p:spPr>
        <p:txBody>
          <a:bodyPr vert="horz" wrap="square" lIns="0" tIns="0" rIns="0" bIns="0" rtlCol="0">
            <a:spAutoFit/>
          </a:bodyPr>
          <a:lstStyle/>
          <a:p>
            <a:pPr marL="380365" marR="5080" indent="-367665">
              <a:lnSpc>
                <a:spcPct val="115199"/>
              </a:lnSpc>
              <a:buClr>
                <a:srgbClr val="646464"/>
              </a:buClr>
              <a:buSzPct val="90909"/>
              <a:buChar char="•"/>
              <a:tabLst>
                <a:tab pos="379730" algn="l"/>
                <a:tab pos="381000" algn="l"/>
              </a:tabLst>
            </a:pPr>
            <a:r>
              <a:rPr sz="2750" spc="-150" dirty="0">
                <a:solidFill>
                  <a:srgbClr val="FFFFFF"/>
                </a:solidFill>
                <a:latin typeface="Tahoma"/>
                <a:cs typeface="Tahoma"/>
              </a:rPr>
              <a:t>In </a:t>
            </a:r>
            <a:r>
              <a:rPr sz="2750" spc="55" dirty="0">
                <a:solidFill>
                  <a:srgbClr val="FFFFFF"/>
                </a:solidFill>
                <a:latin typeface="Tahoma"/>
                <a:cs typeface="Tahoma"/>
              </a:rPr>
              <a:t>support </a:t>
            </a:r>
            <a:r>
              <a:rPr sz="2750" spc="45" dirty="0">
                <a:solidFill>
                  <a:srgbClr val="FFFFFF"/>
                </a:solidFill>
                <a:latin typeface="Tahoma"/>
                <a:cs typeface="Tahoma"/>
              </a:rPr>
              <a:t>of </a:t>
            </a:r>
            <a:r>
              <a:rPr sz="2750" spc="15" dirty="0">
                <a:solidFill>
                  <a:srgbClr val="FFFFFF"/>
                </a:solidFill>
                <a:latin typeface="Tahoma"/>
                <a:cs typeface="Tahoma"/>
              </a:rPr>
              <a:t>Vietnamization, </a:t>
            </a:r>
            <a:r>
              <a:rPr sz="2750" spc="35" dirty="0">
                <a:solidFill>
                  <a:srgbClr val="FFFFFF"/>
                </a:solidFill>
                <a:latin typeface="Tahoma"/>
                <a:cs typeface="Tahoma"/>
              </a:rPr>
              <a:t>the </a:t>
            </a:r>
            <a:r>
              <a:rPr sz="2750" spc="65" dirty="0">
                <a:solidFill>
                  <a:srgbClr val="FFFFFF"/>
                </a:solidFill>
                <a:latin typeface="Tahoma"/>
                <a:cs typeface="Tahoma"/>
              </a:rPr>
              <a:t>United </a:t>
            </a:r>
            <a:r>
              <a:rPr sz="2750" spc="5" dirty="0">
                <a:solidFill>
                  <a:srgbClr val="FFFFFF"/>
                </a:solidFill>
                <a:latin typeface="Tahoma"/>
                <a:cs typeface="Tahoma"/>
              </a:rPr>
              <a:t>States </a:t>
            </a:r>
            <a:r>
              <a:rPr sz="2750" spc="50" dirty="0">
                <a:solidFill>
                  <a:srgbClr val="FFFFFF"/>
                </a:solidFill>
                <a:latin typeface="Tahoma"/>
                <a:cs typeface="Tahoma"/>
              </a:rPr>
              <a:t>sought </a:t>
            </a:r>
            <a:r>
              <a:rPr sz="2750" spc="75" dirty="0">
                <a:solidFill>
                  <a:srgbClr val="FFFFFF"/>
                </a:solidFill>
                <a:latin typeface="Tahoma"/>
                <a:cs typeface="Tahoma"/>
              </a:rPr>
              <a:t>to </a:t>
            </a:r>
            <a:r>
              <a:rPr sz="2750" spc="10" dirty="0">
                <a:solidFill>
                  <a:srgbClr val="FFFFFF"/>
                </a:solidFill>
                <a:latin typeface="Tahoma"/>
                <a:cs typeface="Tahoma"/>
              </a:rPr>
              <a:t>weaken </a:t>
            </a:r>
            <a:r>
              <a:rPr sz="2750" spc="55" dirty="0">
                <a:solidFill>
                  <a:srgbClr val="FFFFFF"/>
                </a:solidFill>
                <a:latin typeface="Tahoma"/>
                <a:cs typeface="Tahoma"/>
              </a:rPr>
              <a:t>and  </a:t>
            </a:r>
            <a:r>
              <a:rPr sz="2750" spc="35" dirty="0">
                <a:solidFill>
                  <a:srgbClr val="FFFFFF"/>
                </a:solidFill>
                <a:latin typeface="Tahoma"/>
                <a:cs typeface="Tahoma"/>
              </a:rPr>
              <a:t>eliminate</a:t>
            </a:r>
            <a:r>
              <a:rPr sz="2750" spc="-135" dirty="0">
                <a:solidFill>
                  <a:srgbClr val="FFFFFF"/>
                </a:solidFill>
                <a:latin typeface="Tahoma"/>
                <a:cs typeface="Tahoma"/>
              </a:rPr>
              <a:t> </a:t>
            </a:r>
            <a:r>
              <a:rPr sz="2750" spc="60" dirty="0">
                <a:solidFill>
                  <a:srgbClr val="FFFFFF"/>
                </a:solidFill>
                <a:latin typeface="Tahoma"/>
                <a:cs typeface="Tahoma"/>
              </a:rPr>
              <a:t>Communist</a:t>
            </a:r>
            <a:r>
              <a:rPr sz="2750" spc="-135" dirty="0">
                <a:solidFill>
                  <a:srgbClr val="FFFFFF"/>
                </a:solidFill>
                <a:latin typeface="Tahoma"/>
                <a:cs typeface="Tahoma"/>
              </a:rPr>
              <a:t> </a:t>
            </a:r>
            <a:r>
              <a:rPr sz="2750" spc="55" dirty="0">
                <a:solidFill>
                  <a:srgbClr val="FFFFFF"/>
                </a:solidFill>
                <a:latin typeface="Tahoma"/>
                <a:cs typeface="Tahoma"/>
              </a:rPr>
              <a:t>groups</a:t>
            </a:r>
            <a:r>
              <a:rPr sz="2750" spc="-135" dirty="0">
                <a:solidFill>
                  <a:srgbClr val="FFFFFF"/>
                </a:solidFill>
                <a:latin typeface="Tahoma"/>
                <a:cs typeface="Tahoma"/>
              </a:rPr>
              <a:t> </a:t>
            </a:r>
            <a:r>
              <a:rPr sz="2750" spc="20" dirty="0">
                <a:solidFill>
                  <a:srgbClr val="FFFFFF"/>
                </a:solidFill>
                <a:latin typeface="Tahoma"/>
                <a:cs typeface="Tahoma"/>
              </a:rPr>
              <a:t>in</a:t>
            </a:r>
            <a:r>
              <a:rPr sz="2750" spc="-135" dirty="0">
                <a:solidFill>
                  <a:srgbClr val="FFFFFF"/>
                </a:solidFill>
                <a:latin typeface="Tahoma"/>
                <a:cs typeface="Tahoma"/>
              </a:rPr>
              <a:t> </a:t>
            </a:r>
            <a:r>
              <a:rPr sz="2750" spc="35" dirty="0">
                <a:solidFill>
                  <a:srgbClr val="FFFFFF"/>
                </a:solidFill>
                <a:latin typeface="Tahoma"/>
                <a:cs typeface="Tahoma"/>
              </a:rPr>
              <a:t>South</a:t>
            </a:r>
            <a:r>
              <a:rPr sz="2750" spc="-135" dirty="0">
                <a:solidFill>
                  <a:srgbClr val="FFFFFF"/>
                </a:solidFill>
                <a:latin typeface="Tahoma"/>
                <a:cs typeface="Tahoma"/>
              </a:rPr>
              <a:t> </a:t>
            </a:r>
            <a:r>
              <a:rPr sz="2750" spc="25" dirty="0">
                <a:solidFill>
                  <a:srgbClr val="FFFFFF"/>
                </a:solidFill>
                <a:latin typeface="Tahoma"/>
                <a:cs typeface="Tahoma"/>
              </a:rPr>
              <a:t>Vietnam</a:t>
            </a:r>
            <a:r>
              <a:rPr sz="2750" spc="-135" dirty="0">
                <a:solidFill>
                  <a:srgbClr val="FFFFFF"/>
                </a:solidFill>
                <a:latin typeface="Tahoma"/>
                <a:cs typeface="Tahoma"/>
              </a:rPr>
              <a:t> </a:t>
            </a:r>
            <a:r>
              <a:rPr sz="2750" spc="35" dirty="0">
                <a:solidFill>
                  <a:srgbClr val="FFFFFF"/>
                </a:solidFill>
                <a:latin typeface="Tahoma"/>
                <a:cs typeface="Tahoma"/>
              </a:rPr>
              <a:t>using</a:t>
            </a:r>
            <a:r>
              <a:rPr sz="2750" spc="-135" dirty="0">
                <a:solidFill>
                  <a:srgbClr val="FFFFFF"/>
                </a:solidFill>
                <a:latin typeface="Tahoma"/>
                <a:cs typeface="Tahoma"/>
              </a:rPr>
              <a:t> </a:t>
            </a:r>
            <a:r>
              <a:rPr sz="2750" spc="35" dirty="0">
                <a:solidFill>
                  <a:srgbClr val="FFFFFF"/>
                </a:solidFill>
                <a:latin typeface="Tahoma"/>
                <a:cs typeface="Tahoma"/>
              </a:rPr>
              <a:t>the</a:t>
            </a:r>
            <a:r>
              <a:rPr sz="2750" spc="-135" dirty="0">
                <a:solidFill>
                  <a:srgbClr val="FFFFFF"/>
                </a:solidFill>
                <a:latin typeface="Tahoma"/>
                <a:cs typeface="Tahoma"/>
              </a:rPr>
              <a:t> </a:t>
            </a:r>
            <a:r>
              <a:rPr sz="2750" spc="60" dirty="0">
                <a:solidFill>
                  <a:srgbClr val="FFFFFF"/>
                </a:solidFill>
                <a:latin typeface="Tahoma"/>
                <a:cs typeface="Tahoma"/>
              </a:rPr>
              <a:t>Civil</a:t>
            </a:r>
            <a:r>
              <a:rPr sz="2750" spc="-135" dirty="0">
                <a:solidFill>
                  <a:srgbClr val="FFFFFF"/>
                </a:solidFill>
                <a:latin typeface="Tahoma"/>
                <a:cs typeface="Tahoma"/>
              </a:rPr>
              <a:t> </a:t>
            </a:r>
            <a:r>
              <a:rPr sz="2750" spc="70" dirty="0">
                <a:solidFill>
                  <a:srgbClr val="FFFFFF"/>
                </a:solidFill>
                <a:latin typeface="Tahoma"/>
                <a:cs typeface="Tahoma"/>
              </a:rPr>
              <a:t>Operations  </a:t>
            </a:r>
            <a:r>
              <a:rPr sz="2750" spc="55" dirty="0">
                <a:solidFill>
                  <a:srgbClr val="FFFFFF"/>
                </a:solidFill>
                <a:latin typeface="Tahoma"/>
                <a:cs typeface="Tahoma"/>
              </a:rPr>
              <a:t>and </a:t>
            </a:r>
            <a:r>
              <a:rPr sz="2750" spc="10" dirty="0">
                <a:solidFill>
                  <a:srgbClr val="FFFFFF"/>
                </a:solidFill>
                <a:latin typeface="Tahoma"/>
                <a:cs typeface="Tahoma"/>
              </a:rPr>
              <a:t>Revolutionary </a:t>
            </a:r>
            <a:r>
              <a:rPr sz="2750" spc="70" dirty="0">
                <a:solidFill>
                  <a:srgbClr val="FFFFFF"/>
                </a:solidFill>
                <a:latin typeface="Tahoma"/>
                <a:cs typeface="Tahoma"/>
              </a:rPr>
              <a:t>Development </a:t>
            </a:r>
            <a:r>
              <a:rPr sz="2750" spc="60" dirty="0">
                <a:solidFill>
                  <a:srgbClr val="FFFFFF"/>
                </a:solidFill>
                <a:latin typeface="Tahoma"/>
                <a:cs typeface="Tahoma"/>
              </a:rPr>
              <a:t>Support </a:t>
            </a:r>
            <a:r>
              <a:rPr sz="2750" spc="-35" dirty="0">
                <a:solidFill>
                  <a:srgbClr val="FFFFFF"/>
                </a:solidFill>
                <a:latin typeface="Tahoma"/>
                <a:cs typeface="Tahoma"/>
              </a:rPr>
              <a:t>(CORDIS), </a:t>
            </a:r>
            <a:r>
              <a:rPr sz="2750" spc="20" dirty="0">
                <a:solidFill>
                  <a:srgbClr val="FFFFFF"/>
                </a:solidFill>
                <a:latin typeface="Tahoma"/>
                <a:cs typeface="Tahoma"/>
              </a:rPr>
              <a:t>in </a:t>
            </a:r>
            <a:r>
              <a:rPr sz="2750" spc="5" dirty="0">
                <a:solidFill>
                  <a:srgbClr val="FFFFFF"/>
                </a:solidFill>
                <a:latin typeface="Tahoma"/>
                <a:cs typeface="Tahoma"/>
              </a:rPr>
              <a:t>which </a:t>
            </a:r>
            <a:r>
              <a:rPr sz="2750" spc="35" dirty="0">
                <a:solidFill>
                  <a:srgbClr val="FFFFFF"/>
                </a:solidFill>
                <a:latin typeface="Tahoma"/>
                <a:cs typeface="Tahoma"/>
              </a:rPr>
              <a:t>the </a:t>
            </a:r>
            <a:r>
              <a:rPr sz="2750" spc="80" dirty="0">
                <a:solidFill>
                  <a:srgbClr val="FFFFFF"/>
                </a:solidFill>
                <a:latin typeface="Tahoma"/>
                <a:cs typeface="Tahoma"/>
              </a:rPr>
              <a:t>CIA  </a:t>
            </a:r>
            <a:r>
              <a:rPr sz="2750" spc="60" dirty="0">
                <a:solidFill>
                  <a:srgbClr val="FFFFFF"/>
                </a:solidFill>
                <a:latin typeface="Tahoma"/>
                <a:cs typeface="Tahoma"/>
              </a:rPr>
              <a:t>played </a:t>
            </a:r>
            <a:r>
              <a:rPr sz="2750" spc="-5" dirty="0">
                <a:solidFill>
                  <a:srgbClr val="FFFFFF"/>
                </a:solidFill>
                <a:latin typeface="Tahoma"/>
                <a:cs typeface="Tahoma"/>
              </a:rPr>
              <a:t>a </a:t>
            </a:r>
            <a:r>
              <a:rPr sz="2750" spc="35" dirty="0">
                <a:solidFill>
                  <a:srgbClr val="FFFFFF"/>
                </a:solidFill>
                <a:latin typeface="Tahoma"/>
                <a:cs typeface="Tahoma"/>
              </a:rPr>
              <a:t>large </a:t>
            </a:r>
            <a:r>
              <a:rPr sz="2750" spc="10" dirty="0">
                <a:solidFill>
                  <a:srgbClr val="FFFFFF"/>
                </a:solidFill>
                <a:latin typeface="Tahoma"/>
                <a:cs typeface="Tahoma"/>
              </a:rPr>
              <a:t>role. </a:t>
            </a:r>
            <a:r>
              <a:rPr sz="2750" spc="5" dirty="0">
                <a:solidFill>
                  <a:srgbClr val="FFFFFF"/>
                </a:solidFill>
                <a:latin typeface="Tahoma"/>
                <a:cs typeface="Tahoma"/>
              </a:rPr>
              <a:t>Security </a:t>
            </a:r>
            <a:r>
              <a:rPr sz="2750" spc="-50" dirty="0">
                <a:solidFill>
                  <a:srgbClr val="FFFFFF"/>
                </a:solidFill>
                <a:latin typeface="Tahoma"/>
                <a:cs typeface="Tahoma"/>
              </a:rPr>
              <a:t>was </a:t>
            </a:r>
            <a:r>
              <a:rPr sz="2750" spc="35" dirty="0">
                <a:solidFill>
                  <a:srgbClr val="FFFFFF"/>
                </a:solidFill>
                <a:latin typeface="Tahoma"/>
                <a:cs typeface="Tahoma"/>
              </a:rPr>
              <a:t>reestablished </a:t>
            </a:r>
            <a:r>
              <a:rPr sz="2750" spc="20" dirty="0">
                <a:solidFill>
                  <a:srgbClr val="FFFFFF"/>
                </a:solidFill>
                <a:latin typeface="Tahoma"/>
                <a:cs typeface="Tahoma"/>
              </a:rPr>
              <a:t>in </a:t>
            </a:r>
            <a:r>
              <a:rPr sz="2750" spc="-10" dirty="0">
                <a:solidFill>
                  <a:srgbClr val="FFFFFF"/>
                </a:solidFill>
                <a:latin typeface="Tahoma"/>
                <a:cs typeface="Tahoma"/>
              </a:rPr>
              <a:t>many </a:t>
            </a:r>
            <a:r>
              <a:rPr sz="2750" spc="-20" dirty="0">
                <a:solidFill>
                  <a:srgbClr val="FFFFFF"/>
                </a:solidFill>
                <a:latin typeface="Tahoma"/>
                <a:cs typeface="Tahoma"/>
              </a:rPr>
              <a:t>areas </a:t>
            </a:r>
            <a:r>
              <a:rPr sz="2750" spc="30" dirty="0">
                <a:solidFill>
                  <a:srgbClr val="FFFFFF"/>
                </a:solidFill>
                <a:latin typeface="Tahoma"/>
                <a:cs typeface="Tahoma"/>
              </a:rPr>
              <a:t>through  </a:t>
            </a:r>
            <a:r>
              <a:rPr sz="2750" spc="55" dirty="0">
                <a:solidFill>
                  <a:srgbClr val="FFFFFF"/>
                </a:solidFill>
                <a:latin typeface="Tahoma"/>
                <a:cs typeface="Tahoma"/>
              </a:rPr>
              <a:t>local </a:t>
            </a:r>
            <a:r>
              <a:rPr sz="2750" spc="25" dirty="0">
                <a:solidFill>
                  <a:srgbClr val="FFFFFF"/>
                </a:solidFill>
                <a:latin typeface="Tahoma"/>
                <a:cs typeface="Tahoma"/>
              </a:rPr>
              <a:t>militia </a:t>
            </a:r>
            <a:r>
              <a:rPr sz="2750" spc="30" dirty="0">
                <a:solidFill>
                  <a:srgbClr val="FFFFFF"/>
                </a:solidFill>
                <a:latin typeface="Tahoma"/>
                <a:cs typeface="Tahoma"/>
              </a:rPr>
              <a:t>groups, </a:t>
            </a:r>
            <a:r>
              <a:rPr sz="2750" spc="55" dirty="0">
                <a:solidFill>
                  <a:srgbClr val="FFFFFF"/>
                </a:solidFill>
                <a:latin typeface="Tahoma"/>
                <a:cs typeface="Tahoma"/>
              </a:rPr>
              <a:t>and </a:t>
            </a:r>
            <a:r>
              <a:rPr sz="2750" spc="35" dirty="0">
                <a:solidFill>
                  <a:srgbClr val="FFFFFF"/>
                </a:solidFill>
                <a:latin typeface="Tahoma"/>
                <a:cs typeface="Tahoma"/>
              </a:rPr>
              <a:t>the South </a:t>
            </a:r>
            <a:r>
              <a:rPr sz="2750" spc="25" dirty="0">
                <a:solidFill>
                  <a:srgbClr val="FFFFFF"/>
                </a:solidFill>
                <a:latin typeface="Tahoma"/>
                <a:cs typeface="Tahoma"/>
              </a:rPr>
              <a:t>Vietnam </a:t>
            </a:r>
            <a:r>
              <a:rPr sz="2750" spc="40" dirty="0">
                <a:solidFill>
                  <a:srgbClr val="FFFFFF"/>
                </a:solidFill>
                <a:latin typeface="Tahoma"/>
                <a:cs typeface="Tahoma"/>
              </a:rPr>
              <a:t>government </a:t>
            </a:r>
            <a:r>
              <a:rPr sz="2750" spc="20" dirty="0">
                <a:solidFill>
                  <a:srgbClr val="FFFFFF"/>
                </a:solidFill>
                <a:latin typeface="Tahoma"/>
                <a:cs typeface="Tahoma"/>
              </a:rPr>
              <a:t>assisted </a:t>
            </a:r>
            <a:r>
              <a:rPr sz="2750" spc="-10" dirty="0">
                <a:solidFill>
                  <a:srgbClr val="FFFFFF"/>
                </a:solidFill>
                <a:latin typeface="Tahoma"/>
                <a:cs typeface="Tahoma"/>
              </a:rPr>
              <a:t>many  </a:t>
            </a:r>
            <a:r>
              <a:rPr sz="2750" spc="30" dirty="0">
                <a:solidFill>
                  <a:srgbClr val="FFFFFF"/>
                </a:solidFill>
                <a:latin typeface="Tahoma"/>
                <a:cs typeface="Tahoma"/>
              </a:rPr>
              <a:t>refugees </a:t>
            </a:r>
            <a:r>
              <a:rPr sz="2750" spc="20" dirty="0">
                <a:solidFill>
                  <a:srgbClr val="FFFFFF"/>
                </a:solidFill>
                <a:latin typeface="Tahoma"/>
                <a:cs typeface="Tahoma"/>
              </a:rPr>
              <a:t>in </a:t>
            </a:r>
            <a:r>
              <a:rPr sz="2750" spc="15" dirty="0">
                <a:solidFill>
                  <a:srgbClr val="FFFFFF"/>
                </a:solidFill>
                <a:latin typeface="Tahoma"/>
                <a:cs typeface="Tahoma"/>
              </a:rPr>
              <a:t>resettlement. </a:t>
            </a:r>
            <a:r>
              <a:rPr sz="2750" spc="40" dirty="0">
                <a:solidFill>
                  <a:srgbClr val="FFFFFF"/>
                </a:solidFill>
                <a:latin typeface="Tahoma"/>
                <a:cs typeface="Tahoma"/>
              </a:rPr>
              <a:t>Meanwhile, </a:t>
            </a:r>
            <a:r>
              <a:rPr sz="2750" spc="25" dirty="0">
                <a:solidFill>
                  <a:srgbClr val="FFFFFF"/>
                </a:solidFill>
                <a:latin typeface="Tahoma"/>
                <a:cs typeface="Tahoma"/>
              </a:rPr>
              <a:t>thousands </a:t>
            </a:r>
            <a:r>
              <a:rPr sz="2750" spc="45" dirty="0">
                <a:solidFill>
                  <a:srgbClr val="FFFFFF"/>
                </a:solidFill>
                <a:latin typeface="Tahoma"/>
                <a:cs typeface="Tahoma"/>
              </a:rPr>
              <a:t>of </a:t>
            </a:r>
            <a:r>
              <a:rPr sz="2750" spc="60" dirty="0">
                <a:solidFill>
                  <a:srgbClr val="FFFFFF"/>
                </a:solidFill>
                <a:latin typeface="Tahoma"/>
                <a:cs typeface="Tahoma"/>
              </a:rPr>
              <a:t>Communist </a:t>
            </a:r>
            <a:r>
              <a:rPr sz="2750" spc="-5" dirty="0">
                <a:solidFill>
                  <a:srgbClr val="FFFFFF"/>
                </a:solidFill>
                <a:latin typeface="Tahoma"/>
                <a:cs typeface="Tahoma"/>
              </a:rPr>
              <a:t>activists  were </a:t>
            </a:r>
            <a:r>
              <a:rPr sz="2750" spc="15" dirty="0">
                <a:solidFill>
                  <a:srgbClr val="FFFFFF"/>
                </a:solidFill>
                <a:latin typeface="Tahoma"/>
                <a:cs typeface="Tahoma"/>
              </a:rPr>
              <a:t>arrested </a:t>
            </a:r>
            <a:r>
              <a:rPr sz="2750" spc="40" dirty="0">
                <a:solidFill>
                  <a:srgbClr val="FFFFFF"/>
                </a:solidFill>
                <a:latin typeface="Tahoma"/>
                <a:cs typeface="Tahoma"/>
              </a:rPr>
              <a:t>or </a:t>
            </a:r>
            <a:r>
              <a:rPr sz="2750" spc="55" dirty="0">
                <a:solidFill>
                  <a:srgbClr val="FFFFFF"/>
                </a:solidFill>
                <a:latin typeface="Tahoma"/>
                <a:cs typeface="Tahoma"/>
              </a:rPr>
              <a:t>killed </a:t>
            </a:r>
            <a:r>
              <a:rPr sz="2750" spc="30" dirty="0">
                <a:solidFill>
                  <a:srgbClr val="FFFFFF"/>
                </a:solidFill>
                <a:latin typeface="Tahoma"/>
                <a:cs typeface="Tahoma"/>
              </a:rPr>
              <a:t>through </a:t>
            </a:r>
            <a:r>
              <a:rPr sz="2750" spc="35" dirty="0">
                <a:solidFill>
                  <a:srgbClr val="FFFFFF"/>
                </a:solidFill>
                <a:latin typeface="Tahoma"/>
                <a:cs typeface="Tahoma"/>
              </a:rPr>
              <a:t>the </a:t>
            </a:r>
            <a:r>
              <a:rPr sz="2750" spc="60" dirty="0">
                <a:solidFill>
                  <a:srgbClr val="FFFFFF"/>
                </a:solidFill>
                <a:latin typeface="Tahoma"/>
                <a:cs typeface="Tahoma"/>
              </a:rPr>
              <a:t>CIA-supported </a:t>
            </a:r>
            <a:r>
              <a:rPr sz="2750" spc="45" dirty="0">
                <a:solidFill>
                  <a:srgbClr val="FFFFFF"/>
                </a:solidFill>
                <a:latin typeface="Tahoma"/>
                <a:cs typeface="Tahoma"/>
              </a:rPr>
              <a:t>Phoenix </a:t>
            </a:r>
            <a:r>
              <a:rPr sz="2750" spc="15" dirty="0">
                <a:solidFill>
                  <a:srgbClr val="FFFFFF"/>
                </a:solidFill>
                <a:latin typeface="Tahoma"/>
                <a:cs typeface="Tahoma"/>
              </a:rPr>
              <a:t>Program.  </a:t>
            </a:r>
            <a:r>
              <a:rPr sz="2750" spc="60" dirty="0">
                <a:solidFill>
                  <a:srgbClr val="FFFFFF"/>
                </a:solidFill>
                <a:latin typeface="Tahoma"/>
                <a:cs typeface="Tahoma"/>
              </a:rPr>
              <a:t>While</a:t>
            </a:r>
            <a:r>
              <a:rPr sz="2750" spc="-140" dirty="0">
                <a:solidFill>
                  <a:srgbClr val="FFFFFF"/>
                </a:solidFill>
                <a:latin typeface="Tahoma"/>
                <a:cs typeface="Tahoma"/>
              </a:rPr>
              <a:t> </a:t>
            </a:r>
            <a:r>
              <a:rPr sz="2750" spc="15" dirty="0">
                <a:solidFill>
                  <a:srgbClr val="FFFFFF"/>
                </a:solidFill>
                <a:latin typeface="Tahoma"/>
                <a:cs typeface="Tahoma"/>
              </a:rPr>
              <a:t>withdrawing</a:t>
            </a:r>
            <a:r>
              <a:rPr sz="2750" spc="-140" dirty="0">
                <a:solidFill>
                  <a:srgbClr val="FFFFFF"/>
                </a:solidFill>
                <a:latin typeface="Tahoma"/>
                <a:cs typeface="Tahoma"/>
              </a:rPr>
              <a:t> </a:t>
            </a:r>
            <a:r>
              <a:rPr sz="2750" spc="65" dirty="0">
                <a:solidFill>
                  <a:srgbClr val="FFFFFF"/>
                </a:solidFill>
                <a:latin typeface="Tahoma"/>
                <a:cs typeface="Tahoma"/>
              </a:rPr>
              <a:t>ground</a:t>
            </a:r>
            <a:r>
              <a:rPr sz="2750" spc="-140" dirty="0">
                <a:solidFill>
                  <a:srgbClr val="FFFFFF"/>
                </a:solidFill>
                <a:latin typeface="Tahoma"/>
                <a:cs typeface="Tahoma"/>
              </a:rPr>
              <a:t> </a:t>
            </a:r>
            <a:r>
              <a:rPr sz="2750" spc="25" dirty="0">
                <a:solidFill>
                  <a:srgbClr val="FFFFFF"/>
                </a:solidFill>
                <a:latin typeface="Tahoma"/>
                <a:cs typeface="Tahoma"/>
              </a:rPr>
              <a:t>troops,</a:t>
            </a:r>
            <a:r>
              <a:rPr sz="2750" spc="-140" dirty="0">
                <a:solidFill>
                  <a:srgbClr val="FFFFFF"/>
                </a:solidFill>
                <a:latin typeface="Tahoma"/>
                <a:cs typeface="Tahoma"/>
              </a:rPr>
              <a:t> </a:t>
            </a:r>
            <a:r>
              <a:rPr sz="2750" spc="35" dirty="0">
                <a:solidFill>
                  <a:srgbClr val="FFFFFF"/>
                </a:solidFill>
                <a:latin typeface="Tahoma"/>
                <a:cs typeface="Tahoma"/>
              </a:rPr>
              <a:t>President</a:t>
            </a:r>
            <a:r>
              <a:rPr sz="2750" spc="-140" dirty="0">
                <a:solidFill>
                  <a:srgbClr val="FFFFFF"/>
                </a:solidFill>
                <a:latin typeface="Tahoma"/>
                <a:cs typeface="Tahoma"/>
              </a:rPr>
              <a:t> </a:t>
            </a:r>
            <a:r>
              <a:rPr sz="2750" spc="95" dirty="0">
                <a:solidFill>
                  <a:srgbClr val="FFFFFF"/>
                </a:solidFill>
                <a:latin typeface="Tahoma"/>
                <a:cs typeface="Tahoma"/>
              </a:rPr>
              <a:t>Nixon</a:t>
            </a:r>
            <a:r>
              <a:rPr sz="2750" spc="-140" dirty="0">
                <a:solidFill>
                  <a:srgbClr val="FFFFFF"/>
                </a:solidFill>
                <a:latin typeface="Tahoma"/>
                <a:cs typeface="Tahoma"/>
              </a:rPr>
              <a:t> </a:t>
            </a:r>
            <a:r>
              <a:rPr sz="2750" spc="85" dirty="0">
                <a:solidFill>
                  <a:srgbClr val="FFFFFF"/>
                </a:solidFill>
                <a:latin typeface="Tahoma"/>
                <a:cs typeface="Tahoma"/>
              </a:rPr>
              <a:t>expanded</a:t>
            </a:r>
            <a:r>
              <a:rPr sz="2750" spc="-140" dirty="0">
                <a:solidFill>
                  <a:srgbClr val="FFFFFF"/>
                </a:solidFill>
                <a:latin typeface="Tahoma"/>
                <a:cs typeface="Tahoma"/>
              </a:rPr>
              <a:t> </a:t>
            </a:r>
            <a:r>
              <a:rPr sz="2750" spc="35" dirty="0">
                <a:solidFill>
                  <a:srgbClr val="FFFFFF"/>
                </a:solidFill>
                <a:latin typeface="Tahoma"/>
                <a:cs typeface="Tahoma"/>
              </a:rPr>
              <a:t>the</a:t>
            </a:r>
            <a:r>
              <a:rPr sz="2750" spc="-140" dirty="0">
                <a:solidFill>
                  <a:srgbClr val="FFFFFF"/>
                </a:solidFill>
                <a:latin typeface="Tahoma"/>
                <a:cs typeface="Tahoma"/>
              </a:rPr>
              <a:t> </a:t>
            </a:r>
            <a:r>
              <a:rPr sz="2750" spc="15" dirty="0">
                <a:solidFill>
                  <a:srgbClr val="FFFFFF"/>
                </a:solidFill>
                <a:latin typeface="Tahoma"/>
                <a:cs typeface="Tahoma"/>
              </a:rPr>
              <a:t>theater  </a:t>
            </a:r>
            <a:r>
              <a:rPr sz="2750" spc="45" dirty="0">
                <a:solidFill>
                  <a:srgbClr val="FFFFFF"/>
                </a:solidFill>
                <a:latin typeface="Tahoma"/>
                <a:cs typeface="Tahoma"/>
              </a:rPr>
              <a:t>of </a:t>
            </a:r>
            <a:r>
              <a:rPr sz="2750" spc="-55" dirty="0">
                <a:solidFill>
                  <a:srgbClr val="FFFFFF"/>
                </a:solidFill>
                <a:latin typeface="Tahoma"/>
                <a:cs typeface="Tahoma"/>
              </a:rPr>
              <a:t>war </a:t>
            </a:r>
            <a:r>
              <a:rPr sz="2750" spc="40" dirty="0">
                <a:solidFill>
                  <a:srgbClr val="FFFFFF"/>
                </a:solidFill>
                <a:latin typeface="Tahoma"/>
                <a:cs typeface="Tahoma"/>
              </a:rPr>
              <a:t>by </a:t>
            </a:r>
            <a:r>
              <a:rPr sz="2750" spc="25" dirty="0">
                <a:solidFill>
                  <a:srgbClr val="FFFFFF"/>
                </a:solidFill>
                <a:latin typeface="Tahoma"/>
                <a:cs typeface="Tahoma"/>
              </a:rPr>
              <a:t>authorizing </a:t>
            </a:r>
            <a:r>
              <a:rPr sz="2750" spc="15" dirty="0">
                <a:solidFill>
                  <a:srgbClr val="FFFFFF"/>
                </a:solidFill>
                <a:latin typeface="Tahoma"/>
                <a:cs typeface="Tahoma"/>
              </a:rPr>
              <a:t>secret </a:t>
            </a:r>
            <a:r>
              <a:rPr sz="2750" spc="90" dirty="0">
                <a:solidFill>
                  <a:srgbClr val="FFFFFF"/>
                </a:solidFill>
                <a:latin typeface="Tahoma"/>
                <a:cs typeface="Tahoma"/>
              </a:rPr>
              <a:t>bombings </a:t>
            </a:r>
            <a:r>
              <a:rPr sz="2750" spc="45" dirty="0">
                <a:solidFill>
                  <a:srgbClr val="FFFFFF"/>
                </a:solidFill>
                <a:latin typeface="Tahoma"/>
                <a:cs typeface="Tahoma"/>
              </a:rPr>
              <a:t>of </a:t>
            </a:r>
            <a:r>
              <a:rPr sz="2750" spc="30" dirty="0">
                <a:solidFill>
                  <a:srgbClr val="FFFFFF"/>
                </a:solidFill>
                <a:latin typeface="Tahoma"/>
                <a:cs typeface="Tahoma"/>
              </a:rPr>
              <a:t>bases </a:t>
            </a:r>
            <a:r>
              <a:rPr sz="2750" spc="20" dirty="0">
                <a:solidFill>
                  <a:srgbClr val="FFFFFF"/>
                </a:solidFill>
                <a:latin typeface="Tahoma"/>
                <a:cs typeface="Tahoma"/>
              </a:rPr>
              <a:t>in </a:t>
            </a:r>
            <a:r>
              <a:rPr sz="2750" spc="110" dirty="0">
                <a:solidFill>
                  <a:srgbClr val="FFFFFF"/>
                </a:solidFill>
                <a:latin typeface="Tahoma"/>
                <a:cs typeface="Tahoma"/>
              </a:rPr>
              <a:t>Cambodia </a:t>
            </a:r>
            <a:r>
              <a:rPr sz="2750" spc="75" dirty="0">
                <a:solidFill>
                  <a:srgbClr val="FFFFFF"/>
                </a:solidFill>
                <a:latin typeface="Tahoma"/>
                <a:cs typeface="Tahoma"/>
              </a:rPr>
              <a:t>beginning  </a:t>
            </a:r>
            <a:r>
              <a:rPr sz="2750" spc="20" dirty="0">
                <a:solidFill>
                  <a:srgbClr val="FFFFFF"/>
                </a:solidFill>
                <a:latin typeface="Tahoma"/>
                <a:cs typeface="Tahoma"/>
              </a:rPr>
              <a:t>in</a:t>
            </a:r>
            <a:r>
              <a:rPr sz="2750" spc="-135" dirty="0">
                <a:solidFill>
                  <a:srgbClr val="FFFFFF"/>
                </a:solidFill>
                <a:latin typeface="Tahoma"/>
                <a:cs typeface="Tahoma"/>
              </a:rPr>
              <a:t> </a:t>
            </a:r>
            <a:r>
              <a:rPr sz="2750" spc="55" dirty="0">
                <a:solidFill>
                  <a:srgbClr val="FFFFFF"/>
                </a:solidFill>
                <a:latin typeface="Tahoma"/>
                <a:cs typeface="Tahoma"/>
              </a:rPr>
              <a:t>March</a:t>
            </a:r>
            <a:r>
              <a:rPr sz="2750" spc="-135" dirty="0">
                <a:solidFill>
                  <a:srgbClr val="FFFFFF"/>
                </a:solidFill>
                <a:latin typeface="Tahoma"/>
                <a:cs typeface="Tahoma"/>
              </a:rPr>
              <a:t> </a:t>
            </a:r>
            <a:r>
              <a:rPr sz="2750" spc="-75" dirty="0">
                <a:solidFill>
                  <a:srgbClr val="FFFFFF"/>
                </a:solidFill>
                <a:latin typeface="Tahoma"/>
                <a:cs typeface="Tahoma"/>
              </a:rPr>
              <a:t>1969.</a:t>
            </a:r>
            <a:r>
              <a:rPr sz="2750" spc="-135" dirty="0">
                <a:solidFill>
                  <a:srgbClr val="FFFFFF"/>
                </a:solidFill>
                <a:latin typeface="Tahoma"/>
                <a:cs typeface="Tahoma"/>
              </a:rPr>
              <a:t> </a:t>
            </a:r>
            <a:r>
              <a:rPr sz="2750" spc="-150" dirty="0">
                <a:solidFill>
                  <a:srgbClr val="FFFFFF"/>
                </a:solidFill>
                <a:latin typeface="Tahoma"/>
                <a:cs typeface="Tahoma"/>
              </a:rPr>
              <a:t>In</a:t>
            </a:r>
            <a:r>
              <a:rPr sz="2750" spc="-135" dirty="0">
                <a:solidFill>
                  <a:srgbClr val="FFFFFF"/>
                </a:solidFill>
                <a:latin typeface="Tahoma"/>
                <a:cs typeface="Tahoma"/>
              </a:rPr>
              <a:t> </a:t>
            </a:r>
            <a:r>
              <a:rPr sz="2750" spc="70" dirty="0">
                <a:solidFill>
                  <a:srgbClr val="FFFFFF"/>
                </a:solidFill>
                <a:latin typeface="Tahoma"/>
                <a:cs typeface="Tahoma"/>
              </a:rPr>
              <a:t>addition</a:t>
            </a:r>
            <a:r>
              <a:rPr sz="2750" spc="-135" dirty="0">
                <a:solidFill>
                  <a:srgbClr val="FFFFFF"/>
                </a:solidFill>
                <a:latin typeface="Tahoma"/>
                <a:cs typeface="Tahoma"/>
              </a:rPr>
              <a:t> </a:t>
            </a:r>
            <a:r>
              <a:rPr sz="2750" spc="75" dirty="0">
                <a:solidFill>
                  <a:srgbClr val="FFFFFF"/>
                </a:solidFill>
                <a:latin typeface="Tahoma"/>
                <a:cs typeface="Tahoma"/>
              </a:rPr>
              <a:t>to</a:t>
            </a:r>
            <a:r>
              <a:rPr sz="2750" spc="-135" dirty="0">
                <a:solidFill>
                  <a:srgbClr val="FFFFFF"/>
                </a:solidFill>
                <a:latin typeface="Tahoma"/>
                <a:cs typeface="Tahoma"/>
              </a:rPr>
              <a:t> </a:t>
            </a:r>
            <a:r>
              <a:rPr sz="2750" spc="35" dirty="0">
                <a:solidFill>
                  <a:srgbClr val="FFFFFF"/>
                </a:solidFill>
                <a:latin typeface="Tahoma"/>
                <a:cs typeface="Tahoma"/>
              </a:rPr>
              <a:t>the</a:t>
            </a:r>
            <a:r>
              <a:rPr sz="2750" spc="-135" dirty="0">
                <a:solidFill>
                  <a:srgbClr val="FFFFFF"/>
                </a:solidFill>
                <a:latin typeface="Tahoma"/>
                <a:cs typeface="Tahoma"/>
              </a:rPr>
              <a:t> </a:t>
            </a:r>
            <a:r>
              <a:rPr sz="2750" spc="65" dirty="0">
                <a:solidFill>
                  <a:srgbClr val="FFFFFF"/>
                </a:solidFill>
                <a:latin typeface="Tahoma"/>
                <a:cs typeface="Tahoma"/>
              </a:rPr>
              <a:t>bombings,</a:t>
            </a:r>
            <a:r>
              <a:rPr sz="2750" spc="-135" dirty="0">
                <a:solidFill>
                  <a:srgbClr val="FFFFFF"/>
                </a:solidFill>
                <a:latin typeface="Tahoma"/>
                <a:cs typeface="Tahoma"/>
              </a:rPr>
              <a:t> </a:t>
            </a:r>
            <a:r>
              <a:rPr sz="2750" spc="-70" dirty="0">
                <a:solidFill>
                  <a:srgbClr val="FFFFFF"/>
                </a:solidFill>
                <a:latin typeface="Tahoma"/>
                <a:cs typeface="Tahoma"/>
              </a:rPr>
              <a:t>25,000</a:t>
            </a:r>
            <a:r>
              <a:rPr sz="2750" spc="-135" dirty="0">
                <a:solidFill>
                  <a:srgbClr val="FFFFFF"/>
                </a:solidFill>
                <a:latin typeface="Tahoma"/>
                <a:cs typeface="Tahoma"/>
              </a:rPr>
              <a:t> </a:t>
            </a:r>
            <a:r>
              <a:rPr sz="2750" spc="-35" dirty="0">
                <a:solidFill>
                  <a:srgbClr val="FFFFFF"/>
                </a:solidFill>
                <a:latin typeface="Tahoma"/>
                <a:cs typeface="Tahoma"/>
              </a:rPr>
              <a:t>U.S.</a:t>
            </a:r>
            <a:r>
              <a:rPr sz="2750" spc="-135" dirty="0">
                <a:solidFill>
                  <a:srgbClr val="FFFFFF"/>
                </a:solidFill>
                <a:latin typeface="Tahoma"/>
                <a:cs typeface="Tahoma"/>
              </a:rPr>
              <a:t> </a:t>
            </a:r>
            <a:r>
              <a:rPr sz="2750" spc="55" dirty="0">
                <a:solidFill>
                  <a:srgbClr val="FFFFFF"/>
                </a:solidFill>
                <a:latin typeface="Tahoma"/>
                <a:cs typeface="Tahoma"/>
              </a:rPr>
              <a:t>and</a:t>
            </a:r>
            <a:r>
              <a:rPr sz="2750" spc="-135" dirty="0">
                <a:solidFill>
                  <a:srgbClr val="FFFFFF"/>
                </a:solidFill>
                <a:latin typeface="Tahoma"/>
                <a:cs typeface="Tahoma"/>
              </a:rPr>
              <a:t> </a:t>
            </a:r>
            <a:r>
              <a:rPr sz="2750" spc="90" dirty="0">
                <a:solidFill>
                  <a:srgbClr val="FFFFFF"/>
                </a:solidFill>
                <a:latin typeface="Tahoma"/>
                <a:cs typeface="Tahoma"/>
              </a:rPr>
              <a:t>AVRN</a:t>
            </a:r>
            <a:r>
              <a:rPr sz="2750" spc="-135" dirty="0">
                <a:solidFill>
                  <a:srgbClr val="FFFFFF"/>
                </a:solidFill>
                <a:latin typeface="Tahoma"/>
                <a:cs typeface="Tahoma"/>
              </a:rPr>
              <a:t> </a:t>
            </a:r>
            <a:r>
              <a:rPr sz="2750" spc="50" dirty="0">
                <a:solidFill>
                  <a:srgbClr val="FFFFFF"/>
                </a:solidFill>
                <a:latin typeface="Tahoma"/>
                <a:cs typeface="Tahoma"/>
              </a:rPr>
              <a:t>troops  </a:t>
            </a:r>
            <a:r>
              <a:rPr sz="2750" spc="65" dirty="0">
                <a:solidFill>
                  <a:srgbClr val="FFFFFF"/>
                </a:solidFill>
                <a:latin typeface="Tahoma"/>
                <a:cs typeface="Tahoma"/>
              </a:rPr>
              <a:t>pushed </a:t>
            </a:r>
            <a:r>
              <a:rPr sz="2750" dirty="0">
                <a:solidFill>
                  <a:srgbClr val="FFFFFF"/>
                </a:solidFill>
                <a:latin typeface="Tahoma"/>
                <a:cs typeface="Tahoma"/>
              </a:rPr>
              <a:t>several </a:t>
            </a:r>
            <a:r>
              <a:rPr sz="2750" spc="30" dirty="0">
                <a:solidFill>
                  <a:srgbClr val="FFFFFF"/>
                </a:solidFill>
                <a:latin typeface="Tahoma"/>
                <a:cs typeface="Tahoma"/>
              </a:rPr>
              <a:t>miles </a:t>
            </a:r>
            <a:r>
              <a:rPr sz="2750" spc="50" dirty="0">
                <a:solidFill>
                  <a:srgbClr val="FFFFFF"/>
                </a:solidFill>
                <a:latin typeface="Tahoma"/>
                <a:cs typeface="Tahoma"/>
              </a:rPr>
              <a:t>into </a:t>
            </a:r>
            <a:r>
              <a:rPr sz="2750" spc="35" dirty="0">
                <a:solidFill>
                  <a:srgbClr val="FFFFFF"/>
                </a:solidFill>
                <a:latin typeface="Tahoma"/>
                <a:cs typeface="Tahoma"/>
              </a:rPr>
              <a:t>the </a:t>
            </a:r>
            <a:r>
              <a:rPr sz="2750" spc="-40" dirty="0">
                <a:solidFill>
                  <a:srgbClr val="FFFFFF"/>
                </a:solidFill>
                <a:latin typeface="Tahoma"/>
                <a:cs typeface="Tahoma"/>
              </a:rPr>
              <a:t>country, </a:t>
            </a:r>
            <a:r>
              <a:rPr sz="2750" spc="70" dirty="0">
                <a:solidFill>
                  <a:srgbClr val="FFFFFF"/>
                </a:solidFill>
                <a:latin typeface="Tahoma"/>
                <a:cs typeface="Tahoma"/>
              </a:rPr>
              <a:t>promoting </a:t>
            </a:r>
            <a:r>
              <a:rPr sz="2750" spc="25" dirty="0">
                <a:solidFill>
                  <a:srgbClr val="FFFFFF"/>
                </a:solidFill>
                <a:latin typeface="Tahoma"/>
                <a:cs typeface="Tahoma"/>
              </a:rPr>
              <a:t>another </a:t>
            </a:r>
            <a:r>
              <a:rPr sz="2750" spc="80" dirty="0">
                <a:solidFill>
                  <a:srgbClr val="FFFFFF"/>
                </a:solidFill>
                <a:latin typeface="Tahoma"/>
                <a:cs typeface="Tahoma"/>
              </a:rPr>
              <a:t>public </a:t>
            </a:r>
            <a:r>
              <a:rPr sz="2750" spc="10" dirty="0">
                <a:solidFill>
                  <a:srgbClr val="FFFFFF"/>
                </a:solidFill>
                <a:latin typeface="Tahoma"/>
                <a:cs typeface="Tahoma"/>
              </a:rPr>
              <a:t>outcry  </a:t>
            </a:r>
            <a:r>
              <a:rPr sz="2750" spc="15" dirty="0">
                <a:solidFill>
                  <a:srgbClr val="FFFFFF"/>
                </a:solidFill>
                <a:latin typeface="Tahoma"/>
                <a:cs typeface="Tahoma"/>
              </a:rPr>
              <a:t>stateside. </a:t>
            </a:r>
            <a:r>
              <a:rPr sz="2750" spc="60" dirty="0">
                <a:solidFill>
                  <a:srgbClr val="FFFFFF"/>
                </a:solidFill>
                <a:latin typeface="Tahoma"/>
                <a:cs typeface="Tahoma"/>
              </a:rPr>
              <a:t>Congress </a:t>
            </a:r>
            <a:r>
              <a:rPr sz="2750" spc="40" dirty="0">
                <a:solidFill>
                  <a:srgbClr val="FFFFFF"/>
                </a:solidFill>
                <a:latin typeface="Tahoma"/>
                <a:cs typeface="Tahoma"/>
              </a:rPr>
              <a:t>reacted by </a:t>
            </a:r>
            <a:r>
              <a:rPr sz="2750" spc="50" dirty="0">
                <a:solidFill>
                  <a:srgbClr val="FFFFFF"/>
                </a:solidFill>
                <a:latin typeface="Tahoma"/>
                <a:cs typeface="Tahoma"/>
              </a:rPr>
              <a:t>repealing </a:t>
            </a:r>
            <a:r>
              <a:rPr sz="2750" spc="35" dirty="0">
                <a:solidFill>
                  <a:srgbClr val="FFFFFF"/>
                </a:solidFill>
                <a:latin typeface="Tahoma"/>
                <a:cs typeface="Tahoma"/>
              </a:rPr>
              <a:t>the </a:t>
            </a:r>
            <a:r>
              <a:rPr sz="2750" spc="75" dirty="0">
                <a:solidFill>
                  <a:srgbClr val="FFFFFF"/>
                </a:solidFill>
                <a:latin typeface="Tahoma"/>
                <a:cs typeface="Tahoma"/>
              </a:rPr>
              <a:t>Gulf </a:t>
            </a:r>
            <a:r>
              <a:rPr sz="2750" spc="45" dirty="0">
                <a:solidFill>
                  <a:srgbClr val="FFFFFF"/>
                </a:solidFill>
                <a:latin typeface="Tahoma"/>
                <a:cs typeface="Tahoma"/>
              </a:rPr>
              <a:t>of </a:t>
            </a:r>
            <a:r>
              <a:rPr sz="2750" spc="-30" dirty="0">
                <a:solidFill>
                  <a:srgbClr val="FFFFFF"/>
                </a:solidFill>
                <a:latin typeface="Tahoma"/>
                <a:cs typeface="Tahoma"/>
              </a:rPr>
              <a:t>Tonkin </a:t>
            </a:r>
            <a:r>
              <a:rPr sz="2750" spc="20" dirty="0">
                <a:solidFill>
                  <a:srgbClr val="FFFFFF"/>
                </a:solidFill>
                <a:latin typeface="Tahoma"/>
                <a:cs typeface="Tahoma"/>
              </a:rPr>
              <a:t>Resolution,  </a:t>
            </a:r>
            <a:r>
              <a:rPr sz="2750" spc="55" dirty="0">
                <a:solidFill>
                  <a:srgbClr val="FFFFFF"/>
                </a:solidFill>
                <a:latin typeface="Tahoma"/>
                <a:cs typeface="Tahoma"/>
              </a:rPr>
              <a:t>ordering</a:t>
            </a:r>
            <a:r>
              <a:rPr sz="2750" spc="-140" dirty="0">
                <a:solidFill>
                  <a:srgbClr val="FFFFFF"/>
                </a:solidFill>
                <a:latin typeface="Tahoma"/>
                <a:cs typeface="Tahoma"/>
              </a:rPr>
              <a:t> </a:t>
            </a:r>
            <a:r>
              <a:rPr sz="2750" spc="50" dirty="0">
                <a:solidFill>
                  <a:srgbClr val="FFFFFF"/>
                </a:solidFill>
                <a:latin typeface="Tahoma"/>
                <a:cs typeface="Tahoma"/>
              </a:rPr>
              <a:t>troops</a:t>
            </a:r>
            <a:r>
              <a:rPr sz="2750" spc="-140" dirty="0">
                <a:solidFill>
                  <a:srgbClr val="FFFFFF"/>
                </a:solidFill>
                <a:latin typeface="Tahoma"/>
                <a:cs typeface="Tahoma"/>
              </a:rPr>
              <a:t> </a:t>
            </a:r>
            <a:r>
              <a:rPr sz="2750" spc="75" dirty="0">
                <a:solidFill>
                  <a:srgbClr val="FFFFFF"/>
                </a:solidFill>
                <a:latin typeface="Tahoma"/>
                <a:cs typeface="Tahoma"/>
              </a:rPr>
              <a:t>to</a:t>
            </a:r>
            <a:r>
              <a:rPr sz="2750" spc="-140" dirty="0">
                <a:solidFill>
                  <a:srgbClr val="FFFFFF"/>
                </a:solidFill>
                <a:latin typeface="Tahoma"/>
                <a:cs typeface="Tahoma"/>
              </a:rPr>
              <a:t> </a:t>
            </a:r>
            <a:r>
              <a:rPr sz="2750" spc="-5" dirty="0">
                <a:solidFill>
                  <a:srgbClr val="FFFFFF"/>
                </a:solidFill>
                <a:latin typeface="Tahoma"/>
                <a:cs typeface="Tahoma"/>
              </a:rPr>
              <a:t>withdraw</a:t>
            </a:r>
            <a:r>
              <a:rPr sz="2750" spc="-140" dirty="0">
                <a:solidFill>
                  <a:srgbClr val="FFFFFF"/>
                </a:solidFill>
                <a:latin typeface="Tahoma"/>
                <a:cs typeface="Tahoma"/>
              </a:rPr>
              <a:t> </a:t>
            </a:r>
            <a:r>
              <a:rPr sz="2750" spc="5" dirty="0">
                <a:solidFill>
                  <a:srgbClr val="FFFFFF"/>
                </a:solidFill>
                <a:latin typeface="Tahoma"/>
                <a:cs typeface="Tahoma"/>
              </a:rPr>
              <a:t>from</a:t>
            </a:r>
            <a:r>
              <a:rPr sz="2750" spc="-140" dirty="0">
                <a:solidFill>
                  <a:srgbClr val="FFFFFF"/>
                </a:solidFill>
                <a:latin typeface="Tahoma"/>
                <a:cs typeface="Tahoma"/>
              </a:rPr>
              <a:t> </a:t>
            </a:r>
            <a:r>
              <a:rPr sz="2750" spc="110" dirty="0">
                <a:solidFill>
                  <a:srgbClr val="FFFFFF"/>
                </a:solidFill>
                <a:latin typeface="Tahoma"/>
                <a:cs typeface="Tahoma"/>
              </a:rPr>
              <a:t>Cambodia</a:t>
            </a:r>
            <a:r>
              <a:rPr sz="2750" spc="-140" dirty="0">
                <a:solidFill>
                  <a:srgbClr val="FFFFFF"/>
                </a:solidFill>
                <a:latin typeface="Tahoma"/>
                <a:cs typeface="Tahoma"/>
              </a:rPr>
              <a:t> </a:t>
            </a:r>
            <a:r>
              <a:rPr sz="2750" spc="40" dirty="0">
                <a:solidFill>
                  <a:srgbClr val="FFFFFF"/>
                </a:solidFill>
                <a:latin typeface="Tahoma"/>
                <a:cs typeface="Tahoma"/>
              </a:rPr>
              <a:t>by</a:t>
            </a:r>
            <a:r>
              <a:rPr sz="2750" spc="-140" dirty="0">
                <a:solidFill>
                  <a:srgbClr val="FFFFFF"/>
                </a:solidFill>
                <a:latin typeface="Tahoma"/>
                <a:cs typeface="Tahoma"/>
              </a:rPr>
              <a:t> </a:t>
            </a:r>
            <a:r>
              <a:rPr sz="2750" spc="35" dirty="0">
                <a:solidFill>
                  <a:srgbClr val="FFFFFF"/>
                </a:solidFill>
                <a:latin typeface="Tahoma"/>
                <a:cs typeface="Tahoma"/>
              </a:rPr>
              <a:t>the</a:t>
            </a:r>
            <a:r>
              <a:rPr sz="2750" spc="-140" dirty="0">
                <a:solidFill>
                  <a:srgbClr val="FFFFFF"/>
                </a:solidFill>
                <a:latin typeface="Tahoma"/>
                <a:cs typeface="Tahoma"/>
              </a:rPr>
              <a:t> </a:t>
            </a:r>
            <a:r>
              <a:rPr sz="2750" spc="90" dirty="0">
                <a:solidFill>
                  <a:srgbClr val="FFFFFF"/>
                </a:solidFill>
                <a:latin typeface="Tahoma"/>
                <a:cs typeface="Tahoma"/>
              </a:rPr>
              <a:t>end</a:t>
            </a:r>
            <a:r>
              <a:rPr sz="2750" spc="-140" dirty="0">
                <a:solidFill>
                  <a:srgbClr val="FFFFFF"/>
                </a:solidFill>
                <a:latin typeface="Tahoma"/>
                <a:cs typeface="Tahoma"/>
              </a:rPr>
              <a:t> </a:t>
            </a:r>
            <a:r>
              <a:rPr sz="2750" spc="45" dirty="0">
                <a:solidFill>
                  <a:srgbClr val="FFFFFF"/>
                </a:solidFill>
                <a:latin typeface="Tahoma"/>
                <a:cs typeface="Tahoma"/>
              </a:rPr>
              <a:t>of</a:t>
            </a:r>
            <a:r>
              <a:rPr sz="2750" spc="-140" dirty="0">
                <a:solidFill>
                  <a:srgbClr val="FFFFFF"/>
                </a:solidFill>
                <a:latin typeface="Tahoma"/>
                <a:cs typeface="Tahoma"/>
              </a:rPr>
              <a:t> </a:t>
            </a:r>
            <a:r>
              <a:rPr sz="2750" spc="35" dirty="0">
                <a:solidFill>
                  <a:srgbClr val="FFFFFF"/>
                </a:solidFill>
                <a:latin typeface="Tahoma"/>
                <a:cs typeface="Tahoma"/>
              </a:rPr>
              <a:t>June,</a:t>
            </a:r>
            <a:r>
              <a:rPr sz="2750" spc="-140" dirty="0">
                <a:solidFill>
                  <a:srgbClr val="FFFFFF"/>
                </a:solidFill>
                <a:latin typeface="Tahoma"/>
                <a:cs typeface="Tahoma"/>
              </a:rPr>
              <a:t> </a:t>
            </a:r>
            <a:r>
              <a:rPr sz="2750" spc="15" dirty="0">
                <a:solidFill>
                  <a:srgbClr val="FFFFFF"/>
                </a:solidFill>
                <a:latin typeface="Tahoma"/>
                <a:cs typeface="Tahoma"/>
              </a:rPr>
              <a:t>and,</a:t>
            </a:r>
            <a:r>
              <a:rPr sz="2750" spc="-140" dirty="0">
                <a:solidFill>
                  <a:srgbClr val="FFFFFF"/>
                </a:solidFill>
                <a:latin typeface="Tahoma"/>
                <a:cs typeface="Tahoma"/>
              </a:rPr>
              <a:t> </a:t>
            </a:r>
            <a:r>
              <a:rPr sz="2750" spc="20" dirty="0">
                <a:solidFill>
                  <a:srgbClr val="FFFFFF"/>
                </a:solidFill>
                <a:latin typeface="Tahoma"/>
                <a:cs typeface="Tahoma"/>
              </a:rPr>
              <a:t>in  </a:t>
            </a:r>
            <a:r>
              <a:rPr sz="2750" spc="85" dirty="0">
                <a:solidFill>
                  <a:srgbClr val="FFFFFF"/>
                </a:solidFill>
                <a:latin typeface="Tahoma"/>
                <a:cs typeface="Tahoma"/>
              </a:rPr>
              <a:t>December </a:t>
            </a:r>
            <a:r>
              <a:rPr sz="2750" spc="-75" dirty="0">
                <a:solidFill>
                  <a:srgbClr val="FFFFFF"/>
                </a:solidFill>
                <a:latin typeface="Tahoma"/>
                <a:cs typeface="Tahoma"/>
              </a:rPr>
              <a:t>1970, </a:t>
            </a:r>
            <a:r>
              <a:rPr sz="2750" spc="80" dirty="0">
                <a:solidFill>
                  <a:srgbClr val="FFFFFF"/>
                </a:solidFill>
                <a:latin typeface="Tahoma"/>
                <a:cs typeface="Tahoma"/>
              </a:rPr>
              <a:t>forbidding </a:t>
            </a:r>
            <a:r>
              <a:rPr sz="2750" spc="-35" dirty="0">
                <a:solidFill>
                  <a:srgbClr val="FFFFFF"/>
                </a:solidFill>
                <a:latin typeface="Tahoma"/>
                <a:cs typeface="Tahoma"/>
              </a:rPr>
              <a:t>U.S. </a:t>
            </a:r>
            <a:r>
              <a:rPr sz="2750" spc="50" dirty="0">
                <a:solidFill>
                  <a:srgbClr val="FFFFFF"/>
                </a:solidFill>
                <a:latin typeface="Tahoma"/>
                <a:cs typeface="Tahoma"/>
              </a:rPr>
              <a:t>troops </a:t>
            </a:r>
            <a:r>
              <a:rPr sz="2750" spc="5" dirty="0">
                <a:solidFill>
                  <a:srgbClr val="FFFFFF"/>
                </a:solidFill>
                <a:latin typeface="Tahoma"/>
                <a:cs typeface="Tahoma"/>
              </a:rPr>
              <a:t>from </a:t>
            </a:r>
            <a:r>
              <a:rPr sz="2750" spc="30" dirty="0">
                <a:solidFill>
                  <a:srgbClr val="FFFFFF"/>
                </a:solidFill>
                <a:latin typeface="Tahoma"/>
                <a:cs typeface="Tahoma"/>
              </a:rPr>
              <a:t>taking </a:t>
            </a:r>
            <a:r>
              <a:rPr sz="2750" spc="25" dirty="0">
                <a:solidFill>
                  <a:srgbClr val="FFFFFF"/>
                </a:solidFill>
                <a:latin typeface="Tahoma"/>
                <a:cs typeface="Tahoma"/>
              </a:rPr>
              <a:t>part </a:t>
            </a:r>
            <a:r>
              <a:rPr sz="2750" spc="20" dirty="0">
                <a:solidFill>
                  <a:srgbClr val="FFFFFF"/>
                </a:solidFill>
                <a:latin typeface="Tahoma"/>
                <a:cs typeface="Tahoma"/>
              </a:rPr>
              <a:t>in </a:t>
            </a:r>
            <a:r>
              <a:rPr sz="2750" spc="-30" dirty="0">
                <a:solidFill>
                  <a:srgbClr val="FFFFFF"/>
                </a:solidFill>
                <a:latin typeface="Tahoma"/>
                <a:cs typeface="Tahoma"/>
              </a:rPr>
              <a:t>any </a:t>
            </a:r>
            <a:r>
              <a:rPr sz="2750" spc="40" dirty="0">
                <a:solidFill>
                  <a:srgbClr val="FFFFFF"/>
                </a:solidFill>
                <a:latin typeface="Tahoma"/>
                <a:cs typeface="Tahoma"/>
              </a:rPr>
              <a:t>action  </a:t>
            </a:r>
            <a:r>
              <a:rPr sz="2750" spc="60" dirty="0">
                <a:solidFill>
                  <a:srgbClr val="FFFFFF"/>
                </a:solidFill>
                <a:latin typeface="Tahoma"/>
                <a:cs typeface="Tahoma"/>
              </a:rPr>
              <a:t>outside </a:t>
            </a:r>
            <a:r>
              <a:rPr sz="2750" spc="45" dirty="0">
                <a:solidFill>
                  <a:srgbClr val="FFFFFF"/>
                </a:solidFill>
                <a:latin typeface="Tahoma"/>
                <a:cs typeface="Tahoma"/>
              </a:rPr>
              <a:t>of </a:t>
            </a:r>
            <a:r>
              <a:rPr sz="2750" spc="35" dirty="0">
                <a:solidFill>
                  <a:srgbClr val="FFFFFF"/>
                </a:solidFill>
                <a:latin typeface="Tahoma"/>
                <a:cs typeface="Tahoma"/>
              </a:rPr>
              <a:t>the </a:t>
            </a:r>
            <a:r>
              <a:rPr sz="2750" spc="25" dirty="0">
                <a:solidFill>
                  <a:srgbClr val="FFFFFF"/>
                </a:solidFill>
                <a:latin typeface="Tahoma"/>
                <a:cs typeface="Tahoma"/>
              </a:rPr>
              <a:t>Vietnam </a:t>
            </a:r>
            <a:r>
              <a:rPr sz="2750" spc="5" dirty="0">
                <a:solidFill>
                  <a:srgbClr val="FFFFFF"/>
                </a:solidFill>
                <a:latin typeface="Tahoma"/>
                <a:cs typeface="Tahoma"/>
              </a:rPr>
              <a:t>border. </a:t>
            </a:r>
            <a:r>
              <a:rPr sz="2750" spc="60" dirty="0">
                <a:solidFill>
                  <a:srgbClr val="FFFFFF"/>
                </a:solidFill>
                <a:latin typeface="Tahoma"/>
                <a:cs typeface="Tahoma"/>
              </a:rPr>
              <a:t>Congress </a:t>
            </a:r>
            <a:r>
              <a:rPr sz="2750" spc="125" dirty="0">
                <a:solidFill>
                  <a:srgbClr val="FFFFFF"/>
                </a:solidFill>
                <a:latin typeface="Tahoma"/>
                <a:cs typeface="Tahoma"/>
              </a:rPr>
              <a:t>did </a:t>
            </a:r>
            <a:r>
              <a:rPr sz="2750" spc="50" dirty="0">
                <a:solidFill>
                  <a:srgbClr val="FFFFFF"/>
                </a:solidFill>
                <a:latin typeface="Tahoma"/>
                <a:cs typeface="Tahoma"/>
              </a:rPr>
              <a:t>not </a:t>
            </a:r>
            <a:r>
              <a:rPr sz="2750" spc="10" dirty="0">
                <a:solidFill>
                  <a:srgbClr val="FFFFFF"/>
                </a:solidFill>
                <a:latin typeface="Tahoma"/>
                <a:cs typeface="Tahoma"/>
              </a:rPr>
              <a:t>halt </a:t>
            </a:r>
            <a:r>
              <a:rPr sz="2750" spc="110" dirty="0">
                <a:solidFill>
                  <a:srgbClr val="FFFFFF"/>
                </a:solidFill>
                <a:latin typeface="Tahoma"/>
                <a:cs typeface="Tahoma"/>
              </a:rPr>
              <a:t>bombing </a:t>
            </a:r>
            <a:r>
              <a:rPr sz="2750" spc="20" dirty="0">
                <a:solidFill>
                  <a:srgbClr val="FFFFFF"/>
                </a:solidFill>
                <a:latin typeface="Tahoma"/>
                <a:cs typeface="Tahoma"/>
              </a:rPr>
              <a:t>in  </a:t>
            </a:r>
            <a:r>
              <a:rPr sz="2750" spc="110" dirty="0">
                <a:solidFill>
                  <a:srgbClr val="FFFFFF"/>
                </a:solidFill>
                <a:latin typeface="Tahoma"/>
                <a:cs typeface="Tahoma"/>
              </a:rPr>
              <a:t>Cambodia</a:t>
            </a:r>
            <a:r>
              <a:rPr sz="2750" spc="-145" dirty="0">
                <a:solidFill>
                  <a:srgbClr val="FFFFFF"/>
                </a:solidFill>
                <a:latin typeface="Tahoma"/>
                <a:cs typeface="Tahoma"/>
              </a:rPr>
              <a:t> </a:t>
            </a:r>
            <a:r>
              <a:rPr sz="2750" spc="15" dirty="0">
                <a:solidFill>
                  <a:srgbClr val="FFFFFF"/>
                </a:solidFill>
                <a:latin typeface="Tahoma"/>
                <a:cs typeface="Tahoma"/>
              </a:rPr>
              <a:t>until</a:t>
            </a:r>
            <a:r>
              <a:rPr sz="2750" spc="-145" dirty="0">
                <a:solidFill>
                  <a:srgbClr val="FFFFFF"/>
                </a:solidFill>
                <a:latin typeface="Tahoma"/>
                <a:cs typeface="Tahoma"/>
              </a:rPr>
              <a:t> </a:t>
            </a:r>
            <a:r>
              <a:rPr sz="2750" spc="15" dirty="0">
                <a:solidFill>
                  <a:srgbClr val="FFFFFF"/>
                </a:solidFill>
                <a:latin typeface="Tahoma"/>
                <a:cs typeface="Tahoma"/>
              </a:rPr>
              <a:t>three</a:t>
            </a:r>
            <a:r>
              <a:rPr sz="2750" spc="-145" dirty="0">
                <a:solidFill>
                  <a:srgbClr val="FFFFFF"/>
                </a:solidFill>
                <a:latin typeface="Tahoma"/>
                <a:cs typeface="Tahoma"/>
              </a:rPr>
              <a:t> </a:t>
            </a:r>
            <a:r>
              <a:rPr sz="2750" spc="-25" dirty="0">
                <a:solidFill>
                  <a:srgbClr val="FFFFFF"/>
                </a:solidFill>
                <a:latin typeface="Tahoma"/>
                <a:cs typeface="Tahoma"/>
              </a:rPr>
              <a:t>years</a:t>
            </a:r>
            <a:r>
              <a:rPr sz="2750" spc="-145" dirty="0">
                <a:solidFill>
                  <a:srgbClr val="FFFFFF"/>
                </a:solidFill>
                <a:latin typeface="Tahoma"/>
                <a:cs typeface="Tahoma"/>
              </a:rPr>
              <a:t> </a:t>
            </a:r>
            <a:r>
              <a:rPr sz="2750" spc="-55" dirty="0">
                <a:solidFill>
                  <a:srgbClr val="FFFFFF"/>
                </a:solidFill>
                <a:latin typeface="Tahoma"/>
                <a:cs typeface="Tahoma"/>
              </a:rPr>
              <a:t>later,</a:t>
            </a:r>
            <a:r>
              <a:rPr sz="2750" spc="-145" dirty="0">
                <a:solidFill>
                  <a:srgbClr val="FFFFFF"/>
                </a:solidFill>
                <a:latin typeface="Tahoma"/>
                <a:cs typeface="Tahoma"/>
              </a:rPr>
              <a:t> </a:t>
            </a:r>
            <a:r>
              <a:rPr sz="2750" spc="-35" dirty="0">
                <a:solidFill>
                  <a:srgbClr val="FFFFFF"/>
                </a:solidFill>
                <a:latin typeface="Tahoma"/>
                <a:cs typeface="Tahoma"/>
              </a:rPr>
              <a:t>however.</a:t>
            </a:r>
            <a:endParaRPr sz="2750">
              <a:latin typeface="Tahoma"/>
              <a:cs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366395">
              <a:lnSpc>
                <a:spcPct val="100000"/>
              </a:lnSpc>
            </a:pPr>
            <a:r>
              <a:rPr spc="-120" dirty="0"/>
              <a:t>1</a:t>
            </a:r>
            <a:r>
              <a:rPr spc="-720" dirty="0"/>
              <a:t> </a:t>
            </a:r>
            <a:r>
              <a:rPr spc="-120" dirty="0"/>
              <a:t>9</a:t>
            </a:r>
            <a:r>
              <a:rPr spc="-720" dirty="0"/>
              <a:t> </a:t>
            </a:r>
            <a:r>
              <a:rPr spc="-120" dirty="0"/>
              <a:t>6</a:t>
            </a:r>
            <a:r>
              <a:rPr spc="-720" dirty="0"/>
              <a:t> </a:t>
            </a:r>
            <a:r>
              <a:rPr spc="-120" dirty="0"/>
              <a:t>8</a:t>
            </a:r>
          </a:p>
        </p:txBody>
      </p:sp>
      <p:sp>
        <p:nvSpPr>
          <p:cNvPr id="4" name="object 4"/>
          <p:cNvSpPr txBox="1"/>
          <p:nvPr/>
        </p:nvSpPr>
        <p:spPr>
          <a:xfrm>
            <a:off x="228600" y="1404599"/>
            <a:ext cx="5935345" cy="7722234"/>
          </a:xfrm>
          <a:prstGeom prst="rect">
            <a:avLst/>
          </a:prstGeom>
        </p:spPr>
        <p:txBody>
          <a:bodyPr vert="horz" wrap="square" lIns="0" tIns="0" rIns="0" bIns="0" rtlCol="0">
            <a:spAutoFit/>
          </a:bodyPr>
          <a:lstStyle/>
          <a:p>
            <a:pPr marL="381000" marR="5080" indent="-368300">
              <a:lnSpc>
                <a:spcPct val="113100"/>
              </a:lnSpc>
              <a:buClr>
                <a:srgbClr val="646464"/>
              </a:buClr>
              <a:buSzPct val="89285"/>
              <a:buChar char="•"/>
              <a:tabLst>
                <a:tab pos="380365" algn="l"/>
                <a:tab pos="381000" algn="l"/>
              </a:tabLst>
            </a:pPr>
            <a:r>
              <a:rPr sz="2800" spc="-15" dirty="0">
                <a:solidFill>
                  <a:srgbClr val="FFFFFF"/>
                </a:solidFill>
                <a:latin typeface="Tahoma"/>
                <a:cs typeface="Tahoma"/>
              </a:rPr>
              <a:t>Increasing </a:t>
            </a:r>
            <a:r>
              <a:rPr sz="2800" spc="25" dirty="0">
                <a:solidFill>
                  <a:srgbClr val="FFFFFF"/>
                </a:solidFill>
                <a:latin typeface="Tahoma"/>
                <a:cs typeface="Tahoma"/>
              </a:rPr>
              <a:t>reports </a:t>
            </a:r>
            <a:r>
              <a:rPr sz="2800" spc="45" dirty="0">
                <a:solidFill>
                  <a:srgbClr val="FFFFFF"/>
                </a:solidFill>
                <a:latin typeface="Tahoma"/>
                <a:cs typeface="Tahoma"/>
              </a:rPr>
              <a:t>of </a:t>
            </a:r>
            <a:r>
              <a:rPr sz="2800" spc="20" dirty="0">
                <a:solidFill>
                  <a:srgbClr val="FFFFFF"/>
                </a:solidFill>
                <a:latin typeface="Tahoma"/>
                <a:cs typeface="Tahoma"/>
              </a:rPr>
              <a:t>atrocities  </a:t>
            </a:r>
            <a:r>
              <a:rPr sz="2800" spc="70" dirty="0">
                <a:solidFill>
                  <a:srgbClr val="FFFFFF"/>
                </a:solidFill>
                <a:latin typeface="Tahoma"/>
                <a:cs typeface="Tahoma"/>
              </a:rPr>
              <a:t>committed </a:t>
            </a:r>
            <a:r>
              <a:rPr sz="2800" spc="40" dirty="0">
                <a:solidFill>
                  <a:srgbClr val="FFFFFF"/>
                </a:solidFill>
                <a:latin typeface="Tahoma"/>
                <a:cs typeface="Tahoma"/>
              </a:rPr>
              <a:t>by </a:t>
            </a:r>
            <a:r>
              <a:rPr sz="2800" spc="-35" dirty="0">
                <a:solidFill>
                  <a:srgbClr val="FFFFFF"/>
                </a:solidFill>
                <a:latin typeface="Tahoma"/>
                <a:cs typeface="Tahoma"/>
              </a:rPr>
              <a:t>U.S. </a:t>
            </a:r>
            <a:r>
              <a:rPr sz="2800" spc="50" dirty="0">
                <a:solidFill>
                  <a:srgbClr val="FFFFFF"/>
                </a:solidFill>
                <a:latin typeface="Tahoma"/>
                <a:cs typeface="Tahoma"/>
              </a:rPr>
              <a:t>troops </a:t>
            </a:r>
            <a:r>
              <a:rPr sz="2800" spc="85" dirty="0">
                <a:solidFill>
                  <a:srgbClr val="FFFFFF"/>
                </a:solidFill>
                <a:latin typeface="Tahoma"/>
                <a:cs typeface="Tahoma"/>
              </a:rPr>
              <a:t>began  </a:t>
            </a:r>
            <a:r>
              <a:rPr sz="2800" spc="75" dirty="0">
                <a:solidFill>
                  <a:srgbClr val="FFFFFF"/>
                </a:solidFill>
                <a:latin typeface="Tahoma"/>
                <a:cs typeface="Tahoma"/>
              </a:rPr>
              <a:t>to </a:t>
            </a:r>
            <a:r>
              <a:rPr sz="2800" spc="60" dirty="0">
                <a:solidFill>
                  <a:srgbClr val="FFFFFF"/>
                </a:solidFill>
                <a:latin typeface="Tahoma"/>
                <a:cs typeface="Tahoma"/>
              </a:rPr>
              <a:t>appear </a:t>
            </a:r>
            <a:r>
              <a:rPr sz="2800" spc="15" dirty="0">
                <a:solidFill>
                  <a:srgbClr val="FFFFFF"/>
                </a:solidFill>
                <a:latin typeface="Tahoma"/>
                <a:cs typeface="Tahoma"/>
              </a:rPr>
              <a:t>stateside, </a:t>
            </a:r>
            <a:r>
              <a:rPr sz="2800" spc="50" dirty="0">
                <a:solidFill>
                  <a:srgbClr val="FFFFFF"/>
                </a:solidFill>
                <a:latin typeface="Tahoma"/>
                <a:cs typeface="Tahoma"/>
              </a:rPr>
              <a:t>angering </a:t>
            </a:r>
            <a:r>
              <a:rPr sz="2800" spc="30" dirty="0">
                <a:solidFill>
                  <a:srgbClr val="FFFFFF"/>
                </a:solidFill>
                <a:latin typeface="Tahoma"/>
                <a:cs typeface="Tahoma"/>
              </a:rPr>
              <a:t>the  </a:t>
            </a:r>
            <a:r>
              <a:rPr sz="2800" spc="80" dirty="0">
                <a:solidFill>
                  <a:srgbClr val="FFFFFF"/>
                </a:solidFill>
                <a:latin typeface="Tahoma"/>
                <a:cs typeface="Tahoma"/>
              </a:rPr>
              <a:t>public </a:t>
            </a:r>
            <a:r>
              <a:rPr sz="2800" spc="55" dirty="0">
                <a:solidFill>
                  <a:srgbClr val="FFFFFF"/>
                </a:solidFill>
                <a:latin typeface="Tahoma"/>
                <a:cs typeface="Tahoma"/>
              </a:rPr>
              <a:t>and </a:t>
            </a:r>
            <a:r>
              <a:rPr sz="2800" spc="45" dirty="0">
                <a:solidFill>
                  <a:srgbClr val="FFFFFF"/>
                </a:solidFill>
                <a:latin typeface="Tahoma"/>
                <a:cs typeface="Tahoma"/>
              </a:rPr>
              <a:t>decreasing </a:t>
            </a:r>
            <a:r>
              <a:rPr sz="2800" dirty="0">
                <a:solidFill>
                  <a:srgbClr val="FFFFFF"/>
                </a:solidFill>
                <a:latin typeface="Tahoma"/>
                <a:cs typeface="Tahoma"/>
              </a:rPr>
              <a:t>morale; </a:t>
            </a:r>
            <a:r>
              <a:rPr sz="2800" spc="30" dirty="0">
                <a:solidFill>
                  <a:srgbClr val="FFFFFF"/>
                </a:solidFill>
                <a:latin typeface="Tahoma"/>
                <a:cs typeface="Tahoma"/>
              </a:rPr>
              <a:t>the  </a:t>
            </a:r>
            <a:r>
              <a:rPr sz="2800" spc="40" dirty="0">
                <a:solidFill>
                  <a:srgbClr val="FFFFFF"/>
                </a:solidFill>
                <a:latin typeface="Tahoma"/>
                <a:cs typeface="Tahoma"/>
              </a:rPr>
              <a:t>most </a:t>
            </a:r>
            <a:r>
              <a:rPr sz="2800" dirty="0">
                <a:solidFill>
                  <a:srgbClr val="FFFFFF"/>
                </a:solidFill>
                <a:latin typeface="Tahoma"/>
                <a:cs typeface="Tahoma"/>
              </a:rPr>
              <a:t>well-known </a:t>
            </a:r>
            <a:r>
              <a:rPr sz="2800" spc="45" dirty="0">
                <a:solidFill>
                  <a:srgbClr val="FFFFFF"/>
                </a:solidFill>
                <a:latin typeface="Tahoma"/>
                <a:cs typeface="Tahoma"/>
              </a:rPr>
              <a:t>of </a:t>
            </a:r>
            <a:r>
              <a:rPr sz="2800" spc="25" dirty="0">
                <a:solidFill>
                  <a:srgbClr val="FFFFFF"/>
                </a:solidFill>
                <a:latin typeface="Tahoma"/>
                <a:cs typeface="Tahoma"/>
              </a:rPr>
              <a:t>these </a:t>
            </a:r>
            <a:r>
              <a:rPr sz="2800" spc="10" dirty="0">
                <a:solidFill>
                  <a:srgbClr val="FFFFFF"/>
                </a:solidFill>
                <a:latin typeface="Tahoma"/>
                <a:cs typeface="Tahoma"/>
              </a:rPr>
              <a:t>events  </a:t>
            </a:r>
            <a:r>
              <a:rPr sz="2800" spc="-50" dirty="0">
                <a:solidFill>
                  <a:srgbClr val="FFFFFF"/>
                </a:solidFill>
                <a:latin typeface="Tahoma"/>
                <a:cs typeface="Tahoma"/>
              </a:rPr>
              <a:t>was </a:t>
            </a:r>
            <a:r>
              <a:rPr sz="2800" spc="130" dirty="0">
                <a:solidFill>
                  <a:srgbClr val="FFFFFF"/>
                </a:solidFill>
                <a:latin typeface="Tahoma"/>
                <a:cs typeface="Tahoma"/>
              </a:rPr>
              <a:t>My </a:t>
            </a:r>
            <a:r>
              <a:rPr sz="2800" spc="-20" dirty="0">
                <a:solidFill>
                  <a:srgbClr val="FFFFFF"/>
                </a:solidFill>
                <a:latin typeface="Tahoma"/>
                <a:cs typeface="Tahoma"/>
              </a:rPr>
              <a:t>Lai. </a:t>
            </a:r>
            <a:r>
              <a:rPr sz="2800" spc="-155" dirty="0">
                <a:solidFill>
                  <a:srgbClr val="FFFFFF"/>
                </a:solidFill>
                <a:latin typeface="Tahoma"/>
                <a:cs typeface="Tahoma"/>
              </a:rPr>
              <a:t>In </a:t>
            </a:r>
            <a:r>
              <a:rPr sz="2800" spc="55" dirty="0">
                <a:solidFill>
                  <a:srgbClr val="FFFFFF"/>
                </a:solidFill>
                <a:latin typeface="Tahoma"/>
                <a:cs typeface="Tahoma"/>
              </a:rPr>
              <a:t>March </a:t>
            </a:r>
            <a:r>
              <a:rPr sz="2800" spc="-75" dirty="0">
                <a:solidFill>
                  <a:srgbClr val="FFFFFF"/>
                </a:solidFill>
                <a:latin typeface="Tahoma"/>
                <a:cs typeface="Tahoma"/>
              </a:rPr>
              <a:t>1968, </a:t>
            </a:r>
            <a:r>
              <a:rPr sz="2800" spc="-10" dirty="0">
                <a:solidFill>
                  <a:srgbClr val="FFFFFF"/>
                </a:solidFill>
                <a:latin typeface="Tahoma"/>
                <a:cs typeface="Tahoma"/>
              </a:rPr>
              <a:t>a  </a:t>
            </a:r>
            <a:r>
              <a:rPr sz="2800" spc="50" dirty="0">
                <a:solidFill>
                  <a:srgbClr val="FFFFFF"/>
                </a:solidFill>
                <a:latin typeface="Tahoma"/>
                <a:cs typeface="Tahoma"/>
              </a:rPr>
              <a:t>company</a:t>
            </a:r>
            <a:r>
              <a:rPr sz="2800" spc="-155" dirty="0">
                <a:solidFill>
                  <a:srgbClr val="FFFFFF"/>
                </a:solidFill>
                <a:latin typeface="Tahoma"/>
                <a:cs typeface="Tahoma"/>
              </a:rPr>
              <a:t> </a:t>
            </a:r>
            <a:r>
              <a:rPr sz="2800" spc="45" dirty="0">
                <a:solidFill>
                  <a:srgbClr val="FFFFFF"/>
                </a:solidFill>
                <a:latin typeface="Tahoma"/>
                <a:cs typeface="Tahoma"/>
              </a:rPr>
              <a:t>of</a:t>
            </a:r>
            <a:r>
              <a:rPr sz="2800" spc="-155" dirty="0">
                <a:solidFill>
                  <a:srgbClr val="FFFFFF"/>
                </a:solidFill>
                <a:latin typeface="Tahoma"/>
                <a:cs typeface="Tahoma"/>
              </a:rPr>
              <a:t> </a:t>
            </a:r>
            <a:r>
              <a:rPr sz="2800" spc="50" dirty="0">
                <a:solidFill>
                  <a:srgbClr val="FFFFFF"/>
                </a:solidFill>
                <a:latin typeface="Tahoma"/>
                <a:cs typeface="Tahoma"/>
              </a:rPr>
              <a:t>American</a:t>
            </a:r>
            <a:r>
              <a:rPr sz="2800" spc="-155" dirty="0">
                <a:solidFill>
                  <a:srgbClr val="FFFFFF"/>
                </a:solidFill>
                <a:latin typeface="Tahoma"/>
                <a:cs typeface="Tahoma"/>
              </a:rPr>
              <a:t> </a:t>
            </a:r>
            <a:r>
              <a:rPr sz="2800" spc="40" dirty="0">
                <a:solidFill>
                  <a:srgbClr val="FFFFFF"/>
                </a:solidFill>
                <a:latin typeface="Tahoma"/>
                <a:cs typeface="Tahoma"/>
              </a:rPr>
              <a:t>soldiers</a:t>
            </a:r>
            <a:r>
              <a:rPr sz="2800" spc="-155" dirty="0">
                <a:solidFill>
                  <a:srgbClr val="FFFFFF"/>
                </a:solidFill>
                <a:latin typeface="Tahoma"/>
                <a:cs typeface="Tahoma"/>
              </a:rPr>
              <a:t> </a:t>
            </a:r>
            <a:r>
              <a:rPr sz="2800" spc="-50" dirty="0">
                <a:solidFill>
                  <a:srgbClr val="FFFFFF"/>
                </a:solidFill>
                <a:latin typeface="Tahoma"/>
                <a:cs typeface="Tahoma"/>
              </a:rPr>
              <a:t>was  </a:t>
            </a:r>
            <a:r>
              <a:rPr sz="2800" spc="10" dirty="0">
                <a:solidFill>
                  <a:srgbClr val="FFFFFF"/>
                </a:solidFill>
                <a:latin typeface="Tahoma"/>
                <a:cs typeface="Tahoma"/>
              </a:rPr>
              <a:t>sent </a:t>
            </a:r>
            <a:r>
              <a:rPr sz="2800" spc="50" dirty="0">
                <a:solidFill>
                  <a:srgbClr val="FFFFFF"/>
                </a:solidFill>
                <a:latin typeface="Tahoma"/>
                <a:cs typeface="Tahoma"/>
              </a:rPr>
              <a:t>into </a:t>
            </a:r>
            <a:r>
              <a:rPr sz="2800" spc="30" dirty="0">
                <a:solidFill>
                  <a:srgbClr val="FFFFFF"/>
                </a:solidFill>
                <a:latin typeface="Tahoma"/>
                <a:cs typeface="Tahoma"/>
              </a:rPr>
              <a:t>the </a:t>
            </a:r>
            <a:r>
              <a:rPr sz="2800" spc="40" dirty="0">
                <a:solidFill>
                  <a:srgbClr val="FFFFFF"/>
                </a:solidFill>
                <a:latin typeface="Tahoma"/>
                <a:cs typeface="Tahoma"/>
              </a:rPr>
              <a:t>village </a:t>
            </a:r>
            <a:r>
              <a:rPr sz="2800" spc="45" dirty="0">
                <a:solidFill>
                  <a:srgbClr val="FFFFFF"/>
                </a:solidFill>
                <a:latin typeface="Tahoma"/>
                <a:cs typeface="Tahoma"/>
              </a:rPr>
              <a:t>of </a:t>
            </a:r>
            <a:r>
              <a:rPr sz="2800" spc="55" dirty="0">
                <a:solidFill>
                  <a:srgbClr val="FFFFFF"/>
                </a:solidFill>
                <a:latin typeface="Tahoma"/>
                <a:cs typeface="Tahoma"/>
              </a:rPr>
              <a:t>Son </a:t>
            </a:r>
            <a:r>
              <a:rPr sz="2800" spc="130" dirty="0">
                <a:solidFill>
                  <a:srgbClr val="FFFFFF"/>
                </a:solidFill>
                <a:latin typeface="Tahoma"/>
                <a:cs typeface="Tahoma"/>
              </a:rPr>
              <a:t>My  </a:t>
            </a:r>
            <a:r>
              <a:rPr sz="2800" spc="-55" dirty="0">
                <a:solidFill>
                  <a:srgbClr val="FFFFFF"/>
                </a:solidFill>
                <a:latin typeface="Tahoma"/>
                <a:cs typeface="Tahoma"/>
              </a:rPr>
              <a:t>(which</a:t>
            </a:r>
            <a:r>
              <a:rPr sz="2800" spc="-150" dirty="0">
                <a:solidFill>
                  <a:srgbClr val="FFFFFF"/>
                </a:solidFill>
                <a:latin typeface="Tahoma"/>
                <a:cs typeface="Tahoma"/>
              </a:rPr>
              <a:t> </a:t>
            </a:r>
            <a:r>
              <a:rPr sz="2800" spc="70" dirty="0">
                <a:solidFill>
                  <a:srgbClr val="FFFFFF"/>
                </a:solidFill>
                <a:latin typeface="Tahoma"/>
                <a:cs typeface="Tahoma"/>
              </a:rPr>
              <a:t>included</a:t>
            </a:r>
            <a:r>
              <a:rPr sz="2800" spc="-150" dirty="0">
                <a:solidFill>
                  <a:srgbClr val="FFFFFF"/>
                </a:solidFill>
                <a:latin typeface="Tahoma"/>
                <a:cs typeface="Tahoma"/>
              </a:rPr>
              <a:t> </a:t>
            </a:r>
            <a:r>
              <a:rPr sz="2800" spc="30" dirty="0">
                <a:solidFill>
                  <a:srgbClr val="FFFFFF"/>
                </a:solidFill>
                <a:latin typeface="Tahoma"/>
                <a:cs typeface="Tahoma"/>
              </a:rPr>
              <a:t>the</a:t>
            </a:r>
            <a:r>
              <a:rPr sz="2800" spc="-150" dirty="0">
                <a:solidFill>
                  <a:srgbClr val="FFFFFF"/>
                </a:solidFill>
                <a:latin typeface="Tahoma"/>
                <a:cs typeface="Tahoma"/>
              </a:rPr>
              <a:t> </a:t>
            </a:r>
            <a:r>
              <a:rPr sz="2800" spc="130" dirty="0">
                <a:solidFill>
                  <a:srgbClr val="FFFFFF"/>
                </a:solidFill>
                <a:latin typeface="Tahoma"/>
                <a:cs typeface="Tahoma"/>
              </a:rPr>
              <a:t>My</a:t>
            </a:r>
            <a:r>
              <a:rPr sz="2800" spc="-150" dirty="0">
                <a:solidFill>
                  <a:srgbClr val="FFFFFF"/>
                </a:solidFill>
                <a:latin typeface="Tahoma"/>
                <a:cs typeface="Tahoma"/>
              </a:rPr>
              <a:t> </a:t>
            </a:r>
            <a:r>
              <a:rPr sz="2800" spc="15" dirty="0">
                <a:solidFill>
                  <a:srgbClr val="FFFFFF"/>
                </a:solidFill>
                <a:latin typeface="Tahoma"/>
                <a:cs typeface="Tahoma"/>
              </a:rPr>
              <a:t>Lai</a:t>
            </a:r>
            <a:r>
              <a:rPr sz="2800" spc="-150" dirty="0">
                <a:solidFill>
                  <a:srgbClr val="FFFFFF"/>
                </a:solidFill>
                <a:latin typeface="Tahoma"/>
                <a:cs typeface="Tahoma"/>
              </a:rPr>
              <a:t> </a:t>
            </a:r>
            <a:r>
              <a:rPr sz="2800" spc="-25" dirty="0">
                <a:solidFill>
                  <a:srgbClr val="FFFFFF"/>
                </a:solidFill>
                <a:latin typeface="Tahoma"/>
                <a:cs typeface="Tahoma"/>
              </a:rPr>
              <a:t>hamlet)  </a:t>
            </a:r>
            <a:r>
              <a:rPr sz="2800" spc="80" dirty="0">
                <a:solidFill>
                  <a:srgbClr val="FFFFFF"/>
                </a:solidFill>
                <a:latin typeface="Tahoma"/>
                <a:cs typeface="Tahoma"/>
              </a:rPr>
              <a:t>on</a:t>
            </a:r>
            <a:r>
              <a:rPr sz="2800" spc="-595" dirty="0">
                <a:solidFill>
                  <a:srgbClr val="FFFFFF"/>
                </a:solidFill>
                <a:latin typeface="Tahoma"/>
                <a:cs typeface="Tahoma"/>
              </a:rPr>
              <a:t> </a:t>
            </a:r>
            <a:r>
              <a:rPr sz="2800" spc="-10" dirty="0">
                <a:solidFill>
                  <a:srgbClr val="FFFFFF"/>
                </a:solidFill>
                <a:latin typeface="Tahoma"/>
                <a:cs typeface="Tahoma"/>
              </a:rPr>
              <a:t>a </a:t>
            </a:r>
            <a:r>
              <a:rPr sz="2800" spc="5" dirty="0">
                <a:solidFill>
                  <a:srgbClr val="FFFFFF"/>
                </a:solidFill>
                <a:latin typeface="Tahoma"/>
                <a:cs typeface="Tahoma"/>
              </a:rPr>
              <a:t>search-and-destroy </a:t>
            </a:r>
            <a:r>
              <a:rPr sz="2800" spc="25" dirty="0">
                <a:solidFill>
                  <a:srgbClr val="FFFFFF"/>
                </a:solidFill>
                <a:latin typeface="Tahoma"/>
                <a:cs typeface="Tahoma"/>
              </a:rPr>
              <a:t>mission </a:t>
            </a:r>
            <a:r>
              <a:rPr sz="2800" spc="75" dirty="0">
                <a:solidFill>
                  <a:srgbClr val="FFFFFF"/>
                </a:solidFill>
                <a:latin typeface="Tahoma"/>
                <a:cs typeface="Tahoma"/>
              </a:rPr>
              <a:t>to  </a:t>
            </a:r>
            <a:r>
              <a:rPr sz="2800" spc="35" dirty="0">
                <a:solidFill>
                  <a:srgbClr val="FFFFFF"/>
                </a:solidFill>
                <a:latin typeface="Tahoma"/>
                <a:cs typeface="Tahoma"/>
              </a:rPr>
              <a:t>eliminate Viet </a:t>
            </a:r>
            <a:r>
              <a:rPr sz="2800" spc="160" dirty="0">
                <a:solidFill>
                  <a:srgbClr val="FFFFFF"/>
                </a:solidFill>
                <a:latin typeface="Tahoma"/>
                <a:cs typeface="Tahoma"/>
              </a:rPr>
              <a:t>Cong </a:t>
            </a:r>
            <a:r>
              <a:rPr sz="2800" spc="15" dirty="0">
                <a:solidFill>
                  <a:srgbClr val="FFFFFF"/>
                </a:solidFill>
                <a:latin typeface="Tahoma"/>
                <a:cs typeface="Tahoma"/>
              </a:rPr>
              <a:t>guerrillas </a:t>
            </a:r>
            <a:r>
              <a:rPr sz="2800" spc="20" dirty="0">
                <a:solidFill>
                  <a:srgbClr val="FFFFFF"/>
                </a:solidFill>
                <a:latin typeface="Tahoma"/>
                <a:cs typeface="Tahoma"/>
              </a:rPr>
              <a:t>in  </a:t>
            </a:r>
            <a:r>
              <a:rPr sz="2800" spc="40" dirty="0">
                <a:solidFill>
                  <a:srgbClr val="FFFFFF"/>
                </a:solidFill>
                <a:latin typeface="Tahoma"/>
                <a:cs typeface="Tahoma"/>
              </a:rPr>
              <a:t>control </a:t>
            </a:r>
            <a:r>
              <a:rPr sz="2800" spc="45" dirty="0">
                <a:solidFill>
                  <a:srgbClr val="FFFFFF"/>
                </a:solidFill>
                <a:latin typeface="Tahoma"/>
                <a:cs typeface="Tahoma"/>
              </a:rPr>
              <a:t>of </a:t>
            </a:r>
            <a:r>
              <a:rPr sz="2800" spc="30" dirty="0">
                <a:solidFill>
                  <a:srgbClr val="FFFFFF"/>
                </a:solidFill>
                <a:latin typeface="Tahoma"/>
                <a:cs typeface="Tahoma"/>
              </a:rPr>
              <a:t>the </a:t>
            </a:r>
            <a:r>
              <a:rPr sz="2800" spc="-35" dirty="0">
                <a:solidFill>
                  <a:srgbClr val="FFFFFF"/>
                </a:solidFill>
                <a:latin typeface="Tahoma"/>
                <a:cs typeface="Tahoma"/>
              </a:rPr>
              <a:t>area. </a:t>
            </a:r>
            <a:r>
              <a:rPr sz="2800" spc="60" dirty="0">
                <a:solidFill>
                  <a:srgbClr val="FFFFFF"/>
                </a:solidFill>
                <a:latin typeface="Tahoma"/>
                <a:cs typeface="Tahoma"/>
              </a:rPr>
              <a:t>Dwindling </a:t>
            </a:r>
            <a:r>
              <a:rPr sz="2800" spc="20" dirty="0">
                <a:solidFill>
                  <a:srgbClr val="FFFFFF"/>
                </a:solidFill>
                <a:latin typeface="Tahoma"/>
                <a:cs typeface="Tahoma"/>
              </a:rPr>
              <a:t>in  </a:t>
            </a:r>
            <a:r>
              <a:rPr sz="2800" spc="30" dirty="0">
                <a:solidFill>
                  <a:srgbClr val="FFFFFF"/>
                </a:solidFill>
                <a:latin typeface="Tahoma"/>
                <a:cs typeface="Tahoma"/>
              </a:rPr>
              <a:t>numbers </a:t>
            </a:r>
            <a:r>
              <a:rPr sz="2800" spc="-10" dirty="0">
                <a:solidFill>
                  <a:srgbClr val="FFFFFF"/>
                </a:solidFill>
                <a:latin typeface="Tahoma"/>
                <a:cs typeface="Tahoma"/>
              </a:rPr>
              <a:t>after </a:t>
            </a:r>
            <a:r>
              <a:rPr sz="2800" spc="10" dirty="0">
                <a:solidFill>
                  <a:srgbClr val="FFFFFF"/>
                </a:solidFill>
                <a:latin typeface="Tahoma"/>
                <a:cs typeface="Tahoma"/>
              </a:rPr>
              <a:t>already  </a:t>
            </a:r>
            <a:r>
              <a:rPr sz="2800" spc="55" dirty="0">
                <a:solidFill>
                  <a:srgbClr val="FFFFFF"/>
                </a:solidFill>
                <a:latin typeface="Tahoma"/>
                <a:cs typeface="Tahoma"/>
              </a:rPr>
              <a:t>experiencing </a:t>
            </a:r>
            <a:r>
              <a:rPr sz="2800" spc="-20" dirty="0">
                <a:solidFill>
                  <a:srgbClr val="FFFFFF"/>
                </a:solidFill>
                <a:latin typeface="Tahoma"/>
                <a:cs typeface="Tahoma"/>
              </a:rPr>
              <a:t>heavy </a:t>
            </a:r>
            <a:r>
              <a:rPr sz="2800" dirty="0">
                <a:solidFill>
                  <a:srgbClr val="FFFFFF"/>
                </a:solidFill>
                <a:latin typeface="Tahoma"/>
                <a:cs typeface="Tahoma"/>
              </a:rPr>
              <a:t>casualties, </a:t>
            </a:r>
            <a:r>
              <a:rPr sz="2800" spc="30" dirty="0">
                <a:solidFill>
                  <a:srgbClr val="FFFFFF"/>
                </a:solidFill>
                <a:latin typeface="Tahoma"/>
                <a:cs typeface="Tahoma"/>
              </a:rPr>
              <a:t>the  </a:t>
            </a:r>
            <a:r>
              <a:rPr sz="2800" spc="50" dirty="0">
                <a:solidFill>
                  <a:srgbClr val="FFFFFF"/>
                </a:solidFill>
                <a:latin typeface="Tahoma"/>
                <a:cs typeface="Tahoma"/>
              </a:rPr>
              <a:t>company </a:t>
            </a:r>
            <a:r>
              <a:rPr sz="2800" spc="55" dirty="0">
                <a:solidFill>
                  <a:srgbClr val="FFFFFF"/>
                </a:solidFill>
                <a:latin typeface="Tahoma"/>
                <a:cs typeface="Tahoma"/>
              </a:rPr>
              <a:t>had </a:t>
            </a:r>
            <a:r>
              <a:rPr sz="2800" spc="30" dirty="0">
                <a:solidFill>
                  <a:srgbClr val="FFFFFF"/>
                </a:solidFill>
                <a:latin typeface="Tahoma"/>
                <a:cs typeface="Tahoma"/>
              </a:rPr>
              <a:t>low </a:t>
            </a:r>
            <a:r>
              <a:rPr sz="2800" spc="40" dirty="0">
                <a:solidFill>
                  <a:srgbClr val="FFFFFF"/>
                </a:solidFill>
                <a:latin typeface="Tahoma"/>
                <a:cs typeface="Tahoma"/>
              </a:rPr>
              <a:t>morale </a:t>
            </a:r>
            <a:r>
              <a:rPr sz="2800" spc="55" dirty="0">
                <a:solidFill>
                  <a:srgbClr val="FFFFFF"/>
                </a:solidFill>
                <a:latin typeface="Tahoma"/>
                <a:cs typeface="Tahoma"/>
              </a:rPr>
              <a:t>and </a:t>
            </a:r>
            <a:r>
              <a:rPr sz="2800" spc="-50" dirty="0">
                <a:solidFill>
                  <a:srgbClr val="FFFFFF"/>
                </a:solidFill>
                <a:latin typeface="Tahoma"/>
                <a:cs typeface="Tahoma"/>
              </a:rPr>
              <a:t>was  </a:t>
            </a:r>
            <a:r>
              <a:rPr sz="2800" spc="40" dirty="0">
                <a:solidFill>
                  <a:srgbClr val="FFFFFF"/>
                </a:solidFill>
                <a:latin typeface="Tahoma"/>
                <a:cs typeface="Tahoma"/>
              </a:rPr>
              <a:t>under</a:t>
            </a:r>
            <a:r>
              <a:rPr sz="2800" spc="-155" dirty="0">
                <a:solidFill>
                  <a:srgbClr val="FFFFFF"/>
                </a:solidFill>
                <a:latin typeface="Tahoma"/>
                <a:cs typeface="Tahoma"/>
              </a:rPr>
              <a:t> </a:t>
            </a:r>
            <a:r>
              <a:rPr sz="2800" spc="-10" dirty="0">
                <a:solidFill>
                  <a:srgbClr val="FFFFFF"/>
                </a:solidFill>
                <a:latin typeface="Tahoma"/>
                <a:cs typeface="Tahoma"/>
              </a:rPr>
              <a:t>a</a:t>
            </a:r>
            <a:r>
              <a:rPr sz="2800" spc="-155" dirty="0">
                <a:solidFill>
                  <a:srgbClr val="FFFFFF"/>
                </a:solidFill>
                <a:latin typeface="Tahoma"/>
                <a:cs typeface="Tahoma"/>
              </a:rPr>
              <a:t> </a:t>
            </a:r>
            <a:r>
              <a:rPr sz="2800" spc="25" dirty="0">
                <a:solidFill>
                  <a:srgbClr val="FFFFFF"/>
                </a:solidFill>
                <a:latin typeface="Tahoma"/>
                <a:cs typeface="Tahoma"/>
              </a:rPr>
              <a:t>great</a:t>
            </a:r>
            <a:r>
              <a:rPr sz="2800" spc="-155" dirty="0">
                <a:solidFill>
                  <a:srgbClr val="FFFFFF"/>
                </a:solidFill>
                <a:latin typeface="Tahoma"/>
                <a:cs typeface="Tahoma"/>
              </a:rPr>
              <a:t> </a:t>
            </a:r>
            <a:r>
              <a:rPr sz="2800" spc="75" dirty="0">
                <a:solidFill>
                  <a:srgbClr val="FFFFFF"/>
                </a:solidFill>
                <a:latin typeface="Tahoma"/>
                <a:cs typeface="Tahoma"/>
              </a:rPr>
              <a:t>deal</a:t>
            </a:r>
            <a:r>
              <a:rPr sz="2800" spc="-155" dirty="0">
                <a:solidFill>
                  <a:srgbClr val="FFFFFF"/>
                </a:solidFill>
                <a:latin typeface="Tahoma"/>
                <a:cs typeface="Tahoma"/>
              </a:rPr>
              <a:t> </a:t>
            </a:r>
            <a:r>
              <a:rPr sz="2800" spc="45" dirty="0">
                <a:solidFill>
                  <a:srgbClr val="FFFFFF"/>
                </a:solidFill>
                <a:latin typeface="Tahoma"/>
                <a:cs typeface="Tahoma"/>
              </a:rPr>
              <a:t>of</a:t>
            </a:r>
            <a:r>
              <a:rPr sz="2800" spc="-155" dirty="0">
                <a:solidFill>
                  <a:srgbClr val="FFFFFF"/>
                </a:solidFill>
                <a:latin typeface="Tahoma"/>
                <a:cs typeface="Tahoma"/>
              </a:rPr>
              <a:t> </a:t>
            </a:r>
            <a:r>
              <a:rPr sz="2800" spc="-45" dirty="0">
                <a:solidFill>
                  <a:srgbClr val="FFFFFF"/>
                </a:solidFill>
                <a:latin typeface="Tahoma"/>
                <a:cs typeface="Tahoma"/>
              </a:rPr>
              <a:t>stress.</a:t>
            </a:r>
            <a:endParaRPr sz="2800">
              <a:latin typeface="Tahoma"/>
              <a:cs typeface="Tahoma"/>
            </a:endParaRPr>
          </a:p>
        </p:txBody>
      </p:sp>
      <p:sp>
        <p:nvSpPr>
          <p:cNvPr id="5" name="object 5"/>
          <p:cNvSpPr/>
          <p:nvPr/>
        </p:nvSpPr>
        <p:spPr>
          <a:xfrm>
            <a:off x="7162800" y="482600"/>
            <a:ext cx="5207000" cy="279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385300" y="787400"/>
            <a:ext cx="774700" cy="2413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162800" y="424301"/>
            <a:ext cx="5175885" cy="621030"/>
          </a:xfrm>
          <a:prstGeom prst="rect">
            <a:avLst/>
          </a:prstGeom>
        </p:spPr>
        <p:txBody>
          <a:bodyPr vert="horz" wrap="square" lIns="0" tIns="0" rIns="0" bIns="0" rtlCol="0">
            <a:spAutoFit/>
          </a:bodyPr>
          <a:lstStyle/>
          <a:p>
            <a:pPr marL="2235200" marR="5080" indent="-2222500">
              <a:lnSpc>
                <a:spcPct val="117600"/>
              </a:lnSpc>
            </a:pPr>
            <a:r>
              <a:rPr sz="1700" dirty="0">
                <a:latin typeface="Georgia"/>
                <a:cs typeface="Georgia"/>
              </a:rPr>
              <a:t>Photo courtesy of the Center for Arkansas History</a:t>
            </a:r>
            <a:r>
              <a:rPr sz="1700" spc="-100" dirty="0">
                <a:latin typeface="Georgia"/>
                <a:cs typeface="Georgia"/>
              </a:rPr>
              <a:t> </a:t>
            </a:r>
            <a:r>
              <a:rPr sz="1700" dirty="0">
                <a:latin typeface="Georgia"/>
                <a:cs typeface="Georgia"/>
              </a:rPr>
              <a:t>and  </a:t>
            </a:r>
            <a:r>
              <a:rPr sz="1700" spc="-5" dirty="0">
                <a:latin typeface="Georgia"/>
                <a:cs typeface="Georgia"/>
              </a:rPr>
              <a:t>Culture</a:t>
            </a:r>
            <a:endParaRPr sz="1700">
              <a:latin typeface="Georgia"/>
              <a:cs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2100" y="215900"/>
            <a:ext cx="1488440" cy="685800"/>
          </a:xfrm>
          <a:prstGeom prst="rect">
            <a:avLst/>
          </a:prstGeom>
        </p:spPr>
        <p:txBody>
          <a:bodyPr vert="horz" wrap="square" lIns="0" tIns="0" rIns="0" bIns="0" rtlCol="0">
            <a:spAutoFit/>
          </a:bodyPr>
          <a:lstStyle/>
          <a:p>
            <a:pPr marL="12700">
              <a:lnSpc>
                <a:spcPct val="100000"/>
              </a:lnSpc>
            </a:pPr>
            <a:r>
              <a:rPr spc="-120" dirty="0"/>
              <a:t>1</a:t>
            </a:r>
            <a:r>
              <a:rPr spc="-720" dirty="0"/>
              <a:t> </a:t>
            </a:r>
            <a:r>
              <a:rPr spc="-120" dirty="0"/>
              <a:t>9</a:t>
            </a:r>
            <a:r>
              <a:rPr spc="-720" dirty="0"/>
              <a:t> </a:t>
            </a:r>
            <a:r>
              <a:rPr spc="-120" dirty="0"/>
              <a:t>6</a:t>
            </a:r>
            <a:r>
              <a:rPr spc="-720" dirty="0"/>
              <a:t> </a:t>
            </a:r>
            <a:r>
              <a:rPr spc="-120" dirty="0"/>
              <a:t>8</a:t>
            </a:r>
          </a:p>
        </p:txBody>
      </p:sp>
      <p:sp>
        <p:nvSpPr>
          <p:cNvPr id="4" name="object 4"/>
          <p:cNvSpPr txBox="1"/>
          <p:nvPr/>
        </p:nvSpPr>
        <p:spPr>
          <a:xfrm>
            <a:off x="130770" y="1186736"/>
            <a:ext cx="168275" cy="375285"/>
          </a:xfrm>
          <a:prstGeom prst="rect">
            <a:avLst/>
          </a:prstGeom>
        </p:spPr>
        <p:txBody>
          <a:bodyPr vert="horz" wrap="square" lIns="0" tIns="0" rIns="0" bIns="0" rtlCol="0">
            <a:spAutoFit/>
          </a:bodyPr>
          <a:lstStyle/>
          <a:p>
            <a:pPr marL="12700">
              <a:lnSpc>
                <a:spcPct val="100000"/>
              </a:lnSpc>
            </a:pPr>
            <a:r>
              <a:rPr sz="2250" spc="95" dirty="0">
                <a:solidFill>
                  <a:srgbClr val="646464"/>
                </a:solidFill>
                <a:latin typeface="Tahoma"/>
                <a:cs typeface="Tahoma"/>
              </a:rPr>
              <a:t>•</a:t>
            </a:r>
            <a:endParaRPr sz="2250">
              <a:latin typeface="Tahoma"/>
              <a:cs typeface="Tahoma"/>
            </a:endParaRPr>
          </a:p>
        </p:txBody>
      </p:sp>
      <p:sp>
        <p:nvSpPr>
          <p:cNvPr id="5" name="object 5"/>
          <p:cNvSpPr txBox="1"/>
          <p:nvPr/>
        </p:nvSpPr>
        <p:spPr>
          <a:xfrm>
            <a:off x="457200" y="1116502"/>
            <a:ext cx="5579745" cy="8204200"/>
          </a:xfrm>
          <a:prstGeom prst="rect">
            <a:avLst/>
          </a:prstGeom>
        </p:spPr>
        <p:txBody>
          <a:bodyPr vert="horz" wrap="square" lIns="0" tIns="0" rIns="0" bIns="0" rtlCol="0">
            <a:spAutoFit/>
          </a:bodyPr>
          <a:lstStyle/>
          <a:p>
            <a:pPr marL="12700" marR="5080">
              <a:lnSpc>
                <a:spcPct val="115599"/>
              </a:lnSpc>
            </a:pPr>
            <a:r>
              <a:rPr sz="2450" spc="75" dirty="0">
                <a:solidFill>
                  <a:srgbClr val="FFFFFF"/>
                </a:solidFill>
                <a:latin typeface="Tahoma"/>
                <a:cs typeface="Tahoma"/>
              </a:rPr>
              <a:t>Despite </a:t>
            </a:r>
            <a:r>
              <a:rPr sz="2450" spc="55" dirty="0">
                <a:solidFill>
                  <a:srgbClr val="FFFFFF"/>
                </a:solidFill>
                <a:latin typeface="Tahoma"/>
                <a:cs typeface="Tahoma"/>
              </a:rPr>
              <a:t>not finding </a:t>
            </a:r>
            <a:r>
              <a:rPr sz="2450" spc="5" dirty="0">
                <a:solidFill>
                  <a:srgbClr val="FFFFFF"/>
                </a:solidFill>
                <a:latin typeface="Tahoma"/>
                <a:cs typeface="Tahoma"/>
              </a:rPr>
              <a:t>a </a:t>
            </a:r>
            <a:r>
              <a:rPr sz="2450" spc="50" dirty="0">
                <a:solidFill>
                  <a:srgbClr val="FFFFFF"/>
                </a:solidFill>
                <a:latin typeface="Tahoma"/>
                <a:cs typeface="Tahoma"/>
              </a:rPr>
              <a:t>single </a:t>
            </a:r>
            <a:r>
              <a:rPr sz="2450" spc="40" dirty="0">
                <a:solidFill>
                  <a:srgbClr val="FFFFFF"/>
                </a:solidFill>
                <a:latin typeface="Tahoma"/>
                <a:cs typeface="Tahoma"/>
              </a:rPr>
              <a:t>Viet </a:t>
            </a:r>
            <a:r>
              <a:rPr sz="2450" spc="150" dirty="0">
                <a:solidFill>
                  <a:srgbClr val="FFFFFF"/>
                </a:solidFill>
                <a:latin typeface="Tahoma"/>
                <a:cs typeface="Tahoma"/>
              </a:rPr>
              <a:t>Cong  </a:t>
            </a:r>
            <a:r>
              <a:rPr sz="2450" spc="30" dirty="0">
                <a:solidFill>
                  <a:srgbClr val="FFFFFF"/>
                </a:solidFill>
                <a:latin typeface="Tahoma"/>
                <a:cs typeface="Tahoma"/>
              </a:rPr>
              <a:t>guerrilla </a:t>
            </a:r>
            <a:r>
              <a:rPr sz="2450" spc="60" dirty="0">
                <a:solidFill>
                  <a:srgbClr val="FFFFFF"/>
                </a:solidFill>
                <a:latin typeface="Tahoma"/>
                <a:cs typeface="Tahoma"/>
              </a:rPr>
              <a:t>and </a:t>
            </a:r>
            <a:r>
              <a:rPr sz="2450" spc="55" dirty="0">
                <a:solidFill>
                  <a:srgbClr val="FFFFFF"/>
                </a:solidFill>
                <a:latin typeface="Tahoma"/>
                <a:cs typeface="Tahoma"/>
              </a:rPr>
              <a:t>not </a:t>
            </a:r>
            <a:r>
              <a:rPr sz="2450" spc="95" dirty="0">
                <a:solidFill>
                  <a:srgbClr val="FFFFFF"/>
                </a:solidFill>
                <a:latin typeface="Tahoma"/>
                <a:cs typeface="Tahoma"/>
              </a:rPr>
              <a:t>being </a:t>
            </a:r>
            <a:r>
              <a:rPr sz="2450" spc="30" dirty="0">
                <a:solidFill>
                  <a:srgbClr val="FFFFFF"/>
                </a:solidFill>
                <a:latin typeface="Tahoma"/>
                <a:cs typeface="Tahoma"/>
              </a:rPr>
              <a:t>fired </a:t>
            </a:r>
            <a:r>
              <a:rPr sz="2450" spc="50" dirty="0">
                <a:solidFill>
                  <a:srgbClr val="FFFFFF"/>
                </a:solidFill>
                <a:latin typeface="Tahoma"/>
                <a:cs typeface="Tahoma"/>
              </a:rPr>
              <a:t>upon,  </a:t>
            </a:r>
            <a:r>
              <a:rPr sz="2450" spc="55" dirty="0">
                <a:solidFill>
                  <a:srgbClr val="FFFFFF"/>
                </a:solidFill>
                <a:latin typeface="Tahoma"/>
                <a:cs typeface="Tahoma"/>
              </a:rPr>
              <a:t>American </a:t>
            </a:r>
            <a:r>
              <a:rPr sz="2450" spc="45" dirty="0">
                <a:solidFill>
                  <a:srgbClr val="FFFFFF"/>
                </a:solidFill>
                <a:latin typeface="Tahoma"/>
                <a:cs typeface="Tahoma"/>
              </a:rPr>
              <a:t>soldiers raped, </a:t>
            </a:r>
            <a:r>
              <a:rPr sz="2450" spc="20" dirty="0">
                <a:solidFill>
                  <a:srgbClr val="FFFFFF"/>
                </a:solidFill>
                <a:latin typeface="Tahoma"/>
                <a:cs typeface="Tahoma"/>
              </a:rPr>
              <a:t>tortured, </a:t>
            </a:r>
            <a:r>
              <a:rPr sz="2450" spc="60" dirty="0">
                <a:solidFill>
                  <a:srgbClr val="FFFFFF"/>
                </a:solidFill>
                <a:latin typeface="Tahoma"/>
                <a:cs typeface="Tahoma"/>
              </a:rPr>
              <a:t>and  </a:t>
            </a:r>
            <a:r>
              <a:rPr sz="2450" spc="50" dirty="0">
                <a:solidFill>
                  <a:srgbClr val="FFFFFF"/>
                </a:solidFill>
                <a:latin typeface="Tahoma"/>
                <a:cs typeface="Tahoma"/>
              </a:rPr>
              <a:t>murdered</a:t>
            </a:r>
            <a:r>
              <a:rPr sz="2450" spc="-130" dirty="0">
                <a:solidFill>
                  <a:srgbClr val="FFFFFF"/>
                </a:solidFill>
                <a:latin typeface="Tahoma"/>
                <a:cs typeface="Tahoma"/>
              </a:rPr>
              <a:t> </a:t>
            </a:r>
            <a:r>
              <a:rPr sz="2450" spc="40" dirty="0">
                <a:solidFill>
                  <a:srgbClr val="FFFFFF"/>
                </a:solidFill>
                <a:latin typeface="Tahoma"/>
                <a:cs typeface="Tahoma"/>
              </a:rPr>
              <a:t>hundreds</a:t>
            </a:r>
            <a:r>
              <a:rPr sz="2450" spc="-130" dirty="0">
                <a:solidFill>
                  <a:srgbClr val="FFFFFF"/>
                </a:solidFill>
                <a:latin typeface="Tahoma"/>
                <a:cs typeface="Tahoma"/>
              </a:rPr>
              <a:t> </a:t>
            </a:r>
            <a:r>
              <a:rPr sz="2450" spc="50" dirty="0">
                <a:solidFill>
                  <a:srgbClr val="FFFFFF"/>
                </a:solidFill>
                <a:latin typeface="Tahoma"/>
                <a:cs typeface="Tahoma"/>
              </a:rPr>
              <a:t>of</a:t>
            </a:r>
            <a:r>
              <a:rPr sz="2450" spc="-130" dirty="0">
                <a:solidFill>
                  <a:srgbClr val="FFFFFF"/>
                </a:solidFill>
                <a:latin typeface="Tahoma"/>
                <a:cs typeface="Tahoma"/>
              </a:rPr>
              <a:t> </a:t>
            </a:r>
            <a:r>
              <a:rPr sz="2450" spc="15" dirty="0">
                <a:solidFill>
                  <a:srgbClr val="FFFFFF"/>
                </a:solidFill>
                <a:latin typeface="Tahoma"/>
                <a:cs typeface="Tahoma"/>
              </a:rPr>
              <a:t>civilians</a:t>
            </a:r>
            <a:r>
              <a:rPr sz="2450" spc="-130" dirty="0">
                <a:solidFill>
                  <a:srgbClr val="FFFFFF"/>
                </a:solidFill>
                <a:latin typeface="Tahoma"/>
                <a:cs typeface="Tahoma"/>
              </a:rPr>
              <a:t> </a:t>
            </a:r>
            <a:r>
              <a:rPr sz="2450" spc="-95" dirty="0">
                <a:solidFill>
                  <a:srgbClr val="FFFFFF"/>
                </a:solidFill>
                <a:latin typeface="Tahoma"/>
                <a:cs typeface="Tahoma"/>
              </a:rPr>
              <a:t>–</a:t>
            </a:r>
            <a:r>
              <a:rPr sz="2450" spc="-130" dirty="0">
                <a:solidFill>
                  <a:srgbClr val="FFFFFF"/>
                </a:solidFill>
                <a:latin typeface="Tahoma"/>
                <a:cs typeface="Tahoma"/>
              </a:rPr>
              <a:t> </a:t>
            </a:r>
            <a:r>
              <a:rPr sz="2450" spc="25" dirty="0">
                <a:solidFill>
                  <a:srgbClr val="FFFFFF"/>
                </a:solidFill>
                <a:latin typeface="Tahoma"/>
                <a:cs typeface="Tahoma"/>
              </a:rPr>
              <a:t>mostly  women, children, </a:t>
            </a:r>
            <a:r>
              <a:rPr sz="2450" spc="60" dirty="0">
                <a:solidFill>
                  <a:srgbClr val="FFFFFF"/>
                </a:solidFill>
                <a:latin typeface="Tahoma"/>
                <a:cs typeface="Tahoma"/>
              </a:rPr>
              <a:t>and </a:t>
            </a:r>
            <a:r>
              <a:rPr sz="2450" spc="40" dirty="0">
                <a:solidFill>
                  <a:srgbClr val="FFFFFF"/>
                </a:solidFill>
                <a:latin typeface="Tahoma"/>
                <a:cs typeface="Tahoma"/>
              </a:rPr>
              <a:t>the </a:t>
            </a:r>
            <a:r>
              <a:rPr sz="2450" spc="-5" dirty="0">
                <a:solidFill>
                  <a:srgbClr val="FFFFFF"/>
                </a:solidFill>
                <a:latin typeface="Tahoma"/>
                <a:cs typeface="Tahoma"/>
              </a:rPr>
              <a:t>elderly. </a:t>
            </a:r>
            <a:r>
              <a:rPr sz="2450" spc="35" dirty="0">
                <a:solidFill>
                  <a:srgbClr val="FFFFFF"/>
                </a:solidFill>
                <a:latin typeface="Tahoma"/>
                <a:cs typeface="Tahoma"/>
              </a:rPr>
              <a:t>The  </a:t>
            </a:r>
            <a:r>
              <a:rPr sz="2450" spc="5" dirty="0">
                <a:solidFill>
                  <a:srgbClr val="FFFFFF"/>
                </a:solidFill>
                <a:latin typeface="Tahoma"/>
                <a:cs typeface="Tahoma"/>
              </a:rPr>
              <a:t>massacre </a:t>
            </a:r>
            <a:r>
              <a:rPr sz="2450" spc="105" dirty="0">
                <a:solidFill>
                  <a:srgbClr val="FFFFFF"/>
                </a:solidFill>
                <a:latin typeface="Tahoma"/>
                <a:cs typeface="Tahoma"/>
              </a:rPr>
              <a:t>ended </a:t>
            </a:r>
            <a:r>
              <a:rPr sz="2450" spc="30" dirty="0">
                <a:solidFill>
                  <a:srgbClr val="FFFFFF"/>
                </a:solidFill>
                <a:latin typeface="Tahoma"/>
                <a:cs typeface="Tahoma"/>
              </a:rPr>
              <a:t>only </a:t>
            </a:r>
            <a:r>
              <a:rPr sz="2450" spc="15" dirty="0">
                <a:solidFill>
                  <a:srgbClr val="FFFFFF"/>
                </a:solidFill>
                <a:latin typeface="Tahoma"/>
                <a:cs typeface="Tahoma"/>
              </a:rPr>
              <a:t>when </a:t>
            </a:r>
            <a:r>
              <a:rPr sz="2450" spc="10" dirty="0">
                <a:solidFill>
                  <a:srgbClr val="FFFFFF"/>
                </a:solidFill>
                <a:latin typeface="Tahoma"/>
                <a:cs typeface="Tahoma"/>
              </a:rPr>
              <a:t>an </a:t>
            </a:r>
            <a:r>
              <a:rPr sz="2450" spc="-15" dirty="0">
                <a:solidFill>
                  <a:srgbClr val="FFFFFF"/>
                </a:solidFill>
                <a:latin typeface="Tahoma"/>
                <a:cs typeface="Tahoma"/>
              </a:rPr>
              <a:t>army  </a:t>
            </a:r>
            <a:r>
              <a:rPr sz="2450" spc="60" dirty="0">
                <a:solidFill>
                  <a:srgbClr val="FFFFFF"/>
                </a:solidFill>
                <a:latin typeface="Tahoma"/>
                <a:cs typeface="Tahoma"/>
              </a:rPr>
              <a:t>helicopter </a:t>
            </a:r>
            <a:r>
              <a:rPr sz="2450" spc="20" dirty="0">
                <a:solidFill>
                  <a:srgbClr val="FFFFFF"/>
                </a:solidFill>
                <a:latin typeface="Tahoma"/>
                <a:cs typeface="Tahoma"/>
              </a:rPr>
              <a:t>unit </a:t>
            </a:r>
            <a:r>
              <a:rPr sz="2450" spc="25" dirty="0">
                <a:solidFill>
                  <a:srgbClr val="FFFFFF"/>
                </a:solidFill>
                <a:latin typeface="Tahoma"/>
                <a:cs typeface="Tahoma"/>
              </a:rPr>
              <a:t>intervened, </a:t>
            </a:r>
            <a:r>
              <a:rPr sz="2450" spc="30" dirty="0">
                <a:solidFill>
                  <a:srgbClr val="FFFFFF"/>
                </a:solidFill>
                <a:latin typeface="Tahoma"/>
                <a:cs typeface="Tahoma"/>
              </a:rPr>
              <a:t>threatening  </a:t>
            </a:r>
            <a:r>
              <a:rPr sz="2450" spc="75" dirty="0">
                <a:solidFill>
                  <a:srgbClr val="FFFFFF"/>
                </a:solidFill>
                <a:latin typeface="Tahoma"/>
                <a:cs typeface="Tahoma"/>
              </a:rPr>
              <a:t>to </a:t>
            </a:r>
            <a:r>
              <a:rPr sz="2450" spc="105" dirty="0">
                <a:solidFill>
                  <a:srgbClr val="FFFFFF"/>
                </a:solidFill>
                <a:latin typeface="Tahoma"/>
                <a:cs typeface="Tahoma"/>
              </a:rPr>
              <a:t>open </a:t>
            </a:r>
            <a:r>
              <a:rPr sz="2450" spc="-5" dirty="0">
                <a:solidFill>
                  <a:srgbClr val="FFFFFF"/>
                </a:solidFill>
                <a:latin typeface="Tahoma"/>
                <a:cs typeface="Tahoma"/>
              </a:rPr>
              <a:t>fire if </a:t>
            </a:r>
            <a:r>
              <a:rPr sz="2450" spc="40" dirty="0">
                <a:solidFill>
                  <a:srgbClr val="FFFFFF"/>
                </a:solidFill>
                <a:latin typeface="Tahoma"/>
                <a:cs typeface="Tahoma"/>
              </a:rPr>
              <a:t>the </a:t>
            </a:r>
            <a:r>
              <a:rPr sz="2450" spc="5" dirty="0">
                <a:solidFill>
                  <a:srgbClr val="FFFFFF"/>
                </a:solidFill>
                <a:latin typeface="Tahoma"/>
                <a:cs typeface="Tahoma"/>
              </a:rPr>
              <a:t>attacks </a:t>
            </a:r>
            <a:r>
              <a:rPr sz="2450" spc="60" dirty="0">
                <a:solidFill>
                  <a:srgbClr val="FFFFFF"/>
                </a:solidFill>
                <a:latin typeface="Tahoma"/>
                <a:cs typeface="Tahoma"/>
              </a:rPr>
              <a:t>continued  and </a:t>
            </a:r>
            <a:r>
              <a:rPr sz="2450" spc="35" dirty="0">
                <a:solidFill>
                  <a:srgbClr val="FFFFFF"/>
                </a:solidFill>
                <a:latin typeface="Tahoma"/>
                <a:cs typeface="Tahoma"/>
              </a:rPr>
              <a:t>transporting </a:t>
            </a:r>
            <a:r>
              <a:rPr sz="2450" spc="5" dirty="0">
                <a:solidFill>
                  <a:srgbClr val="FFFFFF"/>
                </a:solidFill>
                <a:latin typeface="Tahoma"/>
                <a:cs typeface="Tahoma"/>
              </a:rPr>
              <a:t>many </a:t>
            </a:r>
            <a:r>
              <a:rPr sz="2450" spc="15" dirty="0">
                <a:solidFill>
                  <a:srgbClr val="FFFFFF"/>
                </a:solidFill>
                <a:latin typeface="Tahoma"/>
                <a:cs typeface="Tahoma"/>
              </a:rPr>
              <a:t>civilians </a:t>
            </a:r>
            <a:r>
              <a:rPr sz="2450" spc="75" dirty="0">
                <a:solidFill>
                  <a:srgbClr val="FFFFFF"/>
                </a:solidFill>
                <a:latin typeface="Tahoma"/>
                <a:cs typeface="Tahoma"/>
              </a:rPr>
              <a:t>to  </a:t>
            </a:r>
            <a:r>
              <a:rPr sz="2450" spc="-55" dirty="0">
                <a:solidFill>
                  <a:srgbClr val="FFFFFF"/>
                </a:solidFill>
                <a:latin typeface="Tahoma"/>
                <a:cs typeface="Tahoma"/>
              </a:rPr>
              <a:t>safety. </a:t>
            </a:r>
            <a:r>
              <a:rPr sz="2450" spc="70" dirty="0">
                <a:solidFill>
                  <a:srgbClr val="FFFFFF"/>
                </a:solidFill>
                <a:latin typeface="Tahoma"/>
                <a:cs typeface="Tahoma"/>
              </a:rPr>
              <a:t>Following </a:t>
            </a:r>
            <a:r>
              <a:rPr sz="2450" spc="10" dirty="0">
                <a:solidFill>
                  <a:srgbClr val="FFFFFF"/>
                </a:solidFill>
                <a:latin typeface="Tahoma"/>
                <a:cs typeface="Tahoma"/>
              </a:rPr>
              <a:t>an </a:t>
            </a:r>
            <a:r>
              <a:rPr sz="2450" spc="25" dirty="0">
                <a:solidFill>
                  <a:srgbClr val="FFFFFF"/>
                </a:solidFill>
                <a:latin typeface="Tahoma"/>
                <a:cs typeface="Tahoma"/>
              </a:rPr>
              <a:t>initial </a:t>
            </a:r>
            <a:r>
              <a:rPr sz="2450" spc="5" dirty="0">
                <a:solidFill>
                  <a:srgbClr val="FFFFFF"/>
                </a:solidFill>
                <a:latin typeface="Tahoma"/>
                <a:cs typeface="Tahoma"/>
              </a:rPr>
              <a:t>cover-up,  </a:t>
            </a:r>
            <a:r>
              <a:rPr sz="2450" dirty="0">
                <a:solidFill>
                  <a:srgbClr val="FFFFFF"/>
                </a:solidFill>
                <a:latin typeface="Tahoma"/>
                <a:cs typeface="Tahoma"/>
              </a:rPr>
              <a:t>news </a:t>
            </a:r>
            <a:r>
              <a:rPr sz="2450" spc="50" dirty="0">
                <a:solidFill>
                  <a:srgbClr val="FFFFFF"/>
                </a:solidFill>
                <a:latin typeface="Tahoma"/>
                <a:cs typeface="Tahoma"/>
              </a:rPr>
              <a:t>of </a:t>
            </a:r>
            <a:r>
              <a:rPr sz="2450" spc="40" dirty="0">
                <a:solidFill>
                  <a:srgbClr val="FFFFFF"/>
                </a:solidFill>
                <a:latin typeface="Tahoma"/>
                <a:cs typeface="Tahoma"/>
              </a:rPr>
              <a:t>the </a:t>
            </a:r>
            <a:r>
              <a:rPr sz="2450" spc="5" dirty="0">
                <a:solidFill>
                  <a:srgbClr val="FFFFFF"/>
                </a:solidFill>
                <a:latin typeface="Tahoma"/>
                <a:cs typeface="Tahoma"/>
              </a:rPr>
              <a:t>massacre </a:t>
            </a:r>
            <a:r>
              <a:rPr sz="2450" spc="20" dirty="0">
                <a:solidFill>
                  <a:srgbClr val="FFFFFF"/>
                </a:solidFill>
                <a:latin typeface="Tahoma"/>
                <a:cs typeface="Tahoma"/>
              </a:rPr>
              <a:t>hit </a:t>
            </a:r>
            <a:r>
              <a:rPr sz="2450" spc="40" dirty="0">
                <a:solidFill>
                  <a:srgbClr val="FFFFFF"/>
                </a:solidFill>
                <a:latin typeface="Tahoma"/>
                <a:cs typeface="Tahoma"/>
              </a:rPr>
              <a:t>the </a:t>
            </a:r>
            <a:r>
              <a:rPr sz="2450" spc="55" dirty="0">
                <a:solidFill>
                  <a:srgbClr val="FFFFFF"/>
                </a:solidFill>
                <a:latin typeface="Tahoma"/>
                <a:cs typeface="Tahoma"/>
              </a:rPr>
              <a:t>American  </a:t>
            </a:r>
            <a:r>
              <a:rPr sz="2450" spc="15" dirty="0">
                <a:solidFill>
                  <a:srgbClr val="FFFFFF"/>
                </a:solidFill>
                <a:latin typeface="Tahoma"/>
                <a:cs typeface="Tahoma"/>
              </a:rPr>
              <a:t>press </a:t>
            </a:r>
            <a:r>
              <a:rPr sz="2450" spc="25" dirty="0">
                <a:solidFill>
                  <a:srgbClr val="FFFFFF"/>
                </a:solidFill>
                <a:latin typeface="Tahoma"/>
                <a:cs typeface="Tahoma"/>
              </a:rPr>
              <a:t>in </a:t>
            </a:r>
            <a:r>
              <a:rPr sz="2450" spc="90" dirty="0">
                <a:solidFill>
                  <a:srgbClr val="FFFFFF"/>
                </a:solidFill>
                <a:latin typeface="Tahoma"/>
                <a:cs typeface="Tahoma"/>
              </a:rPr>
              <a:t>November </a:t>
            </a:r>
            <a:r>
              <a:rPr sz="2450" spc="-55" dirty="0">
                <a:solidFill>
                  <a:srgbClr val="FFFFFF"/>
                </a:solidFill>
                <a:latin typeface="Tahoma"/>
                <a:cs typeface="Tahoma"/>
              </a:rPr>
              <a:t>1969. </a:t>
            </a:r>
            <a:r>
              <a:rPr sz="2450" spc="80" dirty="0">
                <a:solidFill>
                  <a:srgbClr val="FFFFFF"/>
                </a:solidFill>
                <a:latin typeface="Tahoma"/>
                <a:cs typeface="Tahoma"/>
              </a:rPr>
              <a:t>Only </a:t>
            </a:r>
            <a:r>
              <a:rPr sz="2450" spc="85" dirty="0">
                <a:solidFill>
                  <a:srgbClr val="FFFFFF"/>
                </a:solidFill>
                <a:latin typeface="Tahoma"/>
                <a:cs typeface="Tahoma"/>
              </a:rPr>
              <a:t>one  </a:t>
            </a:r>
            <a:r>
              <a:rPr sz="2450" spc="-5" dirty="0">
                <a:solidFill>
                  <a:srgbClr val="FFFFFF"/>
                </a:solidFill>
                <a:latin typeface="Tahoma"/>
                <a:cs typeface="Tahoma"/>
              </a:rPr>
              <a:t>man, </a:t>
            </a:r>
            <a:r>
              <a:rPr sz="2450" spc="30" dirty="0">
                <a:solidFill>
                  <a:srgbClr val="FFFFFF"/>
                </a:solidFill>
                <a:latin typeface="Tahoma"/>
                <a:cs typeface="Tahoma"/>
              </a:rPr>
              <a:t>Lieutenant </a:t>
            </a:r>
            <a:r>
              <a:rPr sz="2450" spc="55" dirty="0">
                <a:solidFill>
                  <a:srgbClr val="FFFFFF"/>
                </a:solidFill>
                <a:latin typeface="Tahoma"/>
                <a:cs typeface="Tahoma"/>
              </a:rPr>
              <a:t>William </a:t>
            </a:r>
            <a:r>
              <a:rPr sz="2450" spc="-35" dirty="0">
                <a:solidFill>
                  <a:srgbClr val="FFFFFF"/>
                </a:solidFill>
                <a:latin typeface="Tahoma"/>
                <a:cs typeface="Tahoma"/>
              </a:rPr>
              <a:t>L. </a:t>
            </a:r>
            <a:r>
              <a:rPr sz="2450" spc="5" dirty="0">
                <a:solidFill>
                  <a:srgbClr val="FFFFFF"/>
                </a:solidFill>
                <a:latin typeface="Tahoma"/>
                <a:cs typeface="Tahoma"/>
              </a:rPr>
              <a:t>Calley, </a:t>
            </a:r>
            <a:r>
              <a:rPr sz="2450" spc="-35" dirty="0">
                <a:solidFill>
                  <a:srgbClr val="FFFFFF"/>
                </a:solidFill>
                <a:latin typeface="Tahoma"/>
                <a:cs typeface="Tahoma"/>
              </a:rPr>
              <a:t>was  </a:t>
            </a:r>
            <a:r>
              <a:rPr sz="2450" spc="15" dirty="0">
                <a:solidFill>
                  <a:srgbClr val="FFFFFF"/>
                </a:solidFill>
                <a:latin typeface="Tahoma"/>
                <a:cs typeface="Tahoma"/>
              </a:rPr>
              <a:t>ever </a:t>
            </a:r>
            <a:r>
              <a:rPr sz="2450" spc="60" dirty="0">
                <a:solidFill>
                  <a:srgbClr val="FFFFFF"/>
                </a:solidFill>
                <a:latin typeface="Tahoma"/>
                <a:cs typeface="Tahoma"/>
              </a:rPr>
              <a:t>convicted </a:t>
            </a:r>
            <a:r>
              <a:rPr sz="2450" spc="50" dirty="0">
                <a:solidFill>
                  <a:srgbClr val="FFFFFF"/>
                </a:solidFill>
                <a:latin typeface="Tahoma"/>
                <a:cs typeface="Tahoma"/>
              </a:rPr>
              <a:t>of </a:t>
            </a:r>
            <a:r>
              <a:rPr sz="2450" spc="-15" dirty="0">
                <a:solidFill>
                  <a:srgbClr val="FFFFFF"/>
                </a:solidFill>
                <a:latin typeface="Tahoma"/>
                <a:cs typeface="Tahoma"/>
              </a:rPr>
              <a:t>any </a:t>
            </a:r>
            <a:r>
              <a:rPr sz="2450" spc="40" dirty="0">
                <a:solidFill>
                  <a:srgbClr val="FFFFFF"/>
                </a:solidFill>
                <a:latin typeface="Tahoma"/>
                <a:cs typeface="Tahoma"/>
              </a:rPr>
              <a:t>crime </a:t>
            </a:r>
            <a:r>
              <a:rPr sz="2450" dirty="0">
                <a:solidFill>
                  <a:srgbClr val="FFFFFF"/>
                </a:solidFill>
                <a:latin typeface="Tahoma"/>
                <a:cs typeface="Tahoma"/>
              </a:rPr>
              <a:t>there. </a:t>
            </a:r>
            <a:r>
              <a:rPr sz="2450" spc="-125" dirty="0">
                <a:solidFill>
                  <a:srgbClr val="FFFFFF"/>
                </a:solidFill>
                <a:latin typeface="Tahoma"/>
                <a:cs typeface="Tahoma"/>
              </a:rPr>
              <a:t>In  </a:t>
            </a:r>
            <a:r>
              <a:rPr sz="2450" spc="40" dirty="0">
                <a:solidFill>
                  <a:srgbClr val="FFFFFF"/>
                </a:solidFill>
                <a:latin typeface="Tahoma"/>
                <a:cs typeface="Tahoma"/>
              </a:rPr>
              <a:t>the</a:t>
            </a:r>
            <a:r>
              <a:rPr sz="2450" spc="-125" dirty="0">
                <a:solidFill>
                  <a:srgbClr val="FFFFFF"/>
                </a:solidFill>
                <a:latin typeface="Tahoma"/>
                <a:cs typeface="Tahoma"/>
              </a:rPr>
              <a:t> </a:t>
            </a:r>
            <a:r>
              <a:rPr sz="2450" dirty="0">
                <a:solidFill>
                  <a:srgbClr val="FFFFFF"/>
                </a:solidFill>
                <a:latin typeface="Tahoma"/>
                <a:cs typeface="Tahoma"/>
              </a:rPr>
              <a:t>aftermath,</a:t>
            </a:r>
            <a:r>
              <a:rPr sz="2450" spc="-125" dirty="0">
                <a:solidFill>
                  <a:srgbClr val="FFFFFF"/>
                </a:solidFill>
                <a:latin typeface="Tahoma"/>
                <a:cs typeface="Tahoma"/>
              </a:rPr>
              <a:t> </a:t>
            </a:r>
            <a:r>
              <a:rPr sz="2450" spc="40" dirty="0">
                <a:solidFill>
                  <a:srgbClr val="FFFFFF"/>
                </a:solidFill>
                <a:latin typeface="Tahoma"/>
                <a:cs typeface="Tahoma"/>
              </a:rPr>
              <a:t>the</a:t>
            </a:r>
            <a:r>
              <a:rPr sz="2450" spc="-125" dirty="0">
                <a:solidFill>
                  <a:srgbClr val="FFFFFF"/>
                </a:solidFill>
                <a:latin typeface="Tahoma"/>
                <a:cs typeface="Tahoma"/>
              </a:rPr>
              <a:t> </a:t>
            </a:r>
            <a:r>
              <a:rPr sz="2450" spc="55" dirty="0">
                <a:solidFill>
                  <a:srgbClr val="FFFFFF"/>
                </a:solidFill>
                <a:latin typeface="Tahoma"/>
                <a:cs typeface="Tahoma"/>
              </a:rPr>
              <a:t>American</a:t>
            </a:r>
            <a:r>
              <a:rPr sz="2450" spc="-125" dirty="0">
                <a:solidFill>
                  <a:srgbClr val="FFFFFF"/>
                </a:solidFill>
                <a:latin typeface="Tahoma"/>
                <a:cs typeface="Tahoma"/>
              </a:rPr>
              <a:t> </a:t>
            </a:r>
            <a:r>
              <a:rPr sz="2450" spc="80" dirty="0">
                <a:solidFill>
                  <a:srgbClr val="FFFFFF"/>
                </a:solidFill>
                <a:latin typeface="Tahoma"/>
                <a:cs typeface="Tahoma"/>
              </a:rPr>
              <a:t>public</a:t>
            </a:r>
            <a:r>
              <a:rPr sz="2450" spc="-125" dirty="0">
                <a:solidFill>
                  <a:srgbClr val="FFFFFF"/>
                </a:solidFill>
                <a:latin typeface="Tahoma"/>
                <a:cs typeface="Tahoma"/>
              </a:rPr>
              <a:t> </a:t>
            </a:r>
            <a:r>
              <a:rPr sz="2450" spc="60" dirty="0">
                <a:solidFill>
                  <a:srgbClr val="FFFFFF"/>
                </a:solidFill>
                <a:latin typeface="Tahoma"/>
                <a:cs typeface="Tahoma"/>
              </a:rPr>
              <a:t>and  </a:t>
            </a:r>
            <a:r>
              <a:rPr sz="2450" spc="55" dirty="0">
                <a:solidFill>
                  <a:srgbClr val="FFFFFF"/>
                </a:solidFill>
                <a:latin typeface="Tahoma"/>
                <a:cs typeface="Tahoma"/>
              </a:rPr>
              <a:t>troops</a:t>
            </a:r>
            <a:r>
              <a:rPr sz="2450" spc="-130" dirty="0">
                <a:solidFill>
                  <a:srgbClr val="FFFFFF"/>
                </a:solidFill>
                <a:latin typeface="Tahoma"/>
                <a:cs typeface="Tahoma"/>
              </a:rPr>
              <a:t> </a:t>
            </a:r>
            <a:r>
              <a:rPr sz="2450" spc="25" dirty="0">
                <a:solidFill>
                  <a:srgbClr val="FFFFFF"/>
                </a:solidFill>
                <a:latin typeface="Tahoma"/>
                <a:cs typeface="Tahoma"/>
              </a:rPr>
              <a:t>in</a:t>
            </a:r>
            <a:r>
              <a:rPr sz="2450" spc="-130" dirty="0">
                <a:solidFill>
                  <a:srgbClr val="FFFFFF"/>
                </a:solidFill>
                <a:latin typeface="Tahoma"/>
                <a:cs typeface="Tahoma"/>
              </a:rPr>
              <a:t> </a:t>
            </a:r>
            <a:r>
              <a:rPr sz="2450" spc="35" dirty="0">
                <a:solidFill>
                  <a:srgbClr val="FFFFFF"/>
                </a:solidFill>
                <a:latin typeface="Tahoma"/>
                <a:cs typeface="Tahoma"/>
              </a:rPr>
              <a:t>Vietnam</a:t>
            </a:r>
            <a:r>
              <a:rPr sz="2450" spc="-130" dirty="0">
                <a:solidFill>
                  <a:srgbClr val="FFFFFF"/>
                </a:solidFill>
                <a:latin typeface="Tahoma"/>
                <a:cs typeface="Tahoma"/>
              </a:rPr>
              <a:t> </a:t>
            </a:r>
            <a:r>
              <a:rPr sz="2450" spc="30" dirty="0">
                <a:solidFill>
                  <a:srgbClr val="FFFFFF"/>
                </a:solidFill>
                <a:latin typeface="Tahoma"/>
                <a:cs typeface="Tahoma"/>
              </a:rPr>
              <a:t>alike</a:t>
            </a:r>
            <a:r>
              <a:rPr sz="2450" spc="-130" dirty="0">
                <a:solidFill>
                  <a:srgbClr val="FFFFFF"/>
                </a:solidFill>
                <a:latin typeface="Tahoma"/>
                <a:cs typeface="Tahoma"/>
              </a:rPr>
              <a:t> </a:t>
            </a:r>
            <a:r>
              <a:rPr sz="2450" spc="65" dirty="0">
                <a:solidFill>
                  <a:srgbClr val="FFFFFF"/>
                </a:solidFill>
                <a:latin typeface="Tahoma"/>
                <a:cs typeface="Tahoma"/>
              </a:rPr>
              <a:t>wondered</a:t>
            </a:r>
            <a:r>
              <a:rPr sz="2450" spc="-130" dirty="0">
                <a:solidFill>
                  <a:srgbClr val="FFFFFF"/>
                </a:solidFill>
                <a:latin typeface="Tahoma"/>
                <a:cs typeface="Tahoma"/>
              </a:rPr>
              <a:t> </a:t>
            </a:r>
            <a:r>
              <a:rPr sz="2450" spc="-10" dirty="0">
                <a:solidFill>
                  <a:srgbClr val="FFFFFF"/>
                </a:solidFill>
                <a:latin typeface="Tahoma"/>
                <a:cs typeface="Tahoma"/>
              </a:rPr>
              <a:t>what  </a:t>
            </a:r>
            <a:r>
              <a:rPr sz="2450" spc="60" dirty="0">
                <a:solidFill>
                  <a:srgbClr val="FFFFFF"/>
                </a:solidFill>
                <a:latin typeface="Tahoma"/>
                <a:cs typeface="Tahoma"/>
              </a:rPr>
              <a:t>additional </a:t>
            </a:r>
            <a:r>
              <a:rPr sz="2450" spc="25" dirty="0">
                <a:solidFill>
                  <a:srgbClr val="FFFFFF"/>
                </a:solidFill>
                <a:latin typeface="Tahoma"/>
                <a:cs typeface="Tahoma"/>
              </a:rPr>
              <a:t>atrocities </a:t>
            </a:r>
            <a:r>
              <a:rPr sz="2450" spc="15" dirty="0">
                <a:solidFill>
                  <a:srgbClr val="FFFFFF"/>
                </a:solidFill>
                <a:latin typeface="Tahoma"/>
                <a:cs typeface="Tahoma"/>
              </a:rPr>
              <a:t>officers </a:t>
            </a:r>
            <a:r>
              <a:rPr sz="2450" spc="55" dirty="0">
                <a:solidFill>
                  <a:srgbClr val="FFFFFF"/>
                </a:solidFill>
                <a:latin typeface="Tahoma"/>
                <a:cs typeface="Tahoma"/>
              </a:rPr>
              <a:t>might </a:t>
            </a:r>
            <a:r>
              <a:rPr sz="2450" spc="130" dirty="0">
                <a:solidFill>
                  <a:srgbClr val="FFFFFF"/>
                </a:solidFill>
                <a:latin typeface="Tahoma"/>
                <a:cs typeface="Tahoma"/>
              </a:rPr>
              <a:t>be  </a:t>
            </a:r>
            <a:r>
              <a:rPr sz="2450" spc="50" dirty="0">
                <a:solidFill>
                  <a:srgbClr val="FFFFFF"/>
                </a:solidFill>
                <a:latin typeface="Tahoma"/>
                <a:cs typeface="Tahoma"/>
              </a:rPr>
              <a:t>hiding, </a:t>
            </a:r>
            <a:r>
              <a:rPr sz="2450" spc="-15" dirty="0">
                <a:solidFill>
                  <a:srgbClr val="FFFFFF"/>
                </a:solidFill>
                <a:latin typeface="Tahoma"/>
                <a:cs typeface="Tahoma"/>
              </a:rPr>
              <a:t>as </a:t>
            </a:r>
            <a:r>
              <a:rPr sz="2450" spc="65" dirty="0">
                <a:solidFill>
                  <a:srgbClr val="FFFFFF"/>
                </a:solidFill>
                <a:latin typeface="Tahoma"/>
                <a:cs typeface="Tahoma"/>
              </a:rPr>
              <a:t>confidence </a:t>
            </a:r>
            <a:r>
              <a:rPr sz="2450" spc="25" dirty="0">
                <a:solidFill>
                  <a:srgbClr val="FFFFFF"/>
                </a:solidFill>
                <a:latin typeface="Tahoma"/>
                <a:cs typeface="Tahoma"/>
              </a:rPr>
              <a:t>in </a:t>
            </a:r>
            <a:r>
              <a:rPr sz="2450" spc="40" dirty="0">
                <a:solidFill>
                  <a:srgbClr val="FFFFFF"/>
                </a:solidFill>
                <a:latin typeface="Tahoma"/>
                <a:cs typeface="Tahoma"/>
              </a:rPr>
              <a:t>the  </a:t>
            </a:r>
            <a:r>
              <a:rPr sz="2450" spc="45" dirty="0">
                <a:solidFill>
                  <a:srgbClr val="FFFFFF"/>
                </a:solidFill>
                <a:latin typeface="Tahoma"/>
                <a:cs typeface="Tahoma"/>
              </a:rPr>
              <a:t>government </a:t>
            </a:r>
            <a:r>
              <a:rPr sz="2450" spc="60" dirty="0">
                <a:solidFill>
                  <a:srgbClr val="FFFFFF"/>
                </a:solidFill>
                <a:latin typeface="Tahoma"/>
                <a:cs typeface="Tahoma"/>
              </a:rPr>
              <a:t>continued </a:t>
            </a:r>
            <a:r>
              <a:rPr sz="2450" spc="75" dirty="0">
                <a:solidFill>
                  <a:srgbClr val="FFFFFF"/>
                </a:solidFill>
                <a:latin typeface="Tahoma"/>
                <a:cs typeface="Tahoma"/>
              </a:rPr>
              <a:t>to</a:t>
            </a:r>
            <a:r>
              <a:rPr sz="2450" spc="-475" dirty="0">
                <a:solidFill>
                  <a:srgbClr val="FFFFFF"/>
                </a:solidFill>
                <a:latin typeface="Tahoma"/>
                <a:cs typeface="Tahoma"/>
              </a:rPr>
              <a:t> </a:t>
            </a:r>
            <a:r>
              <a:rPr sz="2450" spc="45" dirty="0">
                <a:solidFill>
                  <a:srgbClr val="FFFFFF"/>
                </a:solidFill>
                <a:latin typeface="Tahoma"/>
                <a:cs typeface="Tahoma"/>
              </a:rPr>
              <a:t>plummet.</a:t>
            </a:r>
            <a:endParaRPr sz="2450">
              <a:latin typeface="Tahoma"/>
              <a:cs typeface="Tahoma"/>
            </a:endParaRPr>
          </a:p>
        </p:txBody>
      </p:sp>
      <p:sp>
        <p:nvSpPr>
          <p:cNvPr id="6" name="object 6"/>
          <p:cNvSpPr/>
          <p:nvPr/>
        </p:nvSpPr>
        <p:spPr>
          <a:xfrm>
            <a:off x="6870700" y="215900"/>
            <a:ext cx="5969000" cy="2794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870700" y="203200"/>
            <a:ext cx="5943600" cy="270510"/>
          </a:xfrm>
          <a:prstGeom prst="rect">
            <a:avLst/>
          </a:prstGeom>
        </p:spPr>
        <p:txBody>
          <a:bodyPr vert="horz" wrap="square" lIns="0" tIns="0" rIns="0" bIns="0" rtlCol="0">
            <a:spAutoFit/>
          </a:bodyPr>
          <a:lstStyle/>
          <a:p>
            <a:pPr marL="12700">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84761" rIns="0" bIns="0" rtlCol="0">
            <a:spAutoFit/>
          </a:bodyPr>
          <a:lstStyle/>
          <a:p>
            <a:pPr marL="4049395">
              <a:lnSpc>
                <a:spcPct val="100000"/>
              </a:lnSpc>
            </a:pPr>
            <a:r>
              <a:rPr sz="3600" spc="245" dirty="0"/>
              <a:t>END</a:t>
            </a:r>
            <a:r>
              <a:rPr sz="3600" spc="-215" dirty="0"/>
              <a:t> </a:t>
            </a:r>
            <a:r>
              <a:rPr sz="3600" spc="285" dirty="0"/>
              <a:t>OF</a:t>
            </a:r>
            <a:r>
              <a:rPr sz="3600" spc="-215" dirty="0"/>
              <a:t> </a:t>
            </a:r>
            <a:r>
              <a:rPr sz="3600" spc="80" dirty="0"/>
              <a:t>THE</a:t>
            </a:r>
            <a:r>
              <a:rPr sz="3600" spc="-215" dirty="0"/>
              <a:t> </a:t>
            </a:r>
            <a:r>
              <a:rPr sz="3600" spc="95" dirty="0"/>
              <a:t>WAR</a:t>
            </a:r>
            <a:endParaRPr sz="3600"/>
          </a:p>
        </p:txBody>
      </p:sp>
      <p:sp>
        <p:nvSpPr>
          <p:cNvPr id="3" name="object 3"/>
          <p:cNvSpPr/>
          <p:nvPr/>
        </p:nvSpPr>
        <p:spPr>
          <a:xfrm>
            <a:off x="2857500" y="2197100"/>
            <a:ext cx="6896100" cy="6477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27400" y="8775700"/>
            <a:ext cx="5969000" cy="279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327400" y="8763000"/>
            <a:ext cx="594360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Photo courtesy of the Center for Arkansas History and</a:t>
            </a:r>
            <a:r>
              <a:rPr sz="1700" spc="-100" dirty="0">
                <a:solidFill>
                  <a:srgbClr val="FFFFFF"/>
                </a:solidFill>
                <a:latin typeface="Georgia"/>
                <a:cs typeface="Georgia"/>
              </a:rPr>
              <a:t> </a:t>
            </a:r>
            <a:r>
              <a:rPr sz="1700" dirty="0">
                <a:solidFill>
                  <a:srgbClr val="FFFFFF"/>
                </a:solidFill>
                <a:latin typeface="Georgia"/>
                <a:cs typeface="Georgia"/>
              </a:rPr>
              <a:t>Culture</a:t>
            </a:r>
            <a:endParaRPr sz="1700">
              <a:latin typeface="Georgia"/>
              <a:cs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660400"/>
            <a:ext cx="6000750" cy="737870"/>
          </a:xfrm>
          <a:prstGeom prst="rect">
            <a:avLst/>
          </a:prstGeom>
        </p:spPr>
        <p:txBody>
          <a:bodyPr vert="horz" wrap="square" lIns="0" tIns="0" rIns="0" bIns="0" rtlCol="0">
            <a:spAutoFit/>
          </a:bodyPr>
          <a:lstStyle/>
          <a:p>
            <a:pPr marL="12700">
              <a:lnSpc>
                <a:spcPct val="100000"/>
              </a:lnSpc>
              <a:tabLst>
                <a:tab pos="1733550" algn="l"/>
                <a:tab pos="2950845" algn="l"/>
                <a:tab pos="4544695" algn="l"/>
              </a:tabLst>
            </a:pPr>
            <a:r>
              <a:rPr spc="140" dirty="0"/>
              <a:t>E</a:t>
            </a:r>
            <a:r>
              <a:rPr spc="-690" dirty="0"/>
              <a:t> </a:t>
            </a:r>
            <a:r>
              <a:rPr spc="495" dirty="0"/>
              <a:t>N</a:t>
            </a:r>
            <a:r>
              <a:rPr spc="-690" dirty="0"/>
              <a:t> </a:t>
            </a:r>
            <a:r>
              <a:rPr spc="280" dirty="0"/>
              <a:t>D	</a:t>
            </a:r>
            <a:r>
              <a:rPr spc="565" dirty="0"/>
              <a:t>O</a:t>
            </a:r>
            <a:r>
              <a:rPr spc="-690" dirty="0"/>
              <a:t> </a:t>
            </a:r>
            <a:r>
              <a:rPr spc="155" dirty="0"/>
              <a:t>F	</a:t>
            </a:r>
            <a:r>
              <a:rPr spc="-45" dirty="0"/>
              <a:t>T</a:t>
            </a:r>
            <a:r>
              <a:rPr spc="-690" dirty="0"/>
              <a:t> </a:t>
            </a:r>
            <a:r>
              <a:rPr spc="210" dirty="0"/>
              <a:t>H</a:t>
            </a:r>
            <a:r>
              <a:rPr spc="-690" dirty="0"/>
              <a:t> </a:t>
            </a:r>
            <a:r>
              <a:rPr spc="140" dirty="0"/>
              <a:t>E	</a:t>
            </a:r>
            <a:r>
              <a:rPr spc="185" dirty="0"/>
              <a:t>W</a:t>
            </a:r>
            <a:r>
              <a:rPr spc="-815" dirty="0"/>
              <a:t> </a:t>
            </a:r>
            <a:r>
              <a:rPr spc="380" dirty="0"/>
              <a:t>A</a:t>
            </a:r>
            <a:r>
              <a:rPr spc="-740" dirty="0"/>
              <a:t> </a:t>
            </a:r>
            <a:r>
              <a:rPr spc="-125" dirty="0"/>
              <a:t>R</a:t>
            </a:r>
          </a:p>
        </p:txBody>
      </p:sp>
      <p:sp>
        <p:nvSpPr>
          <p:cNvPr id="3" name="object 3"/>
          <p:cNvSpPr txBox="1"/>
          <p:nvPr/>
        </p:nvSpPr>
        <p:spPr>
          <a:xfrm>
            <a:off x="615817" y="1654357"/>
            <a:ext cx="196215" cy="441325"/>
          </a:xfrm>
          <a:prstGeom prst="rect">
            <a:avLst/>
          </a:prstGeom>
        </p:spPr>
        <p:txBody>
          <a:bodyPr vert="horz" wrap="square" lIns="0" tIns="0" rIns="0" bIns="0" rtlCol="0">
            <a:spAutoFit/>
          </a:bodyPr>
          <a:lstStyle/>
          <a:p>
            <a:pPr marL="12700">
              <a:lnSpc>
                <a:spcPct val="100000"/>
              </a:lnSpc>
            </a:pPr>
            <a:r>
              <a:rPr sz="2650" spc="140" dirty="0">
                <a:solidFill>
                  <a:srgbClr val="646464"/>
                </a:solidFill>
                <a:latin typeface="Tahoma"/>
                <a:cs typeface="Tahoma"/>
              </a:rPr>
              <a:t>•</a:t>
            </a:r>
            <a:endParaRPr sz="2650">
              <a:latin typeface="Tahoma"/>
              <a:cs typeface="Tahoma"/>
            </a:endParaRPr>
          </a:p>
        </p:txBody>
      </p:sp>
      <p:sp>
        <p:nvSpPr>
          <p:cNvPr id="4" name="object 4"/>
          <p:cNvSpPr txBox="1"/>
          <p:nvPr/>
        </p:nvSpPr>
        <p:spPr>
          <a:xfrm>
            <a:off x="1003300" y="1560916"/>
            <a:ext cx="11696700" cy="5767070"/>
          </a:xfrm>
          <a:prstGeom prst="rect">
            <a:avLst/>
          </a:prstGeom>
        </p:spPr>
        <p:txBody>
          <a:bodyPr vert="horz" wrap="square" lIns="0" tIns="0" rIns="0" bIns="0" rtlCol="0">
            <a:spAutoFit/>
          </a:bodyPr>
          <a:lstStyle/>
          <a:p>
            <a:pPr marL="12700" marR="56515">
              <a:lnSpc>
                <a:spcPct val="115799"/>
              </a:lnSpc>
            </a:pPr>
            <a:r>
              <a:rPr sz="2950" spc="114" dirty="0">
                <a:solidFill>
                  <a:srgbClr val="FFFFFF"/>
                </a:solidFill>
                <a:latin typeface="Tahoma"/>
                <a:cs typeface="Tahoma"/>
              </a:rPr>
              <a:t>As </a:t>
            </a:r>
            <a:r>
              <a:rPr sz="2950" spc="95" dirty="0">
                <a:solidFill>
                  <a:srgbClr val="FFFFFF"/>
                </a:solidFill>
                <a:latin typeface="Tahoma"/>
                <a:cs typeface="Tahoma"/>
              </a:rPr>
              <a:t>peace </a:t>
            </a:r>
            <a:r>
              <a:rPr sz="2950" spc="-5" dirty="0">
                <a:solidFill>
                  <a:srgbClr val="FFFFFF"/>
                </a:solidFill>
                <a:latin typeface="Tahoma"/>
                <a:cs typeface="Tahoma"/>
              </a:rPr>
              <a:t>talks </a:t>
            </a:r>
            <a:r>
              <a:rPr sz="2950" spc="70" dirty="0">
                <a:solidFill>
                  <a:srgbClr val="FFFFFF"/>
                </a:solidFill>
                <a:latin typeface="Tahoma"/>
                <a:cs typeface="Tahoma"/>
              </a:rPr>
              <a:t>continued and </a:t>
            </a:r>
            <a:r>
              <a:rPr sz="2950" spc="40" dirty="0">
                <a:solidFill>
                  <a:srgbClr val="FFFFFF"/>
                </a:solidFill>
                <a:latin typeface="Tahoma"/>
                <a:cs typeface="Tahoma"/>
              </a:rPr>
              <a:t>the </a:t>
            </a:r>
            <a:r>
              <a:rPr sz="2950" spc="80" dirty="0">
                <a:solidFill>
                  <a:srgbClr val="FFFFFF"/>
                </a:solidFill>
                <a:latin typeface="Tahoma"/>
                <a:cs typeface="Tahoma"/>
              </a:rPr>
              <a:t>United </a:t>
            </a:r>
            <a:r>
              <a:rPr sz="2950" spc="15" dirty="0">
                <a:solidFill>
                  <a:srgbClr val="FFFFFF"/>
                </a:solidFill>
                <a:latin typeface="Tahoma"/>
                <a:cs typeface="Tahoma"/>
              </a:rPr>
              <a:t>States </a:t>
            </a:r>
            <a:r>
              <a:rPr sz="2950" spc="100" dirty="0">
                <a:solidFill>
                  <a:srgbClr val="FFFFFF"/>
                </a:solidFill>
                <a:latin typeface="Tahoma"/>
                <a:cs typeface="Tahoma"/>
              </a:rPr>
              <a:t>began </a:t>
            </a:r>
            <a:r>
              <a:rPr sz="2950" spc="90" dirty="0">
                <a:solidFill>
                  <a:srgbClr val="FFFFFF"/>
                </a:solidFill>
                <a:latin typeface="Tahoma"/>
                <a:cs typeface="Tahoma"/>
              </a:rPr>
              <a:t>to </a:t>
            </a:r>
            <a:r>
              <a:rPr sz="2950" spc="50" dirty="0">
                <a:solidFill>
                  <a:srgbClr val="FFFFFF"/>
                </a:solidFill>
                <a:latin typeface="Tahoma"/>
                <a:cs typeface="Tahoma"/>
              </a:rPr>
              <a:t>improve  </a:t>
            </a:r>
            <a:r>
              <a:rPr sz="2950" spc="25" dirty="0">
                <a:solidFill>
                  <a:srgbClr val="FFFFFF"/>
                </a:solidFill>
                <a:latin typeface="Tahoma"/>
                <a:cs typeface="Tahoma"/>
              </a:rPr>
              <a:t>relations</a:t>
            </a:r>
            <a:r>
              <a:rPr sz="2950" spc="-145" dirty="0">
                <a:solidFill>
                  <a:srgbClr val="FFFFFF"/>
                </a:solidFill>
                <a:latin typeface="Tahoma"/>
                <a:cs typeface="Tahoma"/>
              </a:rPr>
              <a:t> </a:t>
            </a:r>
            <a:r>
              <a:rPr sz="2950" spc="-5" dirty="0">
                <a:solidFill>
                  <a:srgbClr val="FFFFFF"/>
                </a:solidFill>
                <a:latin typeface="Tahoma"/>
                <a:cs typeface="Tahoma"/>
              </a:rPr>
              <a:t>with</a:t>
            </a:r>
            <a:r>
              <a:rPr sz="2950" spc="-145" dirty="0">
                <a:solidFill>
                  <a:srgbClr val="FFFFFF"/>
                </a:solidFill>
                <a:latin typeface="Tahoma"/>
                <a:cs typeface="Tahoma"/>
              </a:rPr>
              <a:t> </a:t>
            </a:r>
            <a:r>
              <a:rPr sz="2950" spc="80" dirty="0">
                <a:solidFill>
                  <a:srgbClr val="FFFFFF"/>
                </a:solidFill>
                <a:latin typeface="Tahoma"/>
                <a:cs typeface="Tahoma"/>
              </a:rPr>
              <a:t>China</a:t>
            </a:r>
            <a:r>
              <a:rPr sz="2950" spc="-145" dirty="0">
                <a:solidFill>
                  <a:srgbClr val="FFFFFF"/>
                </a:solidFill>
                <a:latin typeface="Tahoma"/>
                <a:cs typeface="Tahoma"/>
              </a:rPr>
              <a:t> </a:t>
            </a:r>
            <a:r>
              <a:rPr sz="2950" spc="70" dirty="0">
                <a:solidFill>
                  <a:srgbClr val="FFFFFF"/>
                </a:solidFill>
                <a:latin typeface="Tahoma"/>
                <a:cs typeface="Tahoma"/>
              </a:rPr>
              <a:t>and</a:t>
            </a:r>
            <a:r>
              <a:rPr sz="2950" spc="-145" dirty="0">
                <a:solidFill>
                  <a:srgbClr val="FFFFFF"/>
                </a:solidFill>
                <a:latin typeface="Tahoma"/>
                <a:cs typeface="Tahoma"/>
              </a:rPr>
              <a:t> </a:t>
            </a:r>
            <a:r>
              <a:rPr sz="2950" spc="40" dirty="0">
                <a:solidFill>
                  <a:srgbClr val="FFFFFF"/>
                </a:solidFill>
                <a:latin typeface="Tahoma"/>
                <a:cs typeface="Tahoma"/>
              </a:rPr>
              <a:t>the</a:t>
            </a:r>
            <a:r>
              <a:rPr sz="2950" spc="-145" dirty="0">
                <a:solidFill>
                  <a:srgbClr val="FFFFFF"/>
                </a:solidFill>
                <a:latin typeface="Tahoma"/>
                <a:cs typeface="Tahoma"/>
              </a:rPr>
              <a:t> </a:t>
            </a:r>
            <a:r>
              <a:rPr sz="2950" spc="40" dirty="0">
                <a:solidFill>
                  <a:srgbClr val="FFFFFF"/>
                </a:solidFill>
                <a:latin typeface="Tahoma"/>
                <a:cs typeface="Tahoma"/>
              </a:rPr>
              <a:t>Soviet</a:t>
            </a:r>
            <a:r>
              <a:rPr sz="2950" spc="-145" dirty="0">
                <a:solidFill>
                  <a:srgbClr val="FFFFFF"/>
                </a:solidFill>
                <a:latin typeface="Tahoma"/>
                <a:cs typeface="Tahoma"/>
              </a:rPr>
              <a:t> </a:t>
            </a:r>
            <a:r>
              <a:rPr sz="2950" spc="40" dirty="0">
                <a:solidFill>
                  <a:srgbClr val="FFFFFF"/>
                </a:solidFill>
                <a:latin typeface="Tahoma"/>
                <a:cs typeface="Tahoma"/>
              </a:rPr>
              <a:t>Union,</a:t>
            </a:r>
            <a:r>
              <a:rPr sz="2950" spc="-145" dirty="0">
                <a:solidFill>
                  <a:srgbClr val="FFFFFF"/>
                </a:solidFill>
                <a:latin typeface="Tahoma"/>
                <a:cs typeface="Tahoma"/>
              </a:rPr>
              <a:t> </a:t>
            </a:r>
            <a:r>
              <a:rPr sz="2950" spc="95" dirty="0">
                <a:solidFill>
                  <a:srgbClr val="FFFFFF"/>
                </a:solidFill>
                <a:latin typeface="Tahoma"/>
                <a:cs typeface="Tahoma"/>
              </a:rPr>
              <a:t>North</a:t>
            </a:r>
            <a:r>
              <a:rPr sz="2950" spc="-145" dirty="0">
                <a:solidFill>
                  <a:srgbClr val="FFFFFF"/>
                </a:solidFill>
                <a:latin typeface="Tahoma"/>
                <a:cs typeface="Tahoma"/>
              </a:rPr>
              <a:t> </a:t>
            </a:r>
            <a:r>
              <a:rPr sz="2950" spc="40" dirty="0">
                <a:solidFill>
                  <a:srgbClr val="FFFFFF"/>
                </a:solidFill>
                <a:latin typeface="Tahoma"/>
                <a:cs typeface="Tahoma"/>
              </a:rPr>
              <a:t>Vietnamese</a:t>
            </a:r>
            <a:r>
              <a:rPr sz="2950" spc="-145" dirty="0">
                <a:solidFill>
                  <a:srgbClr val="FFFFFF"/>
                </a:solidFill>
                <a:latin typeface="Tahoma"/>
                <a:cs typeface="Tahoma"/>
              </a:rPr>
              <a:t> </a:t>
            </a:r>
            <a:r>
              <a:rPr sz="2950" spc="80" dirty="0">
                <a:solidFill>
                  <a:srgbClr val="FFFFFF"/>
                </a:solidFill>
                <a:latin typeface="Tahoma"/>
                <a:cs typeface="Tahoma"/>
              </a:rPr>
              <a:t>General  </a:t>
            </a:r>
            <a:r>
              <a:rPr sz="2950" spc="5" dirty="0">
                <a:solidFill>
                  <a:srgbClr val="FFFFFF"/>
                </a:solidFill>
                <a:latin typeface="Tahoma"/>
                <a:cs typeface="Tahoma"/>
              </a:rPr>
              <a:t>Vo</a:t>
            </a:r>
            <a:r>
              <a:rPr sz="2950" spc="-145" dirty="0">
                <a:solidFill>
                  <a:srgbClr val="FFFFFF"/>
                </a:solidFill>
                <a:latin typeface="Tahoma"/>
                <a:cs typeface="Tahoma"/>
              </a:rPr>
              <a:t> </a:t>
            </a:r>
            <a:r>
              <a:rPr sz="2950" spc="100" dirty="0">
                <a:solidFill>
                  <a:srgbClr val="FFFFFF"/>
                </a:solidFill>
                <a:latin typeface="Tahoma"/>
                <a:cs typeface="Tahoma"/>
              </a:rPr>
              <a:t>Nguyen</a:t>
            </a:r>
            <a:r>
              <a:rPr sz="2950" spc="-145" dirty="0">
                <a:solidFill>
                  <a:srgbClr val="FFFFFF"/>
                </a:solidFill>
                <a:latin typeface="Tahoma"/>
                <a:cs typeface="Tahoma"/>
              </a:rPr>
              <a:t> </a:t>
            </a:r>
            <a:r>
              <a:rPr sz="2950" spc="145" dirty="0">
                <a:solidFill>
                  <a:srgbClr val="FFFFFF"/>
                </a:solidFill>
                <a:latin typeface="Tahoma"/>
                <a:cs typeface="Tahoma"/>
              </a:rPr>
              <a:t>Giap</a:t>
            </a:r>
            <a:r>
              <a:rPr sz="2950" spc="-145" dirty="0">
                <a:solidFill>
                  <a:srgbClr val="FFFFFF"/>
                </a:solidFill>
                <a:latin typeface="Tahoma"/>
                <a:cs typeface="Tahoma"/>
              </a:rPr>
              <a:t> </a:t>
            </a:r>
            <a:r>
              <a:rPr sz="2950" spc="-45" dirty="0">
                <a:solidFill>
                  <a:srgbClr val="FFFFFF"/>
                </a:solidFill>
                <a:latin typeface="Tahoma"/>
                <a:cs typeface="Tahoma"/>
              </a:rPr>
              <a:t>saw</a:t>
            </a:r>
            <a:r>
              <a:rPr sz="2950" spc="-145" dirty="0">
                <a:solidFill>
                  <a:srgbClr val="FFFFFF"/>
                </a:solidFill>
                <a:latin typeface="Tahoma"/>
                <a:cs typeface="Tahoma"/>
              </a:rPr>
              <a:t> </a:t>
            </a:r>
            <a:r>
              <a:rPr sz="2950" spc="5" dirty="0">
                <a:solidFill>
                  <a:srgbClr val="FFFFFF"/>
                </a:solidFill>
                <a:latin typeface="Tahoma"/>
                <a:cs typeface="Tahoma"/>
              </a:rPr>
              <a:t>an</a:t>
            </a:r>
            <a:r>
              <a:rPr sz="2950" spc="-145" dirty="0">
                <a:solidFill>
                  <a:srgbClr val="FFFFFF"/>
                </a:solidFill>
                <a:latin typeface="Tahoma"/>
                <a:cs typeface="Tahoma"/>
              </a:rPr>
              <a:t> </a:t>
            </a:r>
            <a:r>
              <a:rPr sz="2950" spc="60" dirty="0">
                <a:solidFill>
                  <a:srgbClr val="FFFFFF"/>
                </a:solidFill>
                <a:latin typeface="Tahoma"/>
                <a:cs typeface="Tahoma"/>
              </a:rPr>
              <a:t>opportunity</a:t>
            </a:r>
            <a:r>
              <a:rPr sz="2950" spc="-145" dirty="0">
                <a:solidFill>
                  <a:srgbClr val="FFFFFF"/>
                </a:solidFill>
                <a:latin typeface="Tahoma"/>
                <a:cs typeface="Tahoma"/>
              </a:rPr>
              <a:t> </a:t>
            </a:r>
            <a:r>
              <a:rPr sz="2950" spc="90" dirty="0">
                <a:solidFill>
                  <a:srgbClr val="FFFFFF"/>
                </a:solidFill>
                <a:latin typeface="Tahoma"/>
                <a:cs typeface="Tahoma"/>
              </a:rPr>
              <a:t>to</a:t>
            </a:r>
            <a:r>
              <a:rPr sz="2950" spc="-145" dirty="0">
                <a:solidFill>
                  <a:srgbClr val="FFFFFF"/>
                </a:solidFill>
                <a:latin typeface="Tahoma"/>
                <a:cs typeface="Tahoma"/>
              </a:rPr>
              <a:t> </a:t>
            </a:r>
            <a:r>
              <a:rPr sz="2950" spc="45" dirty="0">
                <a:solidFill>
                  <a:srgbClr val="FFFFFF"/>
                </a:solidFill>
                <a:latin typeface="Tahoma"/>
                <a:cs typeface="Tahoma"/>
              </a:rPr>
              <a:t>push</a:t>
            </a:r>
            <a:r>
              <a:rPr sz="2950" spc="-145" dirty="0">
                <a:solidFill>
                  <a:srgbClr val="FFFFFF"/>
                </a:solidFill>
                <a:latin typeface="Tahoma"/>
                <a:cs typeface="Tahoma"/>
              </a:rPr>
              <a:t> </a:t>
            </a:r>
            <a:r>
              <a:rPr sz="2950" spc="60" dirty="0">
                <a:solidFill>
                  <a:srgbClr val="FFFFFF"/>
                </a:solidFill>
                <a:latin typeface="Tahoma"/>
                <a:cs typeface="Tahoma"/>
              </a:rPr>
              <a:t>into</a:t>
            </a:r>
            <a:r>
              <a:rPr sz="2950" spc="-145" dirty="0">
                <a:solidFill>
                  <a:srgbClr val="FFFFFF"/>
                </a:solidFill>
                <a:latin typeface="Tahoma"/>
                <a:cs typeface="Tahoma"/>
              </a:rPr>
              <a:t> </a:t>
            </a:r>
            <a:r>
              <a:rPr sz="2950" spc="45" dirty="0">
                <a:solidFill>
                  <a:srgbClr val="FFFFFF"/>
                </a:solidFill>
                <a:latin typeface="Tahoma"/>
                <a:cs typeface="Tahoma"/>
              </a:rPr>
              <a:t>South</a:t>
            </a:r>
            <a:r>
              <a:rPr sz="2950" spc="-145" dirty="0">
                <a:solidFill>
                  <a:srgbClr val="FFFFFF"/>
                </a:solidFill>
                <a:latin typeface="Tahoma"/>
                <a:cs typeface="Tahoma"/>
              </a:rPr>
              <a:t> </a:t>
            </a:r>
            <a:r>
              <a:rPr sz="2950" spc="15" dirty="0">
                <a:solidFill>
                  <a:srgbClr val="FFFFFF"/>
                </a:solidFill>
                <a:latin typeface="Tahoma"/>
                <a:cs typeface="Tahoma"/>
              </a:rPr>
              <a:t>Vietnam.</a:t>
            </a:r>
            <a:endParaRPr sz="2950">
              <a:latin typeface="Tahoma"/>
              <a:cs typeface="Tahoma"/>
            </a:endParaRPr>
          </a:p>
          <a:p>
            <a:pPr marL="12700" marR="5080">
              <a:lnSpc>
                <a:spcPct val="115799"/>
              </a:lnSpc>
            </a:pPr>
            <a:r>
              <a:rPr sz="2950" spc="40" dirty="0">
                <a:solidFill>
                  <a:srgbClr val="FFFFFF"/>
                </a:solidFill>
                <a:latin typeface="Tahoma"/>
                <a:cs typeface="Tahoma"/>
              </a:rPr>
              <a:t>Known </a:t>
            </a:r>
            <a:r>
              <a:rPr sz="2950" spc="-25" dirty="0">
                <a:solidFill>
                  <a:srgbClr val="FFFFFF"/>
                </a:solidFill>
                <a:latin typeface="Tahoma"/>
                <a:cs typeface="Tahoma"/>
              </a:rPr>
              <a:t>as </a:t>
            </a:r>
            <a:r>
              <a:rPr sz="2950" spc="40" dirty="0">
                <a:solidFill>
                  <a:srgbClr val="FFFFFF"/>
                </a:solidFill>
                <a:latin typeface="Tahoma"/>
                <a:cs typeface="Tahoma"/>
              </a:rPr>
              <a:t>the </a:t>
            </a:r>
            <a:r>
              <a:rPr sz="2950" spc="20" dirty="0">
                <a:solidFill>
                  <a:srgbClr val="FFFFFF"/>
                </a:solidFill>
                <a:latin typeface="Tahoma"/>
                <a:cs typeface="Tahoma"/>
              </a:rPr>
              <a:t>Easter </a:t>
            </a:r>
            <a:r>
              <a:rPr sz="2950" spc="25" dirty="0">
                <a:solidFill>
                  <a:srgbClr val="FFFFFF"/>
                </a:solidFill>
                <a:latin typeface="Tahoma"/>
                <a:cs typeface="Tahoma"/>
              </a:rPr>
              <a:t>Offensive, </a:t>
            </a:r>
            <a:r>
              <a:rPr sz="2950" spc="40" dirty="0">
                <a:solidFill>
                  <a:srgbClr val="FFFFFF"/>
                </a:solidFill>
                <a:latin typeface="Tahoma"/>
                <a:cs typeface="Tahoma"/>
              </a:rPr>
              <a:t>the </a:t>
            </a:r>
            <a:r>
              <a:rPr sz="2950" spc="70" dirty="0">
                <a:solidFill>
                  <a:srgbClr val="FFFFFF"/>
                </a:solidFill>
                <a:latin typeface="Tahoma"/>
                <a:cs typeface="Tahoma"/>
              </a:rPr>
              <a:t>campaign </a:t>
            </a:r>
            <a:r>
              <a:rPr sz="2950" spc="30" dirty="0">
                <a:solidFill>
                  <a:srgbClr val="FFFFFF"/>
                </a:solidFill>
                <a:latin typeface="Tahoma"/>
                <a:cs typeface="Tahoma"/>
              </a:rPr>
              <a:t>started </a:t>
            </a:r>
            <a:r>
              <a:rPr sz="2950" spc="90" dirty="0">
                <a:solidFill>
                  <a:srgbClr val="FFFFFF"/>
                </a:solidFill>
                <a:latin typeface="Tahoma"/>
                <a:cs typeface="Tahoma"/>
              </a:rPr>
              <a:t>on </a:t>
            </a:r>
            <a:r>
              <a:rPr sz="2950" spc="70" dirty="0">
                <a:solidFill>
                  <a:srgbClr val="FFFFFF"/>
                </a:solidFill>
                <a:latin typeface="Tahoma"/>
                <a:cs typeface="Tahoma"/>
              </a:rPr>
              <a:t>March </a:t>
            </a:r>
            <a:r>
              <a:rPr sz="2950" spc="-80" dirty="0">
                <a:solidFill>
                  <a:srgbClr val="FFFFFF"/>
                </a:solidFill>
                <a:latin typeface="Tahoma"/>
                <a:cs typeface="Tahoma"/>
              </a:rPr>
              <a:t>30,  </a:t>
            </a:r>
            <a:r>
              <a:rPr sz="2950" spc="-70" dirty="0">
                <a:solidFill>
                  <a:srgbClr val="FFFFFF"/>
                </a:solidFill>
                <a:latin typeface="Tahoma"/>
                <a:cs typeface="Tahoma"/>
              </a:rPr>
              <a:t>1972,</a:t>
            </a:r>
            <a:r>
              <a:rPr sz="2950" spc="-145" dirty="0">
                <a:solidFill>
                  <a:srgbClr val="FFFFFF"/>
                </a:solidFill>
                <a:latin typeface="Tahoma"/>
                <a:cs typeface="Tahoma"/>
              </a:rPr>
              <a:t> </a:t>
            </a:r>
            <a:r>
              <a:rPr sz="2950" spc="70" dirty="0">
                <a:solidFill>
                  <a:srgbClr val="FFFFFF"/>
                </a:solidFill>
                <a:latin typeface="Tahoma"/>
                <a:cs typeface="Tahoma"/>
              </a:rPr>
              <a:t>and</a:t>
            </a:r>
            <a:r>
              <a:rPr sz="2950" spc="-145" dirty="0">
                <a:solidFill>
                  <a:srgbClr val="FFFFFF"/>
                </a:solidFill>
                <a:latin typeface="Tahoma"/>
                <a:cs typeface="Tahoma"/>
              </a:rPr>
              <a:t> </a:t>
            </a:r>
            <a:r>
              <a:rPr sz="2950" spc="-45" dirty="0">
                <a:solidFill>
                  <a:srgbClr val="FFFFFF"/>
                </a:solidFill>
                <a:latin typeface="Tahoma"/>
                <a:cs typeface="Tahoma"/>
              </a:rPr>
              <a:t>saw</a:t>
            </a:r>
            <a:r>
              <a:rPr sz="2950" spc="-145" dirty="0">
                <a:solidFill>
                  <a:srgbClr val="FFFFFF"/>
                </a:solidFill>
                <a:latin typeface="Tahoma"/>
                <a:cs typeface="Tahoma"/>
              </a:rPr>
              <a:t> </a:t>
            </a:r>
            <a:r>
              <a:rPr sz="2950" spc="45" dirty="0">
                <a:solidFill>
                  <a:srgbClr val="FFFFFF"/>
                </a:solidFill>
                <a:latin typeface="Tahoma"/>
                <a:cs typeface="Tahoma"/>
              </a:rPr>
              <a:t>large</a:t>
            </a:r>
            <a:r>
              <a:rPr sz="2950" spc="-145" dirty="0">
                <a:solidFill>
                  <a:srgbClr val="FFFFFF"/>
                </a:solidFill>
                <a:latin typeface="Tahoma"/>
                <a:cs typeface="Tahoma"/>
              </a:rPr>
              <a:t> </a:t>
            </a:r>
            <a:r>
              <a:rPr sz="2950" spc="40" dirty="0">
                <a:solidFill>
                  <a:srgbClr val="FFFFFF"/>
                </a:solidFill>
                <a:latin typeface="Tahoma"/>
                <a:cs typeface="Tahoma"/>
              </a:rPr>
              <a:t>gains</a:t>
            </a:r>
            <a:r>
              <a:rPr sz="2950" spc="-145" dirty="0">
                <a:solidFill>
                  <a:srgbClr val="FFFFFF"/>
                </a:solidFill>
                <a:latin typeface="Tahoma"/>
                <a:cs typeface="Tahoma"/>
              </a:rPr>
              <a:t> </a:t>
            </a:r>
            <a:r>
              <a:rPr sz="2950" spc="50" dirty="0">
                <a:solidFill>
                  <a:srgbClr val="FFFFFF"/>
                </a:solidFill>
                <a:latin typeface="Tahoma"/>
                <a:cs typeface="Tahoma"/>
              </a:rPr>
              <a:t>by</a:t>
            </a:r>
            <a:r>
              <a:rPr sz="2950" spc="-145" dirty="0">
                <a:solidFill>
                  <a:srgbClr val="FFFFFF"/>
                </a:solidFill>
                <a:latin typeface="Tahoma"/>
                <a:cs typeface="Tahoma"/>
              </a:rPr>
              <a:t> </a:t>
            </a:r>
            <a:r>
              <a:rPr sz="2950" spc="95" dirty="0">
                <a:solidFill>
                  <a:srgbClr val="FFFFFF"/>
                </a:solidFill>
                <a:latin typeface="Tahoma"/>
                <a:cs typeface="Tahoma"/>
              </a:rPr>
              <a:t>North</a:t>
            </a:r>
            <a:r>
              <a:rPr sz="2950" spc="-145" dirty="0">
                <a:solidFill>
                  <a:srgbClr val="FFFFFF"/>
                </a:solidFill>
                <a:latin typeface="Tahoma"/>
                <a:cs typeface="Tahoma"/>
              </a:rPr>
              <a:t> </a:t>
            </a:r>
            <a:r>
              <a:rPr sz="2950" spc="15" dirty="0">
                <a:solidFill>
                  <a:srgbClr val="FFFFFF"/>
                </a:solidFill>
                <a:latin typeface="Tahoma"/>
                <a:cs typeface="Tahoma"/>
              </a:rPr>
              <a:t>Vietnam.</a:t>
            </a:r>
            <a:r>
              <a:rPr sz="2950" spc="-145" dirty="0">
                <a:solidFill>
                  <a:srgbClr val="FFFFFF"/>
                </a:solidFill>
                <a:latin typeface="Tahoma"/>
                <a:cs typeface="Tahoma"/>
              </a:rPr>
              <a:t> </a:t>
            </a:r>
            <a:r>
              <a:rPr sz="2950" spc="75" dirty="0">
                <a:solidFill>
                  <a:srgbClr val="FFFFFF"/>
                </a:solidFill>
                <a:latin typeface="Tahoma"/>
                <a:cs typeface="Tahoma"/>
              </a:rPr>
              <a:t>Unable</a:t>
            </a:r>
            <a:r>
              <a:rPr sz="2950" spc="-145" dirty="0">
                <a:solidFill>
                  <a:srgbClr val="FFFFFF"/>
                </a:solidFill>
                <a:latin typeface="Tahoma"/>
                <a:cs typeface="Tahoma"/>
              </a:rPr>
              <a:t> </a:t>
            </a:r>
            <a:r>
              <a:rPr sz="2950" spc="70" dirty="0">
                <a:solidFill>
                  <a:srgbClr val="FFFFFF"/>
                </a:solidFill>
                <a:latin typeface="Tahoma"/>
                <a:cs typeface="Tahoma"/>
              </a:rPr>
              <a:t>and</a:t>
            </a:r>
            <a:r>
              <a:rPr sz="2950" spc="-145" dirty="0">
                <a:solidFill>
                  <a:srgbClr val="FFFFFF"/>
                </a:solidFill>
                <a:latin typeface="Tahoma"/>
                <a:cs typeface="Tahoma"/>
              </a:rPr>
              <a:t> </a:t>
            </a:r>
            <a:r>
              <a:rPr sz="2950" spc="35" dirty="0">
                <a:solidFill>
                  <a:srgbClr val="FFFFFF"/>
                </a:solidFill>
                <a:latin typeface="Tahoma"/>
                <a:cs typeface="Tahoma"/>
              </a:rPr>
              <a:t>unwilling</a:t>
            </a:r>
            <a:r>
              <a:rPr sz="2950" spc="-145" dirty="0">
                <a:solidFill>
                  <a:srgbClr val="FFFFFF"/>
                </a:solidFill>
                <a:latin typeface="Tahoma"/>
                <a:cs typeface="Tahoma"/>
              </a:rPr>
              <a:t> </a:t>
            </a:r>
            <a:r>
              <a:rPr sz="2950" spc="90" dirty="0">
                <a:solidFill>
                  <a:srgbClr val="FFFFFF"/>
                </a:solidFill>
                <a:latin typeface="Tahoma"/>
                <a:cs typeface="Tahoma"/>
              </a:rPr>
              <a:t>to  </a:t>
            </a:r>
            <a:r>
              <a:rPr sz="2950" spc="70" dirty="0">
                <a:solidFill>
                  <a:srgbClr val="FFFFFF"/>
                </a:solidFill>
                <a:latin typeface="Tahoma"/>
                <a:cs typeface="Tahoma"/>
              </a:rPr>
              <a:t>commit additional </a:t>
            </a:r>
            <a:r>
              <a:rPr sz="2950" spc="75" dirty="0">
                <a:solidFill>
                  <a:srgbClr val="FFFFFF"/>
                </a:solidFill>
                <a:latin typeface="Tahoma"/>
                <a:cs typeface="Tahoma"/>
              </a:rPr>
              <a:t>ground </a:t>
            </a:r>
            <a:r>
              <a:rPr sz="2950" dirty="0">
                <a:solidFill>
                  <a:srgbClr val="FFFFFF"/>
                </a:solidFill>
                <a:latin typeface="Tahoma"/>
                <a:cs typeface="Tahoma"/>
              </a:rPr>
              <a:t>forces, </a:t>
            </a:r>
            <a:r>
              <a:rPr sz="2950" spc="40" dirty="0">
                <a:solidFill>
                  <a:srgbClr val="FFFFFF"/>
                </a:solidFill>
                <a:latin typeface="Tahoma"/>
                <a:cs typeface="Tahoma"/>
              </a:rPr>
              <a:t>the </a:t>
            </a:r>
            <a:r>
              <a:rPr sz="2950" spc="80" dirty="0">
                <a:solidFill>
                  <a:srgbClr val="FFFFFF"/>
                </a:solidFill>
                <a:latin typeface="Tahoma"/>
                <a:cs typeface="Tahoma"/>
              </a:rPr>
              <a:t>United </a:t>
            </a:r>
            <a:r>
              <a:rPr sz="2950" spc="15" dirty="0">
                <a:solidFill>
                  <a:srgbClr val="FFFFFF"/>
                </a:solidFill>
                <a:latin typeface="Tahoma"/>
                <a:cs typeface="Tahoma"/>
              </a:rPr>
              <a:t>States </a:t>
            </a:r>
            <a:r>
              <a:rPr sz="2950" spc="90" dirty="0">
                <a:solidFill>
                  <a:srgbClr val="FFFFFF"/>
                </a:solidFill>
                <a:latin typeface="Tahoma"/>
                <a:cs typeface="Tahoma"/>
              </a:rPr>
              <a:t>responded </a:t>
            </a:r>
            <a:r>
              <a:rPr sz="2950" spc="50" dirty="0">
                <a:solidFill>
                  <a:srgbClr val="FFFFFF"/>
                </a:solidFill>
                <a:latin typeface="Tahoma"/>
                <a:cs typeface="Tahoma"/>
              </a:rPr>
              <a:t>by  </a:t>
            </a:r>
            <a:r>
              <a:rPr sz="2950" spc="70" dirty="0">
                <a:solidFill>
                  <a:srgbClr val="FFFFFF"/>
                </a:solidFill>
                <a:latin typeface="Tahoma"/>
                <a:cs typeface="Tahoma"/>
              </a:rPr>
              <a:t>supporting</a:t>
            </a:r>
            <a:r>
              <a:rPr sz="2950" spc="-145" dirty="0">
                <a:solidFill>
                  <a:srgbClr val="FFFFFF"/>
                </a:solidFill>
                <a:latin typeface="Tahoma"/>
                <a:cs typeface="Tahoma"/>
              </a:rPr>
              <a:t> </a:t>
            </a:r>
            <a:r>
              <a:rPr sz="2950" spc="40" dirty="0">
                <a:solidFill>
                  <a:srgbClr val="FFFFFF"/>
                </a:solidFill>
                <a:latin typeface="Tahoma"/>
                <a:cs typeface="Tahoma"/>
              </a:rPr>
              <a:t>the</a:t>
            </a:r>
            <a:r>
              <a:rPr sz="2950" spc="-145" dirty="0">
                <a:solidFill>
                  <a:srgbClr val="FFFFFF"/>
                </a:solidFill>
                <a:latin typeface="Tahoma"/>
                <a:cs typeface="Tahoma"/>
              </a:rPr>
              <a:t> </a:t>
            </a:r>
            <a:r>
              <a:rPr sz="2950" spc="150" dirty="0">
                <a:solidFill>
                  <a:srgbClr val="FFFFFF"/>
                </a:solidFill>
                <a:latin typeface="Tahoma"/>
                <a:cs typeface="Tahoma"/>
              </a:rPr>
              <a:t>ARVN</a:t>
            </a:r>
            <a:r>
              <a:rPr sz="2950" spc="-145" dirty="0">
                <a:solidFill>
                  <a:srgbClr val="FFFFFF"/>
                </a:solidFill>
                <a:latin typeface="Tahoma"/>
                <a:cs typeface="Tahoma"/>
              </a:rPr>
              <a:t> </a:t>
            </a:r>
            <a:r>
              <a:rPr sz="2950" spc="75" dirty="0">
                <a:solidFill>
                  <a:srgbClr val="FFFFFF"/>
                </a:solidFill>
                <a:latin typeface="Tahoma"/>
                <a:cs typeface="Tahoma"/>
              </a:rPr>
              <a:t>ground</a:t>
            </a:r>
            <a:r>
              <a:rPr sz="2950" spc="-145" dirty="0">
                <a:solidFill>
                  <a:srgbClr val="FFFFFF"/>
                </a:solidFill>
                <a:latin typeface="Tahoma"/>
                <a:cs typeface="Tahoma"/>
              </a:rPr>
              <a:t> </a:t>
            </a:r>
            <a:r>
              <a:rPr sz="2950" spc="60" dirty="0">
                <a:solidFill>
                  <a:srgbClr val="FFFFFF"/>
                </a:solidFill>
                <a:latin typeface="Tahoma"/>
                <a:cs typeface="Tahoma"/>
              </a:rPr>
              <a:t>troops</a:t>
            </a:r>
            <a:r>
              <a:rPr sz="2950" spc="-145" dirty="0">
                <a:solidFill>
                  <a:srgbClr val="FFFFFF"/>
                </a:solidFill>
                <a:latin typeface="Tahoma"/>
                <a:cs typeface="Tahoma"/>
              </a:rPr>
              <a:t> </a:t>
            </a:r>
            <a:r>
              <a:rPr sz="2950" spc="-5" dirty="0">
                <a:solidFill>
                  <a:srgbClr val="FFFFFF"/>
                </a:solidFill>
                <a:latin typeface="Tahoma"/>
                <a:cs typeface="Tahoma"/>
              </a:rPr>
              <a:t>with</a:t>
            </a:r>
            <a:r>
              <a:rPr sz="2950" spc="-145" dirty="0">
                <a:solidFill>
                  <a:srgbClr val="FFFFFF"/>
                </a:solidFill>
                <a:latin typeface="Tahoma"/>
                <a:cs typeface="Tahoma"/>
              </a:rPr>
              <a:t> </a:t>
            </a:r>
            <a:r>
              <a:rPr sz="2950" dirty="0">
                <a:solidFill>
                  <a:srgbClr val="FFFFFF"/>
                </a:solidFill>
                <a:latin typeface="Tahoma"/>
                <a:cs typeface="Tahoma"/>
              </a:rPr>
              <a:t>a</a:t>
            </a:r>
            <a:r>
              <a:rPr sz="2950" spc="-145" dirty="0">
                <a:solidFill>
                  <a:srgbClr val="FFFFFF"/>
                </a:solidFill>
                <a:latin typeface="Tahoma"/>
                <a:cs typeface="Tahoma"/>
              </a:rPr>
              <a:t> </a:t>
            </a:r>
            <a:r>
              <a:rPr sz="2950" spc="10" dirty="0">
                <a:solidFill>
                  <a:srgbClr val="FFFFFF"/>
                </a:solidFill>
                <a:latin typeface="Tahoma"/>
                <a:cs typeface="Tahoma"/>
              </a:rPr>
              <a:t>new</a:t>
            </a:r>
            <a:r>
              <a:rPr sz="2950" spc="-145" dirty="0">
                <a:solidFill>
                  <a:srgbClr val="FFFFFF"/>
                </a:solidFill>
                <a:latin typeface="Tahoma"/>
                <a:cs typeface="Tahoma"/>
              </a:rPr>
              <a:t> </a:t>
            </a:r>
            <a:r>
              <a:rPr sz="2950" spc="125" dirty="0">
                <a:solidFill>
                  <a:srgbClr val="FFFFFF"/>
                </a:solidFill>
                <a:latin typeface="Tahoma"/>
                <a:cs typeface="Tahoma"/>
              </a:rPr>
              <a:t>bombing</a:t>
            </a:r>
            <a:r>
              <a:rPr sz="2950" spc="-145" dirty="0">
                <a:solidFill>
                  <a:srgbClr val="FFFFFF"/>
                </a:solidFill>
                <a:latin typeface="Tahoma"/>
                <a:cs typeface="Tahoma"/>
              </a:rPr>
              <a:t> </a:t>
            </a:r>
            <a:r>
              <a:rPr sz="2950" spc="50" dirty="0">
                <a:solidFill>
                  <a:srgbClr val="FFFFFF"/>
                </a:solidFill>
                <a:latin typeface="Tahoma"/>
                <a:cs typeface="Tahoma"/>
              </a:rPr>
              <a:t>campaign,  </a:t>
            </a:r>
            <a:r>
              <a:rPr sz="2950" spc="40" dirty="0">
                <a:solidFill>
                  <a:srgbClr val="FFFFFF"/>
                </a:solidFill>
                <a:latin typeface="Tahoma"/>
                <a:cs typeface="Tahoma"/>
              </a:rPr>
              <a:t>the</a:t>
            </a:r>
            <a:r>
              <a:rPr sz="2950" spc="-145" dirty="0">
                <a:solidFill>
                  <a:srgbClr val="FFFFFF"/>
                </a:solidFill>
                <a:latin typeface="Tahoma"/>
                <a:cs typeface="Tahoma"/>
              </a:rPr>
              <a:t> </a:t>
            </a:r>
            <a:r>
              <a:rPr sz="2950" spc="45" dirty="0">
                <a:solidFill>
                  <a:srgbClr val="FFFFFF"/>
                </a:solidFill>
                <a:latin typeface="Tahoma"/>
                <a:cs typeface="Tahoma"/>
              </a:rPr>
              <a:t>Linebacker</a:t>
            </a:r>
            <a:r>
              <a:rPr sz="2950" spc="-145" dirty="0">
                <a:solidFill>
                  <a:srgbClr val="FFFFFF"/>
                </a:solidFill>
                <a:latin typeface="Tahoma"/>
                <a:cs typeface="Tahoma"/>
              </a:rPr>
              <a:t> </a:t>
            </a:r>
            <a:r>
              <a:rPr sz="2950" dirty="0">
                <a:solidFill>
                  <a:srgbClr val="FFFFFF"/>
                </a:solidFill>
                <a:latin typeface="Tahoma"/>
                <a:cs typeface="Tahoma"/>
              </a:rPr>
              <a:t>Raids,</a:t>
            </a:r>
            <a:r>
              <a:rPr sz="2950" spc="-145" dirty="0">
                <a:solidFill>
                  <a:srgbClr val="FFFFFF"/>
                </a:solidFill>
                <a:latin typeface="Tahoma"/>
                <a:cs typeface="Tahoma"/>
              </a:rPr>
              <a:t> </a:t>
            </a:r>
            <a:r>
              <a:rPr sz="2950" spc="15" dirty="0">
                <a:solidFill>
                  <a:srgbClr val="FFFFFF"/>
                </a:solidFill>
                <a:latin typeface="Tahoma"/>
                <a:cs typeface="Tahoma"/>
              </a:rPr>
              <a:t>from</a:t>
            </a:r>
            <a:r>
              <a:rPr sz="2950" spc="-145" dirty="0">
                <a:solidFill>
                  <a:srgbClr val="FFFFFF"/>
                </a:solidFill>
                <a:latin typeface="Tahoma"/>
                <a:cs typeface="Tahoma"/>
              </a:rPr>
              <a:t> </a:t>
            </a:r>
            <a:r>
              <a:rPr sz="2950" spc="95" dirty="0">
                <a:solidFill>
                  <a:srgbClr val="FFFFFF"/>
                </a:solidFill>
                <a:latin typeface="Tahoma"/>
                <a:cs typeface="Tahoma"/>
              </a:rPr>
              <a:t>April</a:t>
            </a:r>
            <a:r>
              <a:rPr sz="2950" spc="-145" dirty="0">
                <a:solidFill>
                  <a:srgbClr val="FFFFFF"/>
                </a:solidFill>
                <a:latin typeface="Tahoma"/>
                <a:cs typeface="Tahoma"/>
              </a:rPr>
              <a:t> </a:t>
            </a:r>
            <a:r>
              <a:rPr sz="2950" spc="90" dirty="0">
                <a:solidFill>
                  <a:srgbClr val="FFFFFF"/>
                </a:solidFill>
                <a:latin typeface="Tahoma"/>
                <a:cs typeface="Tahoma"/>
              </a:rPr>
              <a:t>to</a:t>
            </a:r>
            <a:r>
              <a:rPr sz="2950" spc="-145" dirty="0">
                <a:solidFill>
                  <a:srgbClr val="FFFFFF"/>
                </a:solidFill>
                <a:latin typeface="Tahoma"/>
                <a:cs typeface="Tahoma"/>
              </a:rPr>
              <a:t> </a:t>
            </a:r>
            <a:r>
              <a:rPr sz="2950" spc="60" dirty="0">
                <a:solidFill>
                  <a:srgbClr val="FFFFFF"/>
                </a:solidFill>
                <a:latin typeface="Tahoma"/>
                <a:cs typeface="Tahoma"/>
              </a:rPr>
              <a:t>October.</a:t>
            </a:r>
            <a:r>
              <a:rPr sz="2950" spc="-145" dirty="0">
                <a:solidFill>
                  <a:srgbClr val="FFFFFF"/>
                </a:solidFill>
                <a:latin typeface="Tahoma"/>
                <a:cs typeface="Tahoma"/>
              </a:rPr>
              <a:t> </a:t>
            </a:r>
            <a:r>
              <a:rPr sz="2950" spc="275" dirty="0">
                <a:solidFill>
                  <a:srgbClr val="FFFFFF"/>
                </a:solidFill>
                <a:latin typeface="Tahoma"/>
                <a:cs typeface="Tahoma"/>
              </a:rPr>
              <a:t>A</a:t>
            </a:r>
            <a:r>
              <a:rPr sz="2950" spc="-145" dirty="0">
                <a:solidFill>
                  <a:srgbClr val="FFFFFF"/>
                </a:solidFill>
                <a:latin typeface="Tahoma"/>
                <a:cs typeface="Tahoma"/>
              </a:rPr>
              <a:t> </a:t>
            </a:r>
            <a:r>
              <a:rPr sz="2950" spc="95" dirty="0">
                <a:solidFill>
                  <a:srgbClr val="FFFFFF"/>
                </a:solidFill>
                <a:latin typeface="Tahoma"/>
                <a:cs typeface="Tahoma"/>
              </a:rPr>
              <a:t>peace</a:t>
            </a:r>
            <a:r>
              <a:rPr sz="2950" spc="-145" dirty="0">
                <a:solidFill>
                  <a:srgbClr val="FFFFFF"/>
                </a:solidFill>
                <a:latin typeface="Tahoma"/>
                <a:cs typeface="Tahoma"/>
              </a:rPr>
              <a:t> </a:t>
            </a:r>
            <a:r>
              <a:rPr sz="2950" spc="-15" dirty="0">
                <a:solidFill>
                  <a:srgbClr val="FFFFFF"/>
                </a:solidFill>
                <a:latin typeface="Tahoma"/>
                <a:cs typeface="Tahoma"/>
              </a:rPr>
              <a:t>treaty</a:t>
            </a:r>
            <a:r>
              <a:rPr sz="2950" spc="-145" dirty="0">
                <a:solidFill>
                  <a:srgbClr val="FFFFFF"/>
                </a:solidFill>
                <a:latin typeface="Tahoma"/>
                <a:cs typeface="Tahoma"/>
              </a:rPr>
              <a:t> </a:t>
            </a:r>
            <a:r>
              <a:rPr sz="2950" spc="85" dirty="0">
                <a:solidFill>
                  <a:srgbClr val="FFFFFF"/>
                </a:solidFill>
                <a:latin typeface="Tahoma"/>
                <a:cs typeface="Tahoma"/>
              </a:rPr>
              <a:t>appeared  </a:t>
            </a:r>
            <a:r>
              <a:rPr sz="2950" spc="-70" dirty="0">
                <a:solidFill>
                  <a:srgbClr val="FFFFFF"/>
                </a:solidFill>
                <a:latin typeface="Tahoma"/>
                <a:cs typeface="Tahoma"/>
              </a:rPr>
              <a:t>near, </a:t>
            </a:r>
            <a:r>
              <a:rPr sz="2950" spc="70" dirty="0">
                <a:solidFill>
                  <a:srgbClr val="FFFFFF"/>
                </a:solidFill>
                <a:latin typeface="Tahoma"/>
                <a:cs typeface="Tahoma"/>
              </a:rPr>
              <a:t>but </a:t>
            </a:r>
            <a:r>
              <a:rPr sz="2950" spc="-5" dirty="0">
                <a:solidFill>
                  <a:srgbClr val="FFFFFF"/>
                </a:solidFill>
                <a:latin typeface="Tahoma"/>
                <a:cs typeface="Tahoma"/>
              </a:rPr>
              <a:t>after </a:t>
            </a:r>
            <a:r>
              <a:rPr sz="2950" dirty="0">
                <a:solidFill>
                  <a:srgbClr val="FFFFFF"/>
                </a:solidFill>
                <a:latin typeface="Tahoma"/>
                <a:cs typeface="Tahoma"/>
              </a:rPr>
              <a:t>a </a:t>
            </a:r>
            <a:r>
              <a:rPr sz="2950" spc="10" dirty="0">
                <a:solidFill>
                  <a:srgbClr val="FFFFFF"/>
                </a:solidFill>
                <a:latin typeface="Tahoma"/>
                <a:cs typeface="Tahoma"/>
              </a:rPr>
              <a:t>stall </a:t>
            </a:r>
            <a:r>
              <a:rPr sz="2950" spc="25" dirty="0">
                <a:solidFill>
                  <a:srgbClr val="FFFFFF"/>
                </a:solidFill>
                <a:latin typeface="Tahoma"/>
                <a:cs typeface="Tahoma"/>
              </a:rPr>
              <a:t>in </a:t>
            </a:r>
            <a:r>
              <a:rPr sz="2950" spc="40" dirty="0">
                <a:solidFill>
                  <a:srgbClr val="FFFFFF"/>
                </a:solidFill>
                <a:latin typeface="Tahoma"/>
                <a:cs typeface="Tahoma"/>
              </a:rPr>
              <a:t>the </a:t>
            </a:r>
            <a:r>
              <a:rPr sz="2950" spc="95" dirty="0">
                <a:solidFill>
                  <a:srgbClr val="FFFFFF"/>
                </a:solidFill>
                <a:latin typeface="Tahoma"/>
                <a:cs typeface="Tahoma"/>
              </a:rPr>
              <a:t>peace </a:t>
            </a:r>
            <a:r>
              <a:rPr sz="2950" spc="-25" dirty="0">
                <a:solidFill>
                  <a:srgbClr val="FFFFFF"/>
                </a:solidFill>
                <a:latin typeface="Tahoma"/>
                <a:cs typeface="Tahoma"/>
              </a:rPr>
              <a:t>talks, </a:t>
            </a:r>
            <a:r>
              <a:rPr sz="2950" spc="40" dirty="0">
                <a:solidFill>
                  <a:srgbClr val="FFFFFF"/>
                </a:solidFill>
                <a:latin typeface="Tahoma"/>
                <a:cs typeface="Tahoma"/>
              </a:rPr>
              <a:t>the </a:t>
            </a:r>
            <a:r>
              <a:rPr sz="2950" spc="80" dirty="0">
                <a:solidFill>
                  <a:srgbClr val="FFFFFF"/>
                </a:solidFill>
                <a:latin typeface="Tahoma"/>
                <a:cs typeface="Tahoma"/>
              </a:rPr>
              <a:t>United </a:t>
            </a:r>
            <a:r>
              <a:rPr sz="2950" spc="15" dirty="0">
                <a:solidFill>
                  <a:srgbClr val="FFFFFF"/>
                </a:solidFill>
                <a:latin typeface="Tahoma"/>
                <a:cs typeface="Tahoma"/>
              </a:rPr>
              <a:t>States </a:t>
            </a:r>
            <a:r>
              <a:rPr sz="2950" spc="45" dirty="0">
                <a:solidFill>
                  <a:srgbClr val="FFFFFF"/>
                </a:solidFill>
                <a:latin typeface="Tahoma"/>
                <a:cs typeface="Tahoma"/>
              </a:rPr>
              <a:t>resumed  </a:t>
            </a:r>
            <a:r>
              <a:rPr sz="2950" spc="95" dirty="0">
                <a:solidFill>
                  <a:srgbClr val="FFFFFF"/>
                </a:solidFill>
                <a:latin typeface="Tahoma"/>
                <a:cs typeface="Tahoma"/>
              </a:rPr>
              <a:t>bombing. </a:t>
            </a:r>
            <a:r>
              <a:rPr sz="2950" spc="-155" dirty="0">
                <a:solidFill>
                  <a:srgbClr val="FFFFFF"/>
                </a:solidFill>
                <a:latin typeface="Tahoma"/>
                <a:cs typeface="Tahoma"/>
              </a:rPr>
              <a:t>In </a:t>
            </a:r>
            <a:r>
              <a:rPr sz="2950" spc="-15" dirty="0">
                <a:solidFill>
                  <a:srgbClr val="FFFFFF"/>
                </a:solidFill>
                <a:latin typeface="Tahoma"/>
                <a:cs typeface="Tahoma"/>
              </a:rPr>
              <a:t>what </a:t>
            </a:r>
            <a:r>
              <a:rPr sz="2950" spc="-45" dirty="0">
                <a:solidFill>
                  <a:srgbClr val="FFFFFF"/>
                </a:solidFill>
                <a:latin typeface="Tahoma"/>
                <a:cs typeface="Tahoma"/>
              </a:rPr>
              <a:t>was </a:t>
            </a:r>
            <a:r>
              <a:rPr sz="2950" spc="15" dirty="0">
                <a:solidFill>
                  <a:srgbClr val="FFFFFF"/>
                </a:solidFill>
                <a:latin typeface="Tahoma"/>
                <a:cs typeface="Tahoma"/>
              </a:rPr>
              <a:t>known </a:t>
            </a:r>
            <a:r>
              <a:rPr sz="2950" spc="-25" dirty="0">
                <a:solidFill>
                  <a:srgbClr val="FFFFFF"/>
                </a:solidFill>
                <a:latin typeface="Tahoma"/>
                <a:cs typeface="Tahoma"/>
              </a:rPr>
              <a:t>as </a:t>
            </a:r>
            <a:r>
              <a:rPr sz="2950" spc="40" dirty="0">
                <a:solidFill>
                  <a:srgbClr val="FFFFFF"/>
                </a:solidFill>
                <a:latin typeface="Tahoma"/>
                <a:cs typeface="Tahoma"/>
              </a:rPr>
              <a:t>the </a:t>
            </a:r>
            <a:r>
              <a:rPr sz="2950" spc="35" dirty="0">
                <a:solidFill>
                  <a:srgbClr val="FFFFFF"/>
                </a:solidFill>
                <a:latin typeface="Tahoma"/>
                <a:cs typeface="Tahoma"/>
              </a:rPr>
              <a:t>Christmas </a:t>
            </a:r>
            <a:r>
              <a:rPr sz="2950" spc="85" dirty="0">
                <a:solidFill>
                  <a:srgbClr val="FFFFFF"/>
                </a:solidFill>
                <a:latin typeface="Tahoma"/>
                <a:cs typeface="Tahoma"/>
              </a:rPr>
              <a:t>Bombing, </a:t>
            </a:r>
            <a:r>
              <a:rPr sz="2950" spc="-15" dirty="0">
                <a:solidFill>
                  <a:srgbClr val="FFFFFF"/>
                </a:solidFill>
                <a:latin typeface="Tahoma"/>
                <a:cs typeface="Tahoma"/>
              </a:rPr>
              <a:t>aircraft  </a:t>
            </a:r>
            <a:r>
              <a:rPr sz="2950" spc="60" dirty="0">
                <a:solidFill>
                  <a:srgbClr val="FFFFFF"/>
                </a:solidFill>
                <a:latin typeface="Tahoma"/>
                <a:cs typeface="Tahoma"/>
              </a:rPr>
              <a:t>targeted</a:t>
            </a:r>
            <a:r>
              <a:rPr sz="2950" spc="-145" dirty="0">
                <a:solidFill>
                  <a:srgbClr val="FFFFFF"/>
                </a:solidFill>
                <a:latin typeface="Tahoma"/>
                <a:cs typeface="Tahoma"/>
              </a:rPr>
              <a:t> </a:t>
            </a:r>
            <a:r>
              <a:rPr sz="2950" spc="25" dirty="0">
                <a:solidFill>
                  <a:srgbClr val="FFFFFF"/>
                </a:solidFill>
                <a:latin typeface="Tahoma"/>
                <a:cs typeface="Tahoma"/>
              </a:rPr>
              <a:t>numerous</a:t>
            </a:r>
            <a:r>
              <a:rPr sz="2950" spc="-145" dirty="0">
                <a:solidFill>
                  <a:srgbClr val="FFFFFF"/>
                </a:solidFill>
                <a:latin typeface="Tahoma"/>
                <a:cs typeface="Tahoma"/>
              </a:rPr>
              <a:t> </a:t>
            </a:r>
            <a:r>
              <a:rPr sz="2950" spc="5" dirty="0">
                <a:solidFill>
                  <a:srgbClr val="FFFFFF"/>
                </a:solidFill>
                <a:latin typeface="Tahoma"/>
                <a:cs typeface="Tahoma"/>
              </a:rPr>
              <a:t>military</a:t>
            </a:r>
            <a:r>
              <a:rPr sz="2950" spc="-145" dirty="0">
                <a:solidFill>
                  <a:srgbClr val="FFFFFF"/>
                </a:solidFill>
                <a:latin typeface="Tahoma"/>
                <a:cs typeface="Tahoma"/>
              </a:rPr>
              <a:t> </a:t>
            </a:r>
            <a:r>
              <a:rPr sz="2950" spc="20" dirty="0">
                <a:solidFill>
                  <a:srgbClr val="FFFFFF"/>
                </a:solidFill>
                <a:latin typeface="Tahoma"/>
                <a:cs typeface="Tahoma"/>
              </a:rPr>
              <a:t>locations;</a:t>
            </a:r>
            <a:r>
              <a:rPr sz="2950" spc="-145" dirty="0">
                <a:solidFill>
                  <a:srgbClr val="FFFFFF"/>
                </a:solidFill>
                <a:latin typeface="Tahoma"/>
                <a:cs typeface="Tahoma"/>
              </a:rPr>
              <a:t> </a:t>
            </a:r>
            <a:r>
              <a:rPr sz="2950" spc="-70" dirty="0">
                <a:solidFill>
                  <a:srgbClr val="FFFFFF"/>
                </a:solidFill>
                <a:latin typeface="Tahoma"/>
                <a:cs typeface="Tahoma"/>
              </a:rPr>
              <a:t>1,600</a:t>
            </a:r>
            <a:r>
              <a:rPr sz="2950" spc="-145" dirty="0">
                <a:solidFill>
                  <a:srgbClr val="FFFFFF"/>
                </a:solidFill>
                <a:latin typeface="Tahoma"/>
                <a:cs typeface="Tahoma"/>
              </a:rPr>
              <a:t> </a:t>
            </a:r>
            <a:r>
              <a:rPr sz="2950" spc="15" dirty="0">
                <a:solidFill>
                  <a:srgbClr val="FFFFFF"/>
                </a:solidFill>
                <a:latin typeface="Tahoma"/>
                <a:cs typeface="Tahoma"/>
              </a:rPr>
              <a:t>civilians</a:t>
            </a:r>
            <a:r>
              <a:rPr sz="2950" spc="-145" dirty="0">
                <a:solidFill>
                  <a:srgbClr val="FFFFFF"/>
                </a:solidFill>
                <a:latin typeface="Tahoma"/>
                <a:cs typeface="Tahoma"/>
              </a:rPr>
              <a:t> </a:t>
            </a:r>
            <a:r>
              <a:rPr sz="2950" dirty="0">
                <a:solidFill>
                  <a:srgbClr val="FFFFFF"/>
                </a:solidFill>
                <a:latin typeface="Tahoma"/>
                <a:cs typeface="Tahoma"/>
              </a:rPr>
              <a:t>were</a:t>
            </a:r>
            <a:r>
              <a:rPr sz="2950" spc="-145" dirty="0">
                <a:solidFill>
                  <a:srgbClr val="FFFFFF"/>
                </a:solidFill>
                <a:latin typeface="Tahoma"/>
                <a:cs typeface="Tahoma"/>
              </a:rPr>
              <a:t> </a:t>
            </a:r>
            <a:r>
              <a:rPr sz="2950" spc="40" dirty="0">
                <a:solidFill>
                  <a:srgbClr val="FFFFFF"/>
                </a:solidFill>
                <a:latin typeface="Tahoma"/>
                <a:cs typeface="Tahoma"/>
              </a:rPr>
              <a:t>killed.</a:t>
            </a:r>
            <a:endParaRPr sz="2950">
              <a:latin typeface="Tahom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829005" y="2913369"/>
            <a:ext cx="11722735" cy="6146165"/>
          </a:xfrm>
          <a:prstGeom prst="rect">
            <a:avLst/>
          </a:prstGeom>
        </p:spPr>
        <p:txBody>
          <a:bodyPr vert="horz" wrap="square" lIns="0" tIns="0" rIns="0" bIns="0" rtlCol="0">
            <a:spAutoFit/>
          </a:bodyPr>
          <a:lstStyle/>
          <a:p>
            <a:pPr marL="364490" marR="5080" indent="-351790">
              <a:lnSpc>
                <a:spcPct val="114199"/>
              </a:lnSpc>
              <a:buClr>
                <a:srgbClr val="646464"/>
              </a:buClr>
              <a:buSzPct val="90740"/>
              <a:buChar char="•"/>
              <a:tabLst>
                <a:tab pos="365125" algn="l"/>
              </a:tabLst>
            </a:pPr>
            <a:r>
              <a:rPr sz="2700" b="1" spc="25" dirty="0">
                <a:solidFill>
                  <a:srgbClr val="FFFFFF"/>
                </a:solidFill>
                <a:latin typeface="Arial"/>
                <a:cs typeface="Arial"/>
              </a:rPr>
              <a:t>A </a:t>
            </a:r>
            <a:r>
              <a:rPr sz="2700" b="1" spc="45" dirty="0">
                <a:solidFill>
                  <a:srgbClr val="FFFFFF"/>
                </a:solidFill>
                <a:latin typeface="Arial"/>
                <a:cs typeface="Arial"/>
              </a:rPr>
              <a:t>negotiated </a:t>
            </a:r>
            <a:r>
              <a:rPr sz="2700" b="1" spc="-5" dirty="0">
                <a:solidFill>
                  <a:srgbClr val="FFFFFF"/>
                </a:solidFill>
                <a:latin typeface="Arial"/>
                <a:cs typeface="Arial"/>
              </a:rPr>
              <a:t>peace </a:t>
            </a:r>
            <a:r>
              <a:rPr sz="2700" b="1" spc="30" dirty="0">
                <a:solidFill>
                  <a:srgbClr val="FFFFFF"/>
                </a:solidFill>
                <a:latin typeface="Arial"/>
                <a:cs typeface="Arial"/>
              </a:rPr>
              <a:t>settlement, </a:t>
            </a:r>
            <a:r>
              <a:rPr sz="2700" b="1" spc="50" dirty="0">
                <a:solidFill>
                  <a:srgbClr val="FFFFFF"/>
                </a:solidFill>
                <a:latin typeface="Arial"/>
                <a:cs typeface="Arial"/>
              </a:rPr>
              <a:t>the </a:t>
            </a:r>
            <a:r>
              <a:rPr sz="2700" b="1" spc="-95" dirty="0">
                <a:solidFill>
                  <a:srgbClr val="FFFFFF"/>
                </a:solidFill>
                <a:latin typeface="Arial"/>
                <a:cs typeface="Arial"/>
              </a:rPr>
              <a:t>Paris </a:t>
            </a:r>
            <a:r>
              <a:rPr sz="2700" b="1" spc="-45" dirty="0">
                <a:solidFill>
                  <a:srgbClr val="FFFFFF"/>
                </a:solidFill>
                <a:latin typeface="Arial"/>
                <a:cs typeface="Arial"/>
              </a:rPr>
              <a:t>Peace </a:t>
            </a:r>
            <a:r>
              <a:rPr sz="2700" b="1" spc="-65" dirty="0">
                <a:solidFill>
                  <a:srgbClr val="FFFFFF"/>
                </a:solidFill>
                <a:latin typeface="Arial"/>
                <a:cs typeface="Arial"/>
              </a:rPr>
              <a:t>Accords, </a:t>
            </a:r>
            <a:r>
              <a:rPr sz="2700" b="1" spc="-85" dirty="0">
                <a:solidFill>
                  <a:srgbClr val="FFFFFF"/>
                </a:solidFill>
                <a:latin typeface="Arial"/>
                <a:cs typeface="Arial"/>
              </a:rPr>
              <a:t>was </a:t>
            </a:r>
            <a:r>
              <a:rPr sz="2700" b="1" spc="-45" dirty="0">
                <a:solidFill>
                  <a:srgbClr val="FFFFFF"/>
                </a:solidFill>
                <a:latin typeface="Arial"/>
                <a:cs typeface="Arial"/>
              </a:rPr>
              <a:t>finally  </a:t>
            </a:r>
            <a:r>
              <a:rPr sz="2700" b="1" spc="-35" dirty="0">
                <a:solidFill>
                  <a:srgbClr val="FFFFFF"/>
                </a:solidFill>
                <a:latin typeface="Arial"/>
                <a:cs typeface="Arial"/>
              </a:rPr>
              <a:t>signed </a:t>
            </a:r>
            <a:r>
              <a:rPr sz="2700" b="1" spc="-30" dirty="0">
                <a:solidFill>
                  <a:srgbClr val="FFFFFF"/>
                </a:solidFill>
                <a:latin typeface="Arial"/>
                <a:cs typeface="Arial"/>
              </a:rPr>
              <a:t>on </a:t>
            </a:r>
            <a:r>
              <a:rPr sz="2700" b="1" spc="-65" dirty="0">
                <a:solidFill>
                  <a:srgbClr val="FFFFFF"/>
                </a:solidFill>
                <a:latin typeface="Arial"/>
                <a:cs typeface="Arial"/>
              </a:rPr>
              <a:t>January </a:t>
            </a:r>
            <a:r>
              <a:rPr sz="2700" b="1" spc="95" dirty="0">
                <a:solidFill>
                  <a:srgbClr val="FFFFFF"/>
                </a:solidFill>
                <a:latin typeface="Arial"/>
                <a:cs typeface="Arial"/>
              </a:rPr>
              <a:t>27, </a:t>
            </a:r>
            <a:r>
              <a:rPr sz="2700" b="1" spc="105" dirty="0">
                <a:solidFill>
                  <a:srgbClr val="FFFFFF"/>
                </a:solidFill>
                <a:latin typeface="Arial"/>
                <a:cs typeface="Arial"/>
              </a:rPr>
              <a:t>1973, </a:t>
            </a:r>
            <a:r>
              <a:rPr sz="2700" b="1" dirty="0">
                <a:solidFill>
                  <a:srgbClr val="FFFFFF"/>
                </a:solidFill>
                <a:latin typeface="Arial"/>
                <a:cs typeface="Arial"/>
              </a:rPr>
              <a:t>effectively ending </a:t>
            </a:r>
            <a:r>
              <a:rPr sz="2700" b="1" spc="-35" dirty="0">
                <a:solidFill>
                  <a:srgbClr val="FFFFFF"/>
                </a:solidFill>
                <a:latin typeface="Arial"/>
                <a:cs typeface="Arial"/>
              </a:rPr>
              <a:t>American </a:t>
            </a:r>
            <a:r>
              <a:rPr sz="2700" b="1" spc="-10" dirty="0">
                <a:solidFill>
                  <a:srgbClr val="FFFFFF"/>
                </a:solidFill>
                <a:latin typeface="Arial"/>
                <a:cs typeface="Arial"/>
              </a:rPr>
              <a:t>involvement  </a:t>
            </a:r>
            <a:r>
              <a:rPr sz="2700" b="1" dirty="0">
                <a:solidFill>
                  <a:srgbClr val="FFFFFF"/>
                </a:solidFill>
                <a:latin typeface="Arial"/>
                <a:cs typeface="Arial"/>
              </a:rPr>
              <a:t>within </a:t>
            </a:r>
            <a:r>
              <a:rPr sz="2700" b="1" spc="50" dirty="0">
                <a:solidFill>
                  <a:srgbClr val="FFFFFF"/>
                </a:solidFill>
                <a:latin typeface="Arial"/>
                <a:cs typeface="Arial"/>
              </a:rPr>
              <a:t>the </a:t>
            </a:r>
            <a:r>
              <a:rPr sz="2700" b="1" spc="-55" dirty="0">
                <a:solidFill>
                  <a:srgbClr val="FFFFFF"/>
                </a:solidFill>
                <a:latin typeface="Arial"/>
                <a:cs typeface="Arial"/>
              </a:rPr>
              <a:t>country. </a:t>
            </a:r>
            <a:r>
              <a:rPr sz="2700" b="1" spc="-30" dirty="0">
                <a:solidFill>
                  <a:srgbClr val="FFFFFF"/>
                </a:solidFill>
                <a:latin typeface="Arial"/>
                <a:cs typeface="Arial"/>
              </a:rPr>
              <a:t>The </a:t>
            </a:r>
            <a:r>
              <a:rPr sz="2700" b="1" spc="15" dirty="0">
                <a:solidFill>
                  <a:srgbClr val="FFFFFF"/>
                </a:solidFill>
                <a:latin typeface="Arial"/>
                <a:cs typeface="Arial"/>
              </a:rPr>
              <a:t>battles </a:t>
            </a:r>
            <a:r>
              <a:rPr sz="2700" b="1" spc="40" dirty="0">
                <a:solidFill>
                  <a:srgbClr val="FFFFFF"/>
                </a:solidFill>
                <a:latin typeface="Arial"/>
                <a:cs typeface="Arial"/>
              </a:rPr>
              <a:t>were </a:t>
            </a:r>
            <a:r>
              <a:rPr sz="2700" b="1" spc="15" dirty="0">
                <a:solidFill>
                  <a:srgbClr val="FFFFFF"/>
                </a:solidFill>
                <a:latin typeface="Arial"/>
                <a:cs typeface="Arial"/>
              </a:rPr>
              <a:t>far </a:t>
            </a:r>
            <a:r>
              <a:rPr sz="2700" b="1" spc="5" dirty="0">
                <a:solidFill>
                  <a:srgbClr val="FFFFFF"/>
                </a:solidFill>
                <a:latin typeface="Arial"/>
                <a:cs typeface="Arial"/>
              </a:rPr>
              <a:t>from </a:t>
            </a:r>
            <a:r>
              <a:rPr sz="2700" b="1" spc="-35" dirty="0">
                <a:solidFill>
                  <a:srgbClr val="FFFFFF"/>
                </a:solidFill>
                <a:latin typeface="Arial"/>
                <a:cs typeface="Arial"/>
              </a:rPr>
              <a:t>over, </a:t>
            </a:r>
            <a:r>
              <a:rPr sz="2700" b="1" spc="-15" dirty="0">
                <a:solidFill>
                  <a:srgbClr val="FFFFFF"/>
                </a:solidFill>
                <a:latin typeface="Arial"/>
                <a:cs typeface="Arial"/>
              </a:rPr>
              <a:t>however, </a:t>
            </a:r>
            <a:r>
              <a:rPr sz="2700" b="1" spc="-160" dirty="0">
                <a:solidFill>
                  <a:srgbClr val="FFFFFF"/>
                </a:solidFill>
                <a:latin typeface="Arial"/>
                <a:cs typeface="Arial"/>
              </a:rPr>
              <a:t>as </a:t>
            </a:r>
            <a:r>
              <a:rPr sz="2700" b="1" spc="-60" dirty="0">
                <a:solidFill>
                  <a:srgbClr val="FFFFFF"/>
                </a:solidFill>
                <a:latin typeface="Arial"/>
                <a:cs typeface="Arial"/>
              </a:rPr>
              <a:t>forces  </a:t>
            </a:r>
            <a:r>
              <a:rPr sz="2700" b="1" spc="5" dirty="0">
                <a:solidFill>
                  <a:srgbClr val="FFFFFF"/>
                </a:solidFill>
                <a:latin typeface="Arial"/>
                <a:cs typeface="Arial"/>
              </a:rPr>
              <a:t>from </a:t>
            </a:r>
            <a:r>
              <a:rPr sz="2700" b="1" spc="65" dirty="0">
                <a:solidFill>
                  <a:srgbClr val="FFFFFF"/>
                </a:solidFill>
                <a:latin typeface="Arial"/>
                <a:cs typeface="Arial"/>
              </a:rPr>
              <a:t>North </a:t>
            </a:r>
            <a:r>
              <a:rPr sz="2700" b="1" spc="-15" dirty="0">
                <a:solidFill>
                  <a:srgbClr val="FFFFFF"/>
                </a:solidFill>
                <a:latin typeface="Arial"/>
                <a:cs typeface="Arial"/>
              </a:rPr>
              <a:t>and </a:t>
            </a:r>
            <a:r>
              <a:rPr sz="2700" b="1" spc="-45" dirty="0">
                <a:solidFill>
                  <a:srgbClr val="FFFFFF"/>
                </a:solidFill>
                <a:latin typeface="Arial"/>
                <a:cs typeface="Arial"/>
              </a:rPr>
              <a:t>South </a:t>
            </a:r>
            <a:r>
              <a:rPr sz="2700" b="1" spc="15" dirty="0">
                <a:solidFill>
                  <a:srgbClr val="FFFFFF"/>
                </a:solidFill>
                <a:latin typeface="Arial"/>
                <a:cs typeface="Arial"/>
              </a:rPr>
              <a:t>Vietnam </a:t>
            </a:r>
            <a:r>
              <a:rPr sz="2700" b="1" spc="-15" dirty="0">
                <a:solidFill>
                  <a:srgbClr val="FFFFFF"/>
                </a:solidFill>
                <a:latin typeface="Arial"/>
                <a:cs typeface="Arial"/>
              </a:rPr>
              <a:t>continued </a:t>
            </a:r>
            <a:r>
              <a:rPr sz="2700" b="1" spc="90" dirty="0">
                <a:solidFill>
                  <a:srgbClr val="FFFFFF"/>
                </a:solidFill>
                <a:latin typeface="Arial"/>
                <a:cs typeface="Arial"/>
              </a:rPr>
              <a:t>to </a:t>
            </a:r>
            <a:r>
              <a:rPr sz="2700" b="1" dirty="0">
                <a:solidFill>
                  <a:srgbClr val="FFFFFF"/>
                </a:solidFill>
                <a:latin typeface="Arial"/>
                <a:cs typeface="Arial"/>
              </a:rPr>
              <a:t>mount </a:t>
            </a:r>
            <a:r>
              <a:rPr sz="2700" b="1" spc="-85" dirty="0">
                <a:solidFill>
                  <a:srgbClr val="FFFFFF"/>
                </a:solidFill>
                <a:latin typeface="Arial"/>
                <a:cs typeface="Arial"/>
              </a:rPr>
              <a:t>small-scale  </a:t>
            </a:r>
            <a:r>
              <a:rPr sz="2700" b="1" spc="-50" dirty="0">
                <a:solidFill>
                  <a:srgbClr val="FFFFFF"/>
                </a:solidFill>
                <a:latin typeface="Arial"/>
                <a:cs typeface="Arial"/>
              </a:rPr>
              <a:t>actions. </a:t>
            </a:r>
            <a:r>
              <a:rPr sz="2700" b="1" spc="15" dirty="0">
                <a:solidFill>
                  <a:srgbClr val="FFFFFF"/>
                </a:solidFill>
                <a:latin typeface="Arial"/>
                <a:cs typeface="Arial"/>
              </a:rPr>
              <a:t>Another </a:t>
            </a:r>
            <a:r>
              <a:rPr sz="2700" b="1" spc="-45" dirty="0">
                <a:solidFill>
                  <a:srgbClr val="FFFFFF"/>
                </a:solidFill>
                <a:latin typeface="Arial"/>
                <a:cs typeface="Arial"/>
              </a:rPr>
              <a:t>large-scale </a:t>
            </a:r>
            <a:r>
              <a:rPr sz="2700" b="1" spc="-30" dirty="0">
                <a:solidFill>
                  <a:srgbClr val="FFFFFF"/>
                </a:solidFill>
                <a:latin typeface="Arial"/>
                <a:cs typeface="Arial"/>
              </a:rPr>
              <a:t>offensive </a:t>
            </a:r>
            <a:r>
              <a:rPr sz="2700" b="1" spc="5" dirty="0">
                <a:solidFill>
                  <a:srgbClr val="FFFFFF"/>
                </a:solidFill>
                <a:latin typeface="Arial"/>
                <a:cs typeface="Arial"/>
              </a:rPr>
              <a:t>from </a:t>
            </a:r>
            <a:r>
              <a:rPr sz="2700" b="1" spc="50" dirty="0">
                <a:solidFill>
                  <a:srgbClr val="FFFFFF"/>
                </a:solidFill>
                <a:latin typeface="Arial"/>
                <a:cs typeface="Arial"/>
              </a:rPr>
              <a:t>the </a:t>
            </a:r>
            <a:r>
              <a:rPr sz="2700" b="1" spc="65" dirty="0">
                <a:solidFill>
                  <a:srgbClr val="FFFFFF"/>
                </a:solidFill>
                <a:latin typeface="Arial"/>
                <a:cs typeface="Arial"/>
              </a:rPr>
              <a:t>North </a:t>
            </a:r>
            <a:r>
              <a:rPr sz="2700" b="1" spc="-45" dirty="0">
                <a:solidFill>
                  <a:srgbClr val="FFFFFF"/>
                </a:solidFill>
                <a:latin typeface="Arial"/>
                <a:cs typeface="Arial"/>
              </a:rPr>
              <a:t>came </a:t>
            </a:r>
            <a:r>
              <a:rPr sz="2700" b="1" spc="-60" dirty="0">
                <a:solidFill>
                  <a:srgbClr val="FFFFFF"/>
                </a:solidFill>
                <a:latin typeface="Arial"/>
                <a:cs typeface="Arial"/>
              </a:rPr>
              <a:t>in </a:t>
            </a:r>
            <a:r>
              <a:rPr sz="2700" b="1" spc="-10" dirty="0">
                <a:solidFill>
                  <a:srgbClr val="FFFFFF"/>
                </a:solidFill>
                <a:latin typeface="Arial"/>
                <a:cs typeface="Arial"/>
              </a:rPr>
              <a:t>March  </a:t>
            </a:r>
            <a:r>
              <a:rPr sz="2700" b="1" spc="105" dirty="0">
                <a:solidFill>
                  <a:srgbClr val="FFFFFF"/>
                </a:solidFill>
                <a:latin typeface="Arial"/>
                <a:cs typeface="Arial"/>
              </a:rPr>
              <a:t>1975, </a:t>
            </a:r>
            <a:r>
              <a:rPr sz="2700" b="1" dirty="0">
                <a:solidFill>
                  <a:srgbClr val="FFFFFF"/>
                </a:solidFill>
                <a:latin typeface="Arial"/>
                <a:cs typeface="Arial"/>
              </a:rPr>
              <a:t>leading </a:t>
            </a:r>
            <a:r>
              <a:rPr sz="2700" b="1" spc="90" dirty="0">
                <a:solidFill>
                  <a:srgbClr val="FFFFFF"/>
                </a:solidFill>
                <a:latin typeface="Arial"/>
                <a:cs typeface="Arial"/>
              </a:rPr>
              <a:t>to </a:t>
            </a:r>
            <a:r>
              <a:rPr sz="2700" b="1" spc="50" dirty="0">
                <a:solidFill>
                  <a:srgbClr val="FFFFFF"/>
                </a:solidFill>
                <a:latin typeface="Arial"/>
                <a:cs typeface="Arial"/>
              </a:rPr>
              <a:t>the </a:t>
            </a:r>
            <a:r>
              <a:rPr sz="2700" b="1" spc="-5" dirty="0">
                <a:solidFill>
                  <a:srgbClr val="FFFFFF"/>
                </a:solidFill>
                <a:latin typeface="Arial"/>
                <a:cs typeface="Arial"/>
              </a:rPr>
              <a:t>eventual </a:t>
            </a:r>
            <a:r>
              <a:rPr sz="2700" b="1" spc="-25" dirty="0">
                <a:solidFill>
                  <a:srgbClr val="FFFFFF"/>
                </a:solidFill>
                <a:latin typeface="Arial"/>
                <a:cs typeface="Arial"/>
              </a:rPr>
              <a:t>resignation </a:t>
            </a:r>
            <a:r>
              <a:rPr sz="2700" b="1" spc="40" dirty="0">
                <a:solidFill>
                  <a:srgbClr val="FFFFFF"/>
                </a:solidFill>
                <a:latin typeface="Arial"/>
                <a:cs typeface="Arial"/>
              </a:rPr>
              <a:t>of </a:t>
            </a:r>
            <a:r>
              <a:rPr sz="2700" b="1" spc="-45" dirty="0">
                <a:solidFill>
                  <a:srgbClr val="FFFFFF"/>
                </a:solidFill>
                <a:latin typeface="Arial"/>
                <a:cs typeface="Arial"/>
              </a:rPr>
              <a:t>South </a:t>
            </a:r>
            <a:r>
              <a:rPr sz="2700" b="1" spc="-5" dirty="0">
                <a:solidFill>
                  <a:srgbClr val="FFFFFF"/>
                </a:solidFill>
                <a:latin typeface="Arial"/>
                <a:cs typeface="Arial"/>
              </a:rPr>
              <a:t>Vietnam's  </a:t>
            </a:r>
            <a:r>
              <a:rPr sz="2700" b="1" spc="-25" dirty="0">
                <a:solidFill>
                  <a:srgbClr val="FFFFFF"/>
                </a:solidFill>
                <a:latin typeface="Arial"/>
                <a:cs typeface="Arial"/>
              </a:rPr>
              <a:t>President </a:t>
            </a:r>
            <a:r>
              <a:rPr sz="2700" b="1" spc="20" dirty="0">
                <a:solidFill>
                  <a:srgbClr val="FFFFFF"/>
                </a:solidFill>
                <a:latin typeface="Arial"/>
                <a:cs typeface="Arial"/>
              </a:rPr>
              <a:t>Nguyen </a:t>
            </a:r>
            <a:r>
              <a:rPr sz="2700" b="1" spc="-85" dirty="0">
                <a:solidFill>
                  <a:srgbClr val="FFFFFF"/>
                </a:solidFill>
                <a:latin typeface="Arial"/>
                <a:cs typeface="Arial"/>
              </a:rPr>
              <a:t>Van </a:t>
            </a:r>
            <a:r>
              <a:rPr sz="2700" b="1" spc="-45" dirty="0">
                <a:solidFill>
                  <a:srgbClr val="FFFFFF"/>
                </a:solidFill>
                <a:latin typeface="Arial"/>
                <a:cs typeface="Arial"/>
              </a:rPr>
              <a:t>Thieu </a:t>
            </a:r>
            <a:r>
              <a:rPr sz="2700" b="1" spc="20" dirty="0">
                <a:solidFill>
                  <a:srgbClr val="FFFFFF"/>
                </a:solidFill>
                <a:latin typeface="Arial"/>
                <a:cs typeface="Arial"/>
              </a:rPr>
              <a:t>due </a:t>
            </a:r>
            <a:r>
              <a:rPr sz="2700" b="1" spc="90" dirty="0">
                <a:solidFill>
                  <a:srgbClr val="FFFFFF"/>
                </a:solidFill>
                <a:latin typeface="Arial"/>
                <a:cs typeface="Arial"/>
              </a:rPr>
              <a:t>to </a:t>
            </a:r>
            <a:r>
              <a:rPr sz="2700" b="1" spc="50" dirty="0">
                <a:solidFill>
                  <a:srgbClr val="FFFFFF"/>
                </a:solidFill>
                <a:latin typeface="Arial"/>
                <a:cs typeface="Arial"/>
              </a:rPr>
              <a:t>the </a:t>
            </a:r>
            <a:r>
              <a:rPr sz="2700" b="1" spc="-75" dirty="0">
                <a:solidFill>
                  <a:srgbClr val="FFFFFF"/>
                </a:solidFill>
                <a:latin typeface="Arial"/>
                <a:cs typeface="Arial"/>
              </a:rPr>
              <a:t>lack </a:t>
            </a:r>
            <a:r>
              <a:rPr sz="2700" b="1" spc="40" dirty="0">
                <a:solidFill>
                  <a:srgbClr val="FFFFFF"/>
                </a:solidFill>
                <a:latin typeface="Arial"/>
                <a:cs typeface="Arial"/>
              </a:rPr>
              <a:t>of </a:t>
            </a:r>
            <a:r>
              <a:rPr sz="2700" b="1" spc="-65" dirty="0">
                <a:solidFill>
                  <a:srgbClr val="FFFFFF"/>
                </a:solidFill>
                <a:latin typeface="Arial"/>
                <a:cs typeface="Arial"/>
              </a:rPr>
              <a:t>any </a:t>
            </a:r>
            <a:r>
              <a:rPr sz="2700" b="1" spc="20" dirty="0">
                <a:solidFill>
                  <a:srgbClr val="FFFFFF"/>
                </a:solidFill>
                <a:latin typeface="Arial"/>
                <a:cs typeface="Arial"/>
              </a:rPr>
              <a:t>further </a:t>
            </a:r>
            <a:r>
              <a:rPr sz="2700" b="1" spc="-35" dirty="0">
                <a:solidFill>
                  <a:srgbClr val="FFFFFF"/>
                </a:solidFill>
                <a:latin typeface="Arial"/>
                <a:cs typeface="Arial"/>
              </a:rPr>
              <a:t>American  </a:t>
            </a:r>
            <a:r>
              <a:rPr sz="2700" b="1" spc="5" dirty="0">
                <a:solidFill>
                  <a:srgbClr val="FFFFFF"/>
                </a:solidFill>
                <a:latin typeface="Arial"/>
                <a:cs typeface="Arial"/>
              </a:rPr>
              <a:t>support. </a:t>
            </a:r>
            <a:r>
              <a:rPr sz="2700" b="1" spc="25" dirty="0">
                <a:solidFill>
                  <a:srgbClr val="FFFFFF"/>
                </a:solidFill>
                <a:latin typeface="Arial"/>
                <a:cs typeface="Arial"/>
              </a:rPr>
              <a:t>A </a:t>
            </a:r>
            <a:r>
              <a:rPr sz="2700" b="1" spc="5" dirty="0">
                <a:solidFill>
                  <a:srgbClr val="FFFFFF"/>
                </a:solidFill>
                <a:latin typeface="Arial"/>
                <a:cs typeface="Arial"/>
              </a:rPr>
              <a:t>helicopter desperately </a:t>
            </a:r>
            <a:r>
              <a:rPr sz="2700" b="1" spc="-5" dirty="0">
                <a:solidFill>
                  <a:srgbClr val="FFFFFF"/>
                </a:solidFill>
                <a:latin typeface="Arial"/>
                <a:cs typeface="Arial"/>
              </a:rPr>
              <a:t>evacuated </a:t>
            </a:r>
            <a:r>
              <a:rPr sz="2700" b="1" spc="50" dirty="0">
                <a:solidFill>
                  <a:srgbClr val="FFFFFF"/>
                </a:solidFill>
                <a:latin typeface="Arial"/>
                <a:cs typeface="Arial"/>
              </a:rPr>
              <a:t>the </a:t>
            </a:r>
            <a:r>
              <a:rPr sz="2700" b="1" spc="-50" dirty="0">
                <a:solidFill>
                  <a:srgbClr val="FFFFFF"/>
                </a:solidFill>
                <a:latin typeface="Arial"/>
                <a:cs typeface="Arial"/>
              </a:rPr>
              <a:t>last </a:t>
            </a:r>
            <a:r>
              <a:rPr sz="2700" b="1" spc="-25" dirty="0">
                <a:solidFill>
                  <a:srgbClr val="FFFFFF"/>
                </a:solidFill>
                <a:latin typeface="Arial"/>
                <a:cs typeface="Arial"/>
              </a:rPr>
              <a:t>U.S. </a:t>
            </a:r>
            <a:r>
              <a:rPr sz="2700" b="1" spc="-30" dirty="0">
                <a:solidFill>
                  <a:srgbClr val="FFFFFF"/>
                </a:solidFill>
                <a:latin typeface="Arial"/>
                <a:cs typeface="Arial"/>
              </a:rPr>
              <a:t>personnel  </a:t>
            </a:r>
            <a:r>
              <a:rPr sz="2700" b="1" spc="-60" dirty="0">
                <a:solidFill>
                  <a:srgbClr val="FFFFFF"/>
                </a:solidFill>
                <a:latin typeface="Arial"/>
                <a:cs typeface="Arial"/>
              </a:rPr>
              <a:t>in </a:t>
            </a:r>
            <a:r>
              <a:rPr sz="2700" b="1" spc="15" dirty="0">
                <a:solidFill>
                  <a:srgbClr val="FFFFFF"/>
                </a:solidFill>
                <a:latin typeface="Arial"/>
                <a:cs typeface="Arial"/>
              </a:rPr>
              <a:t>Vietnam </a:t>
            </a:r>
            <a:r>
              <a:rPr sz="2700" b="1" spc="5" dirty="0">
                <a:solidFill>
                  <a:srgbClr val="FFFFFF"/>
                </a:solidFill>
                <a:latin typeface="Arial"/>
                <a:cs typeface="Arial"/>
              </a:rPr>
              <a:t>from </a:t>
            </a:r>
            <a:r>
              <a:rPr sz="2700" b="1" spc="50" dirty="0">
                <a:solidFill>
                  <a:srgbClr val="FFFFFF"/>
                </a:solidFill>
                <a:latin typeface="Arial"/>
                <a:cs typeface="Arial"/>
              </a:rPr>
              <a:t>the </a:t>
            </a:r>
            <a:r>
              <a:rPr sz="2700" b="1" spc="15" dirty="0">
                <a:solidFill>
                  <a:srgbClr val="FFFFFF"/>
                </a:solidFill>
                <a:latin typeface="Arial"/>
                <a:cs typeface="Arial"/>
              </a:rPr>
              <a:t>roof </a:t>
            </a:r>
            <a:r>
              <a:rPr sz="2700" b="1" spc="40" dirty="0">
                <a:solidFill>
                  <a:srgbClr val="FFFFFF"/>
                </a:solidFill>
                <a:latin typeface="Arial"/>
                <a:cs typeface="Arial"/>
              </a:rPr>
              <a:t>of </a:t>
            </a:r>
            <a:r>
              <a:rPr sz="2700" b="1" spc="50" dirty="0">
                <a:solidFill>
                  <a:srgbClr val="FFFFFF"/>
                </a:solidFill>
                <a:latin typeface="Arial"/>
                <a:cs typeface="Arial"/>
              </a:rPr>
              <a:t>the </a:t>
            </a:r>
            <a:r>
              <a:rPr sz="2700" b="1" spc="-85" dirty="0">
                <a:solidFill>
                  <a:srgbClr val="FFFFFF"/>
                </a:solidFill>
                <a:latin typeface="Arial"/>
                <a:cs typeface="Arial"/>
              </a:rPr>
              <a:t>embassy </a:t>
            </a:r>
            <a:r>
              <a:rPr sz="2700" b="1" spc="-60" dirty="0">
                <a:solidFill>
                  <a:srgbClr val="FFFFFF"/>
                </a:solidFill>
                <a:latin typeface="Arial"/>
                <a:cs typeface="Arial"/>
              </a:rPr>
              <a:t>in </a:t>
            </a:r>
            <a:r>
              <a:rPr sz="2700" b="1" spc="50" dirty="0">
                <a:solidFill>
                  <a:srgbClr val="FFFFFF"/>
                </a:solidFill>
                <a:latin typeface="Arial"/>
                <a:cs typeface="Arial"/>
              </a:rPr>
              <a:t>the </a:t>
            </a:r>
            <a:r>
              <a:rPr sz="2700" b="1" spc="-15" dirty="0">
                <a:solidFill>
                  <a:srgbClr val="FFFFFF"/>
                </a:solidFill>
                <a:latin typeface="Arial"/>
                <a:cs typeface="Arial"/>
              </a:rPr>
              <a:t>early </a:t>
            </a:r>
            <a:r>
              <a:rPr sz="2700" b="1" spc="-10" dirty="0">
                <a:solidFill>
                  <a:srgbClr val="FFFFFF"/>
                </a:solidFill>
                <a:latin typeface="Arial"/>
                <a:cs typeface="Arial"/>
              </a:rPr>
              <a:t>morning </a:t>
            </a:r>
            <a:r>
              <a:rPr sz="2700" b="1" spc="40" dirty="0">
                <a:solidFill>
                  <a:srgbClr val="FFFFFF"/>
                </a:solidFill>
                <a:latin typeface="Arial"/>
                <a:cs typeface="Arial"/>
              </a:rPr>
              <a:t>of </a:t>
            </a:r>
            <a:r>
              <a:rPr sz="2700" b="1" spc="5" dirty="0">
                <a:solidFill>
                  <a:srgbClr val="FFFFFF"/>
                </a:solidFill>
                <a:latin typeface="Arial"/>
                <a:cs typeface="Arial"/>
              </a:rPr>
              <a:t>April  </a:t>
            </a:r>
            <a:r>
              <a:rPr sz="2700" b="1" spc="95" dirty="0">
                <a:solidFill>
                  <a:srgbClr val="FFFFFF"/>
                </a:solidFill>
                <a:latin typeface="Arial"/>
                <a:cs typeface="Arial"/>
              </a:rPr>
              <a:t>30, </a:t>
            </a:r>
            <a:r>
              <a:rPr sz="2700" b="1" spc="30" dirty="0">
                <a:solidFill>
                  <a:srgbClr val="FFFFFF"/>
                </a:solidFill>
                <a:latin typeface="Arial"/>
                <a:cs typeface="Arial"/>
              </a:rPr>
              <a:t>followed </a:t>
            </a:r>
            <a:r>
              <a:rPr sz="2700" b="1" spc="-45" dirty="0">
                <a:solidFill>
                  <a:srgbClr val="FFFFFF"/>
                </a:solidFill>
                <a:latin typeface="Arial"/>
                <a:cs typeface="Arial"/>
              </a:rPr>
              <a:t>only </a:t>
            </a:r>
            <a:r>
              <a:rPr sz="2700" b="1" spc="-85" dirty="0">
                <a:solidFill>
                  <a:srgbClr val="FFFFFF"/>
                </a:solidFill>
                <a:latin typeface="Arial"/>
                <a:cs typeface="Arial"/>
              </a:rPr>
              <a:t>hours </a:t>
            </a:r>
            <a:r>
              <a:rPr sz="2700" b="1" spc="35" dirty="0">
                <a:solidFill>
                  <a:srgbClr val="FFFFFF"/>
                </a:solidFill>
                <a:latin typeface="Arial"/>
                <a:cs typeface="Arial"/>
              </a:rPr>
              <a:t>later </a:t>
            </a:r>
            <a:r>
              <a:rPr sz="2700" b="1" spc="-5" dirty="0">
                <a:solidFill>
                  <a:srgbClr val="FFFFFF"/>
                </a:solidFill>
                <a:latin typeface="Arial"/>
                <a:cs typeface="Arial"/>
              </a:rPr>
              <a:t>by </a:t>
            </a:r>
            <a:r>
              <a:rPr sz="2700" b="1" spc="65" dirty="0">
                <a:solidFill>
                  <a:srgbClr val="FFFFFF"/>
                </a:solidFill>
                <a:latin typeface="Arial"/>
                <a:cs typeface="Arial"/>
              </a:rPr>
              <a:t>North </a:t>
            </a:r>
            <a:r>
              <a:rPr sz="2700" b="1" spc="-5" dirty="0">
                <a:solidFill>
                  <a:srgbClr val="FFFFFF"/>
                </a:solidFill>
                <a:latin typeface="Arial"/>
                <a:cs typeface="Arial"/>
              </a:rPr>
              <a:t>Vietnamese </a:t>
            </a:r>
            <a:r>
              <a:rPr sz="2700" b="1" spc="-55" dirty="0">
                <a:solidFill>
                  <a:srgbClr val="FFFFFF"/>
                </a:solidFill>
                <a:latin typeface="Arial"/>
                <a:cs typeface="Arial"/>
              </a:rPr>
              <a:t>tanks </a:t>
            </a:r>
            <a:r>
              <a:rPr sz="2700" b="1" spc="-5" dirty="0">
                <a:solidFill>
                  <a:srgbClr val="FFFFFF"/>
                </a:solidFill>
                <a:latin typeface="Arial"/>
                <a:cs typeface="Arial"/>
              </a:rPr>
              <a:t>breaking  through </a:t>
            </a:r>
            <a:r>
              <a:rPr sz="2700" b="1" spc="50" dirty="0">
                <a:solidFill>
                  <a:srgbClr val="FFFFFF"/>
                </a:solidFill>
                <a:latin typeface="Arial"/>
                <a:cs typeface="Arial"/>
              </a:rPr>
              <a:t>the </a:t>
            </a:r>
            <a:r>
              <a:rPr sz="2700" b="1" spc="-10" dirty="0">
                <a:solidFill>
                  <a:srgbClr val="FFFFFF"/>
                </a:solidFill>
                <a:latin typeface="Arial"/>
                <a:cs typeface="Arial"/>
              </a:rPr>
              <a:t>presidential </a:t>
            </a:r>
            <a:r>
              <a:rPr sz="2700" b="1" spc="-25" dirty="0">
                <a:solidFill>
                  <a:srgbClr val="FFFFFF"/>
                </a:solidFill>
                <a:latin typeface="Arial"/>
                <a:cs typeface="Arial"/>
              </a:rPr>
              <a:t>palace </a:t>
            </a:r>
            <a:r>
              <a:rPr sz="2700" b="1" spc="-45" dirty="0">
                <a:solidFill>
                  <a:srgbClr val="FFFFFF"/>
                </a:solidFill>
                <a:latin typeface="Arial"/>
                <a:cs typeface="Arial"/>
              </a:rPr>
              <a:t>walls. </a:t>
            </a:r>
            <a:r>
              <a:rPr sz="2700" b="1" spc="-65" dirty="0">
                <a:solidFill>
                  <a:srgbClr val="FFFFFF"/>
                </a:solidFill>
                <a:latin typeface="Arial"/>
                <a:cs typeface="Arial"/>
              </a:rPr>
              <a:t>These </a:t>
            </a:r>
            <a:r>
              <a:rPr sz="2700" b="1" spc="-50" dirty="0">
                <a:solidFill>
                  <a:srgbClr val="FFFFFF"/>
                </a:solidFill>
                <a:latin typeface="Arial"/>
                <a:cs typeface="Arial"/>
              </a:rPr>
              <a:t>last </a:t>
            </a:r>
            <a:r>
              <a:rPr sz="2700" b="1" spc="10" dirty="0">
                <a:solidFill>
                  <a:srgbClr val="FFFFFF"/>
                </a:solidFill>
                <a:latin typeface="Arial"/>
                <a:cs typeface="Arial"/>
              </a:rPr>
              <a:t>frenzied </a:t>
            </a:r>
            <a:r>
              <a:rPr sz="2700" b="1" spc="-40" dirty="0">
                <a:solidFill>
                  <a:srgbClr val="FFFFFF"/>
                </a:solidFill>
                <a:latin typeface="Arial"/>
                <a:cs typeface="Arial"/>
              </a:rPr>
              <a:t>images </a:t>
            </a:r>
            <a:r>
              <a:rPr sz="2700" b="1" spc="40" dirty="0">
                <a:solidFill>
                  <a:srgbClr val="FFFFFF"/>
                </a:solidFill>
                <a:latin typeface="Arial"/>
                <a:cs typeface="Arial"/>
              </a:rPr>
              <a:t>of  </a:t>
            </a:r>
            <a:r>
              <a:rPr sz="2700" b="1" spc="50" dirty="0">
                <a:solidFill>
                  <a:srgbClr val="FFFFFF"/>
                </a:solidFill>
                <a:latin typeface="Arial"/>
                <a:cs typeface="Arial"/>
              </a:rPr>
              <a:t>the </a:t>
            </a:r>
            <a:r>
              <a:rPr sz="2700" b="1" spc="-30" dirty="0">
                <a:solidFill>
                  <a:srgbClr val="FFFFFF"/>
                </a:solidFill>
                <a:latin typeface="Arial"/>
                <a:cs typeface="Arial"/>
              </a:rPr>
              <a:t>evacuation </a:t>
            </a:r>
            <a:r>
              <a:rPr sz="2700" b="1" spc="-5" dirty="0">
                <a:solidFill>
                  <a:srgbClr val="FFFFFF"/>
                </a:solidFill>
                <a:latin typeface="Arial"/>
                <a:cs typeface="Arial"/>
              </a:rPr>
              <a:t>seemed </a:t>
            </a:r>
            <a:r>
              <a:rPr sz="2700" b="1" spc="90" dirty="0">
                <a:solidFill>
                  <a:srgbClr val="FFFFFF"/>
                </a:solidFill>
                <a:latin typeface="Arial"/>
                <a:cs typeface="Arial"/>
              </a:rPr>
              <a:t>to </a:t>
            </a:r>
            <a:r>
              <a:rPr sz="2700" b="1" spc="-35" dirty="0">
                <a:solidFill>
                  <a:srgbClr val="FFFFFF"/>
                </a:solidFill>
                <a:latin typeface="Arial"/>
                <a:cs typeface="Arial"/>
              </a:rPr>
              <a:t>encapsulate </a:t>
            </a:r>
            <a:r>
              <a:rPr sz="2700" b="1" spc="50" dirty="0">
                <a:solidFill>
                  <a:srgbClr val="FFFFFF"/>
                </a:solidFill>
                <a:latin typeface="Arial"/>
                <a:cs typeface="Arial"/>
              </a:rPr>
              <a:t>the </a:t>
            </a:r>
            <a:r>
              <a:rPr sz="2700" b="1" spc="-35" dirty="0">
                <a:solidFill>
                  <a:srgbClr val="FFFFFF"/>
                </a:solidFill>
                <a:latin typeface="Arial"/>
                <a:cs typeface="Arial"/>
              </a:rPr>
              <a:t>American </a:t>
            </a:r>
            <a:r>
              <a:rPr sz="2700" b="1" spc="-40" dirty="0">
                <a:solidFill>
                  <a:srgbClr val="FFFFFF"/>
                </a:solidFill>
                <a:latin typeface="Arial"/>
                <a:cs typeface="Arial"/>
              </a:rPr>
              <a:t>public's  </a:t>
            </a:r>
            <a:r>
              <a:rPr sz="2700" b="1" spc="-65" dirty="0">
                <a:solidFill>
                  <a:srgbClr val="FFFFFF"/>
                </a:solidFill>
                <a:latin typeface="Arial"/>
                <a:cs typeface="Arial"/>
              </a:rPr>
              <a:t>readiness </a:t>
            </a:r>
            <a:r>
              <a:rPr sz="2700" b="1" spc="90" dirty="0">
                <a:solidFill>
                  <a:srgbClr val="FFFFFF"/>
                </a:solidFill>
                <a:latin typeface="Arial"/>
                <a:cs typeface="Arial"/>
              </a:rPr>
              <a:t>to </a:t>
            </a:r>
            <a:r>
              <a:rPr sz="2700" b="1" spc="-50" dirty="0">
                <a:solidFill>
                  <a:srgbClr val="FFFFFF"/>
                </a:solidFill>
                <a:latin typeface="Arial"/>
                <a:cs typeface="Arial"/>
              </a:rPr>
              <a:t>escape </a:t>
            </a:r>
            <a:r>
              <a:rPr sz="2700" b="1" spc="5" dirty="0">
                <a:solidFill>
                  <a:srgbClr val="FFFFFF"/>
                </a:solidFill>
                <a:latin typeface="Arial"/>
                <a:cs typeface="Arial"/>
              </a:rPr>
              <a:t>from </a:t>
            </a:r>
            <a:r>
              <a:rPr sz="2700" b="1" spc="50" dirty="0">
                <a:solidFill>
                  <a:srgbClr val="FFFFFF"/>
                </a:solidFill>
                <a:latin typeface="Arial"/>
                <a:cs typeface="Arial"/>
              </a:rPr>
              <a:t>the </a:t>
            </a:r>
            <a:r>
              <a:rPr sz="2700" b="1" spc="-10" dirty="0">
                <a:solidFill>
                  <a:srgbClr val="FFFFFF"/>
                </a:solidFill>
                <a:latin typeface="Arial"/>
                <a:cs typeface="Arial"/>
              </a:rPr>
              <a:t>long </a:t>
            </a:r>
            <a:r>
              <a:rPr sz="2700" b="1" spc="-65" dirty="0">
                <a:solidFill>
                  <a:srgbClr val="FFFFFF"/>
                </a:solidFill>
                <a:latin typeface="Arial"/>
                <a:cs typeface="Arial"/>
              </a:rPr>
              <a:t>years </a:t>
            </a:r>
            <a:r>
              <a:rPr sz="2700" b="1" spc="40" dirty="0">
                <a:solidFill>
                  <a:srgbClr val="FFFFFF"/>
                </a:solidFill>
                <a:latin typeface="Arial"/>
                <a:cs typeface="Arial"/>
              </a:rPr>
              <a:t>of </a:t>
            </a:r>
            <a:r>
              <a:rPr sz="2700" b="1" spc="15" dirty="0">
                <a:solidFill>
                  <a:srgbClr val="FFFFFF"/>
                </a:solidFill>
                <a:latin typeface="Arial"/>
                <a:cs typeface="Arial"/>
              </a:rPr>
              <a:t>war </a:t>
            </a:r>
            <a:r>
              <a:rPr sz="2700" b="1" spc="-60" dirty="0">
                <a:solidFill>
                  <a:srgbClr val="FFFFFF"/>
                </a:solidFill>
                <a:latin typeface="Arial"/>
                <a:cs typeface="Arial"/>
              </a:rPr>
              <a:t>in</a:t>
            </a:r>
            <a:r>
              <a:rPr sz="2700" b="1" spc="555" dirty="0">
                <a:solidFill>
                  <a:srgbClr val="FFFFFF"/>
                </a:solidFill>
                <a:latin typeface="Arial"/>
                <a:cs typeface="Arial"/>
              </a:rPr>
              <a:t> </a:t>
            </a:r>
            <a:r>
              <a:rPr sz="2700" b="1" spc="20" dirty="0">
                <a:solidFill>
                  <a:srgbClr val="FFFFFF"/>
                </a:solidFill>
                <a:latin typeface="Arial"/>
                <a:cs typeface="Arial"/>
              </a:rPr>
              <a:t>Vietnam.</a:t>
            </a:r>
            <a:endParaRPr sz="2700">
              <a:latin typeface="Arial"/>
              <a:cs typeface="Arial"/>
            </a:endParaRPr>
          </a:p>
        </p:txBody>
      </p:sp>
      <p:sp>
        <p:nvSpPr>
          <p:cNvPr id="4" name="object 4"/>
          <p:cNvSpPr/>
          <p:nvPr/>
        </p:nvSpPr>
        <p:spPr>
          <a:xfrm>
            <a:off x="6527800" y="12700"/>
            <a:ext cx="5969000" cy="279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527800" y="0"/>
            <a:ext cx="5943600" cy="270510"/>
          </a:xfrm>
          <a:prstGeom prst="rect">
            <a:avLst/>
          </a:prstGeom>
        </p:spPr>
        <p:txBody>
          <a:bodyPr vert="horz" wrap="square" lIns="0" tIns="0" rIns="0" bIns="0" rtlCol="0">
            <a:spAutoFit/>
          </a:bodyPr>
          <a:lstStyle/>
          <a:p>
            <a:pPr marL="12700">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127760" marR="5080" indent="-372110">
              <a:lnSpc>
                <a:spcPct val="111100"/>
              </a:lnSpc>
              <a:buClr>
                <a:srgbClr val="646464"/>
              </a:buClr>
              <a:buSzPct val="89473"/>
              <a:buChar char="•"/>
              <a:tabLst>
                <a:tab pos="1129030" algn="l"/>
              </a:tabLst>
            </a:pPr>
            <a:r>
              <a:rPr sz="2850" b="1" spc="45" dirty="0">
                <a:latin typeface="Arial"/>
                <a:cs typeface="Arial"/>
              </a:rPr>
              <a:t>North </a:t>
            </a:r>
            <a:r>
              <a:rPr sz="2850" b="1" spc="-40" dirty="0">
                <a:latin typeface="Arial"/>
                <a:cs typeface="Arial"/>
              </a:rPr>
              <a:t>and </a:t>
            </a:r>
            <a:r>
              <a:rPr sz="2850" b="1" spc="-70" dirty="0">
                <a:latin typeface="Arial"/>
                <a:cs typeface="Arial"/>
              </a:rPr>
              <a:t>South </a:t>
            </a:r>
            <a:r>
              <a:rPr sz="2850" b="1" spc="-10" dirty="0">
                <a:latin typeface="Arial"/>
                <a:cs typeface="Arial"/>
              </a:rPr>
              <a:t>Vietnam </a:t>
            </a:r>
            <a:r>
              <a:rPr sz="2850" b="1" spc="20" dirty="0">
                <a:latin typeface="Arial"/>
                <a:cs typeface="Arial"/>
              </a:rPr>
              <a:t>were </a:t>
            </a:r>
            <a:r>
              <a:rPr sz="2850" b="1" spc="-5" dirty="0">
                <a:latin typeface="Arial"/>
                <a:cs typeface="Arial"/>
              </a:rPr>
              <a:t>united </a:t>
            </a:r>
            <a:r>
              <a:rPr sz="2850" b="1" spc="-25" dirty="0">
                <a:latin typeface="Arial"/>
                <a:cs typeface="Arial"/>
              </a:rPr>
              <a:t>under </a:t>
            </a:r>
            <a:r>
              <a:rPr sz="2850" b="1" spc="-60" dirty="0">
                <a:latin typeface="Arial"/>
                <a:cs typeface="Arial"/>
              </a:rPr>
              <a:t>a </a:t>
            </a:r>
            <a:r>
              <a:rPr sz="2850" b="1" spc="-75" dirty="0">
                <a:latin typeface="Arial"/>
                <a:cs typeface="Arial"/>
              </a:rPr>
              <a:t>Communist  </a:t>
            </a:r>
            <a:r>
              <a:rPr sz="2850" b="1" spc="-5" dirty="0">
                <a:latin typeface="Arial"/>
                <a:cs typeface="Arial"/>
              </a:rPr>
              <a:t>government </a:t>
            </a:r>
            <a:r>
              <a:rPr sz="2850" b="1" spc="-190" dirty="0">
                <a:latin typeface="Arial"/>
                <a:cs typeface="Arial"/>
              </a:rPr>
              <a:t>as </a:t>
            </a:r>
            <a:r>
              <a:rPr sz="2850" b="1" spc="30" dirty="0">
                <a:latin typeface="Arial"/>
                <a:cs typeface="Arial"/>
              </a:rPr>
              <a:t>the </a:t>
            </a:r>
            <a:r>
              <a:rPr sz="2850" b="1" spc="-100" dirty="0">
                <a:latin typeface="Arial"/>
                <a:cs typeface="Arial"/>
              </a:rPr>
              <a:t>Socialist </a:t>
            </a:r>
            <a:r>
              <a:rPr sz="2850" b="1" spc="-70" dirty="0">
                <a:latin typeface="Arial"/>
                <a:cs typeface="Arial"/>
              </a:rPr>
              <a:t>Republic </a:t>
            </a:r>
            <a:r>
              <a:rPr sz="2850" b="1" spc="20" dirty="0">
                <a:latin typeface="Arial"/>
                <a:cs typeface="Arial"/>
              </a:rPr>
              <a:t>of </a:t>
            </a:r>
            <a:r>
              <a:rPr sz="2850" b="1" spc="-10" dirty="0">
                <a:latin typeface="Arial"/>
                <a:cs typeface="Arial"/>
              </a:rPr>
              <a:t>Vietnam </a:t>
            </a:r>
            <a:r>
              <a:rPr sz="2850" b="1" spc="-85" dirty="0">
                <a:latin typeface="Arial"/>
                <a:cs typeface="Arial"/>
              </a:rPr>
              <a:t>in </a:t>
            </a:r>
            <a:r>
              <a:rPr sz="2850" b="1" spc="85" dirty="0">
                <a:latin typeface="Arial"/>
                <a:cs typeface="Arial"/>
              </a:rPr>
              <a:t>1976. </a:t>
            </a:r>
            <a:r>
              <a:rPr sz="2850" b="1" spc="75" dirty="0">
                <a:latin typeface="Arial"/>
                <a:cs typeface="Arial"/>
              </a:rPr>
              <a:t>It </a:t>
            </a:r>
            <a:r>
              <a:rPr sz="2850" b="1" spc="-15" dirty="0">
                <a:latin typeface="Arial"/>
                <a:cs typeface="Arial"/>
              </a:rPr>
              <a:t>would  </a:t>
            </a:r>
            <a:r>
              <a:rPr sz="2850" b="1" spc="45" dirty="0">
                <a:latin typeface="Arial"/>
                <a:cs typeface="Arial"/>
              </a:rPr>
              <a:t>be </a:t>
            </a:r>
            <a:r>
              <a:rPr sz="2850" b="1" spc="-15" dirty="0">
                <a:latin typeface="Arial"/>
                <a:cs typeface="Arial"/>
              </a:rPr>
              <a:t>another </a:t>
            </a:r>
            <a:r>
              <a:rPr sz="2850" b="1" spc="30" dirty="0">
                <a:latin typeface="Arial"/>
                <a:cs typeface="Arial"/>
              </a:rPr>
              <a:t>twenty </a:t>
            </a:r>
            <a:r>
              <a:rPr sz="2850" b="1" spc="-90" dirty="0">
                <a:latin typeface="Arial"/>
                <a:cs typeface="Arial"/>
              </a:rPr>
              <a:t>years </a:t>
            </a:r>
            <a:r>
              <a:rPr sz="2850" b="1" spc="20" dirty="0">
                <a:latin typeface="Arial"/>
                <a:cs typeface="Arial"/>
              </a:rPr>
              <a:t>before </a:t>
            </a:r>
            <a:r>
              <a:rPr sz="2850" b="1" spc="-45" dirty="0">
                <a:latin typeface="Arial"/>
                <a:cs typeface="Arial"/>
              </a:rPr>
              <a:t>U.S. </a:t>
            </a:r>
            <a:r>
              <a:rPr sz="2850" b="1" spc="-40" dirty="0">
                <a:latin typeface="Arial"/>
                <a:cs typeface="Arial"/>
              </a:rPr>
              <a:t>and </a:t>
            </a:r>
            <a:r>
              <a:rPr sz="2850" b="1" spc="-10" dirty="0">
                <a:latin typeface="Arial"/>
                <a:cs typeface="Arial"/>
              </a:rPr>
              <a:t>Vietnam </a:t>
            </a:r>
            <a:r>
              <a:rPr sz="2850" b="1" spc="-55" dirty="0">
                <a:latin typeface="Arial"/>
                <a:cs typeface="Arial"/>
              </a:rPr>
              <a:t>relations  </a:t>
            </a:r>
            <a:r>
              <a:rPr sz="2850" b="1" spc="5" dirty="0">
                <a:latin typeface="Arial"/>
                <a:cs typeface="Arial"/>
              </a:rPr>
              <a:t>returned </a:t>
            </a:r>
            <a:r>
              <a:rPr sz="2850" b="1" spc="75" dirty="0">
                <a:latin typeface="Arial"/>
                <a:cs typeface="Arial"/>
              </a:rPr>
              <a:t>to </a:t>
            </a:r>
            <a:r>
              <a:rPr sz="2850" b="1" spc="-30" dirty="0">
                <a:latin typeface="Arial"/>
                <a:cs typeface="Arial"/>
              </a:rPr>
              <a:t>normal. </a:t>
            </a:r>
            <a:r>
              <a:rPr sz="2850" b="1" spc="60" dirty="0">
                <a:latin typeface="Arial"/>
                <a:cs typeface="Arial"/>
              </a:rPr>
              <a:t>More </a:t>
            </a:r>
            <a:r>
              <a:rPr sz="2850" b="1" spc="-30" dirty="0">
                <a:latin typeface="Arial"/>
                <a:cs typeface="Arial"/>
              </a:rPr>
              <a:t>than </a:t>
            </a:r>
            <a:r>
              <a:rPr sz="2850" b="1" spc="90" dirty="0">
                <a:latin typeface="Arial"/>
                <a:cs typeface="Arial"/>
              </a:rPr>
              <a:t>58,000 </a:t>
            </a:r>
            <a:r>
              <a:rPr sz="2850" b="1" spc="-90" dirty="0">
                <a:latin typeface="Arial"/>
                <a:cs typeface="Arial"/>
              </a:rPr>
              <a:t>Americans </a:t>
            </a:r>
            <a:r>
              <a:rPr sz="2850" b="1" spc="20" dirty="0">
                <a:latin typeface="Arial"/>
                <a:cs typeface="Arial"/>
              </a:rPr>
              <a:t>were </a:t>
            </a:r>
            <a:r>
              <a:rPr sz="2850" b="1" spc="-20" dirty="0">
                <a:latin typeface="Arial"/>
                <a:cs typeface="Arial"/>
              </a:rPr>
              <a:t>killed </a:t>
            </a:r>
            <a:r>
              <a:rPr sz="2850" b="1" spc="-85" dirty="0">
                <a:latin typeface="Arial"/>
                <a:cs typeface="Arial"/>
              </a:rPr>
              <a:t>in  </a:t>
            </a:r>
            <a:r>
              <a:rPr sz="2850" b="1" spc="30" dirty="0">
                <a:latin typeface="Arial"/>
                <a:cs typeface="Arial"/>
              </a:rPr>
              <a:t>the </a:t>
            </a:r>
            <a:r>
              <a:rPr sz="2850" b="1" spc="-10" dirty="0">
                <a:latin typeface="Arial"/>
                <a:cs typeface="Arial"/>
              </a:rPr>
              <a:t>Vietnam </a:t>
            </a:r>
            <a:r>
              <a:rPr sz="2850" b="1" spc="-75" dirty="0">
                <a:latin typeface="Arial"/>
                <a:cs typeface="Arial"/>
              </a:rPr>
              <a:t>War, </a:t>
            </a:r>
            <a:r>
              <a:rPr sz="2850" b="1" spc="-70" dirty="0">
                <a:latin typeface="Arial"/>
                <a:cs typeface="Arial"/>
              </a:rPr>
              <a:t>including </a:t>
            </a:r>
            <a:r>
              <a:rPr sz="2850" b="1" spc="95" dirty="0">
                <a:latin typeface="Arial"/>
                <a:cs typeface="Arial"/>
              </a:rPr>
              <a:t>592</a:t>
            </a:r>
            <a:r>
              <a:rPr sz="2850" b="1" spc="365" dirty="0">
                <a:latin typeface="Arial"/>
                <a:cs typeface="Arial"/>
              </a:rPr>
              <a:t> </a:t>
            </a:r>
            <a:r>
              <a:rPr sz="2850" b="1" spc="-100" dirty="0">
                <a:latin typeface="Arial"/>
                <a:cs typeface="Arial"/>
              </a:rPr>
              <a:t>Arkansans.</a:t>
            </a:r>
            <a:endParaRPr sz="2850">
              <a:latin typeface="Arial"/>
              <a:cs typeface="Arial"/>
            </a:endParaRPr>
          </a:p>
        </p:txBody>
      </p:sp>
      <p:sp>
        <p:nvSpPr>
          <p:cNvPr id="4" name="object 4"/>
          <p:cNvSpPr/>
          <p:nvPr/>
        </p:nvSpPr>
        <p:spPr>
          <a:xfrm>
            <a:off x="6705600" y="9169400"/>
            <a:ext cx="5969000" cy="279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705600" y="9156700"/>
            <a:ext cx="594360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Photo courtesy of the Center for Arkansas History and</a:t>
            </a:r>
            <a:r>
              <a:rPr sz="1700" spc="-100" dirty="0">
                <a:solidFill>
                  <a:srgbClr val="FFFFFF"/>
                </a:solidFill>
                <a:latin typeface="Georgia"/>
                <a:cs typeface="Georgia"/>
              </a:rPr>
              <a:t> </a:t>
            </a:r>
            <a:r>
              <a:rPr sz="1700" dirty="0">
                <a:solidFill>
                  <a:srgbClr val="FFFFFF"/>
                </a:solidFill>
                <a:latin typeface="Georgia"/>
                <a:cs typeface="Georgia"/>
              </a:rPr>
              <a:t>Culture</a:t>
            </a:r>
            <a:endParaRPr sz="1700">
              <a:latin typeface="Georgia"/>
              <a:cs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0500" y="1536700"/>
            <a:ext cx="5755640" cy="737870"/>
          </a:xfrm>
          <a:prstGeom prst="rect">
            <a:avLst/>
          </a:prstGeom>
        </p:spPr>
        <p:txBody>
          <a:bodyPr vert="horz" wrap="square" lIns="0" tIns="0" rIns="0" bIns="0" rtlCol="0">
            <a:spAutoFit/>
          </a:bodyPr>
          <a:lstStyle/>
          <a:p>
            <a:pPr marL="12700">
              <a:lnSpc>
                <a:spcPct val="100000"/>
              </a:lnSpc>
              <a:tabLst>
                <a:tab pos="1458595" algn="l"/>
                <a:tab pos="3136900" algn="l"/>
              </a:tabLst>
            </a:pPr>
            <a:r>
              <a:rPr spc="290" dirty="0"/>
              <a:t>J</a:t>
            </a:r>
            <a:r>
              <a:rPr spc="-690" dirty="0"/>
              <a:t> </a:t>
            </a:r>
            <a:r>
              <a:rPr spc="-509" dirty="0"/>
              <a:t>I</a:t>
            </a:r>
            <a:r>
              <a:rPr spc="-690" dirty="0"/>
              <a:t> </a:t>
            </a:r>
            <a:r>
              <a:rPr spc="530" dirty="0"/>
              <a:t>M	</a:t>
            </a:r>
            <a:r>
              <a:rPr spc="495" dirty="0"/>
              <a:t>G</a:t>
            </a:r>
            <a:r>
              <a:rPr spc="-690" dirty="0"/>
              <a:t> </a:t>
            </a:r>
            <a:r>
              <a:rPr spc="125" dirty="0"/>
              <a:t>U</a:t>
            </a:r>
            <a:r>
              <a:rPr spc="-690" dirty="0"/>
              <a:t> </a:t>
            </a:r>
            <a:r>
              <a:rPr spc="-10" dirty="0"/>
              <a:t>Y	</a:t>
            </a:r>
            <a:r>
              <a:rPr spc="-45" dirty="0"/>
              <a:t>T</a:t>
            </a:r>
            <a:r>
              <a:rPr spc="-710" dirty="0"/>
              <a:t> </a:t>
            </a:r>
            <a:r>
              <a:rPr spc="125" dirty="0"/>
              <a:t>U</a:t>
            </a:r>
            <a:r>
              <a:rPr spc="-710" dirty="0"/>
              <a:t> </a:t>
            </a:r>
            <a:r>
              <a:rPr spc="465" dirty="0"/>
              <a:t>C</a:t>
            </a:r>
            <a:r>
              <a:rPr spc="-710" dirty="0"/>
              <a:t> </a:t>
            </a:r>
            <a:r>
              <a:rPr spc="100" dirty="0"/>
              <a:t>K</a:t>
            </a:r>
            <a:r>
              <a:rPr spc="-710" dirty="0"/>
              <a:t> </a:t>
            </a:r>
            <a:r>
              <a:rPr spc="140" dirty="0"/>
              <a:t>E</a:t>
            </a:r>
            <a:r>
              <a:rPr spc="-710" dirty="0"/>
              <a:t> </a:t>
            </a:r>
            <a:r>
              <a:rPr spc="-125" dirty="0"/>
              <a:t>R</a:t>
            </a:r>
          </a:p>
        </p:txBody>
      </p:sp>
      <p:sp>
        <p:nvSpPr>
          <p:cNvPr id="4" name="object 4"/>
          <p:cNvSpPr txBox="1"/>
          <p:nvPr/>
        </p:nvSpPr>
        <p:spPr>
          <a:xfrm>
            <a:off x="283335" y="3513049"/>
            <a:ext cx="196850" cy="447675"/>
          </a:xfrm>
          <a:prstGeom prst="rect">
            <a:avLst/>
          </a:prstGeom>
        </p:spPr>
        <p:txBody>
          <a:bodyPr vert="horz" wrap="square" lIns="0" tIns="0" rIns="0" bIns="0" rtlCol="0">
            <a:spAutoFit/>
          </a:bodyPr>
          <a:lstStyle/>
          <a:p>
            <a:pPr marL="12700">
              <a:lnSpc>
                <a:spcPct val="100000"/>
              </a:lnSpc>
            </a:pPr>
            <a:r>
              <a:rPr sz="2700" spc="120" dirty="0">
                <a:solidFill>
                  <a:srgbClr val="646464"/>
                </a:solidFill>
                <a:latin typeface="Tahoma"/>
                <a:cs typeface="Tahoma"/>
              </a:rPr>
              <a:t>•</a:t>
            </a:r>
            <a:endParaRPr sz="2700">
              <a:latin typeface="Tahoma"/>
              <a:cs typeface="Tahoma"/>
            </a:endParaRPr>
          </a:p>
        </p:txBody>
      </p:sp>
      <p:sp>
        <p:nvSpPr>
          <p:cNvPr id="5" name="object 5"/>
          <p:cNvSpPr txBox="1"/>
          <p:nvPr/>
        </p:nvSpPr>
        <p:spPr>
          <a:xfrm>
            <a:off x="673100" y="3428949"/>
            <a:ext cx="5306695" cy="3683635"/>
          </a:xfrm>
          <a:prstGeom prst="rect">
            <a:avLst/>
          </a:prstGeom>
        </p:spPr>
        <p:txBody>
          <a:bodyPr vert="horz" wrap="square" lIns="0" tIns="0" rIns="0" bIns="0" rtlCol="0">
            <a:spAutoFit/>
          </a:bodyPr>
          <a:lstStyle/>
          <a:p>
            <a:pPr marL="12700" marR="5080">
              <a:lnSpc>
                <a:spcPct val="113900"/>
              </a:lnSpc>
            </a:pPr>
            <a:r>
              <a:rPr sz="3000" spc="-175" dirty="0">
                <a:solidFill>
                  <a:srgbClr val="FFFFFF"/>
                </a:solidFill>
                <a:latin typeface="Tahoma"/>
                <a:cs typeface="Tahoma"/>
              </a:rPr>
              <a:t>In</a:t>
            </a:r>
            <a:r>
              <a:rPr sz="3000" spc="-170" dirty="0">
                <a:solidFill>
                  <a:srgbClr val="FFFFFF"/>
                </a:solidFill>
                <a:latin typeface="Tahoma"/>
                <a:cs typeface="Tahoma"/>
              </a:rPr>
              <a:t> </a:t>
            </a:r>
            <a:r>
              <a:rPr sz="3000" spc="65" dirty="0">
                <a:solidFill>
                  <a:srgbClr val="FFFFFF"/>
                </a:solidFill>
                <a:latin typeface="Tahoma"/>
                <a:cs typeface="Tahoma"/>
              </a:rPr>
              <a:t>addition</a:t>
            </a:r>
            <a:r>
              <a:rPr sz="3000" spc="-170" dirty="0">
                <a:solidFill>
                  <a:srgbClr val="FFFFFF"/>
                </a:solidFill>
                <a:latin typeface="Tahoma"/>
                <a:cs typeface="Tahoma"/>
              </a:rPr>
              <a:t> </a:t>
            </a:r>
            <a:r>
              <a:rPr sz="3000" spc="70" dirty="0">
                <a:solidFill>
                  <a:srgbClr val="FFFFFF"/>
                </a:solidFill>
                <a:latin typeface="Tahoma"/>
                <a:cs typeface="Tahoma"/>
              </a:rPr>
              <a:t>to</a:t>
            </a:r>
            <a:r>
              <a:rPr sz="3000" spc="-170" dirty="0">
                <a:solidFill>
                  <a:srgbClr val="FFFFFF"/>
                </a:solidFill>
                <a:latin typeface="Tahoma"/>
                <a:cs typeface="Tahoma"/>
              </a:rPr>
              <a:t> </a:t>
            </a:r>
            <a:r>
              <a:rPr sz="3000" spc="-15" dirty="0">
                <a:solidFill>
                  <a:srgbClr val="FFFFFF"/>
                </a:solidFill>
                <a:latin typeface="Tahoma"/>
                <a:cs typeface="Tahoma"/>
              </a:rPr>
              <a:t>his</a:t>
            </a:r>
            <a:r>
              <a:rPr sz="3000" spc="-170" dirty="0">
                <a:solidFill>
                  <a:srgbClr val="FFFFFF"/>
                </a:solidFill>
                <a:latin typeface="Tahoma"/>
                <a:cs typeface="Tahoma"/>
              </a:rPr>
              <a:t> </a:t>
            </a:r>
            <a:r>
              <a:rPr sz="3000" spc="-25" dirty="0">
                <a:solidFill>
                  <a:srgbClr val="FFFFFF"/>
                </a:solidFill>
                <a:latin typeface="Tahoma"/>
                <a:cs typeface="Tahoma"/>
              </a:rPr>
              <a:t>many</a:t>
            </a:r>
            <a:r>
              <a:rPr sz="3000" spc="-170" dirty="0">
                <a:solidFill>
                  <a:srgbClr val="FFFFFF"/>
                </a:solidFill>
                <a:latin typeface="Tahoma"/>
                <a:cs typeface="Tahoma"/>
              </a:rPr>
              <a:t> </a:t>
            </a:r>
            <a:r>
              <a:rPr sz="3000" spc="55" dirty="0">
                <a:solidFill>
                  <a:srgbClr val="FFFFFF"/>
                </a:solidFill>
                <a:latin typeface="Tahoma"/>
                <a:cs typeface="Tahoma"/>
              </a:rPr>
              <a:t>political  </a:t>
            </a:r>
            <a:r>
              <a:rPr sz="3000" spc="20" dirty="0">
                <a:solidFill>
                  <a:srgbClr val="FFFFFF"/>
                </a:solidFill>
                <a:latin typeface="Tahoma"/>
                <a:cs typeface="Tahoma"/>
              </a:rPr>
              <a:t>accomplishments, </a:t>
            </a:r>
            <a:r>
              <a:rPr sz="3000" spc="-50" dirty="0">
                <a:solidFill>
                  <a:srgbClr val="FFFFFF"/>
                </a:solidFill>
                <a:latin typeface="Tahoma"/>
                <a:cs typeface="Tahoma"/>
              </a:rPr>
              <a:t>Tucker </a:t>
            </a:r>
            <a:r>
              <a:rPr sz="3000" spc="25" dirty="0">
                <a:solidFill>
                  <a:srgbClr val="FFFFFF"/>
                </a:solidFill>
                <a:latin typeface="Tahoma"/>
                <a:cs typeface="Tahoma"/>
              </a:rPr>
              <a:t>also  worked </a:t>
            </a:r>
            <a:r>
              <a:rPr sz="3000" spc="-40" dirty="0">
                <a:solidFill>
                  <a:srgbClr val="FFFFFF"/>
                </a:solidFill>
                <a:latin typeface="Tahoma"/>
                <a:cs typeface="Tahoma"/>
              </a:rPr>
              <a:t>as </a:t>
            </a:r>
            <a:r>
              <a:rPr sz="3000" spc="-20" dirty="0">
                <a:solidFill>
                  <a:srgbClr val="FFFFFF"/>
                </a:solidFill>
                <a:latin typeface="Tahoma"/>
                <a:cs typeface="Tahoma"/>
              </a:rPr>
              <a:t>a </a:t>
            </a:r>
            <a:r>
              <a:rPr sz="3000" spc="-75" dirty="0">
                <a:solidFill>
                  <a:srgbClr val="FFFFFF"/>
                </a:solidFill>
                <a:latin typeface="Tahoma"/>
                <a:cs typeface="Tahoma"/>
              </a:rPr>
              <a:t>war</a:t>
            </a:r>
            <a:r>
              <a:rPr sz="3000" spc="-660" dirty="0">
                <a:solidFill>
                  <a:srgbClr val="FFFFFF"/>
                </a:solidFill>
                <a:latin typeface="Tahoma"/>
                <a:cs typeface="Tahoma"/>
              </a:rPr>
              <a:t> </a:t>
            </a:r>
            <a:r>
              <a:rPr sz="3000" spc="45" dirty="0">
                <a:solidFill>
                  <a:srgbClr val="FFFFFF"/>
                </a:solidFill>
                <a:latin typeface="Tahoma"/>
                <a:cs typeface="Tahoma"/>
              </a:rPr>
              <a:t>correspondent  </a:t>
            </a:r>
            <a:r>
              <a:rPr sz="3000" spc="10" dirty="0">
                <a:solidFill>
                  <a:srgbClr val="FFFFFF"/>
                </a:solidFill>
                <a:latin typeface="Tahoma"/>
                <a:cs typeface="Tahoma"/>
              </a:rPr>
              <a:t>in </a:t>
            </a:r>
            <a:r>
              <a:rPr sz="3000" dirty="0">
                <a:solidFill>
                  <a:srgbClr val="FFFFFF"/>
                </a:solidFill>
                <a:latin typeface="Tahoma"/>
                <a:cs typeface="Tahoma"/>
              </a:rPr>
              <a:t>Vietnam. </a:t>
            </a:r>
            <a:r>
              <a:rPr sz="3000" spc="-175" dirty="0">
                <a:solidFill>
                  <a:srgbClr val="FFFFFF"/>
                </a:solidFill>
                <a:latin typeface="Tahoma"/>
                <a:cs typeface="Tahoma"/>
              </a:rPr>
              <a:t>In </a:t>
            </a:r>
            <a:r>
              <a:rPr sz="3000" spc="-90" dirty="0">
                <a:solidFill>
                  <a:srgbClr val="FFFFFF"/>
                </a:solidFill>
                <a:latin typeface="Tahoma"/>
                <a:cs typeface="Tahoma"/>
              </a:rPr>
              <a:t>1968, </a:t>
            </a:r>
            <a:r>
              <a:rPr sz="3000" spc="40" dirty="0">
                <a:solidFill>
                  <a:srgbClr val="FFFFFF"/>
                </a:solidFill>
                <a:latin typeface="Tahoma"/>
                <a:cs typeface="Tahoma"/>
              </a:rPr>
              <a:t>he  </a:t>
            </a:r>
            <a:r>
              <a:rPr sz="3000" spc="65" dirty="0">
                <a:solidFill>
                  <a:srgbClr val="FFFFFF"/>
                </a:solidFill>
                <a:latin typeface="Tahoma"/>
                <a:cs typeface="Tahoma"/>
              </a:rPr>
              <a:t>published </a:t>
            </a:r>
            <a:r>
              <a:rPr sz="3000" spc="-20" dirty="0">
                <a:solidFill>
                  <a:srgbClr val="FFFFFF"/>
                </a:solidFill>
                <a:latin typeface="Tahoma"/>
                <a:cs typeface="Tahoma"/>
              </a:rPr>
              <a:t>a </a:t>
            </a:r>
            <a:r>
              <a:rPr sz="3000" spc="105" dirty="0">
                <a:solidFill>
                  <a:srgbClr val="FFFFFF"/>
                </a:solidFill>
                <a:latin typeface="Tahoma"/>
                <a:cs typeface="Tahoma"/>
              </a:rPr>
              <a:t>book </a:t>
            </a:r>
            <a:r>
              <a:rPr sz="3000" spc="70" dirty="0">
                <a:solidFill>
                  <a:srgbClr val="FFFFFF"/>
                </a:solidFill>
                <a:latin typeface="Tahoma"/>
                <a:cs typeface="Tahoma"/>
              </a:rPr>
              <a:t>on </a:t>
            </a:r>
            <a:r>
              <a:rPr sz="3000" spc="-15" dirty="0">
                <a:solidFill>
                  <a:srgbClr val="FFFFFF"/>
                </a:solidFill>
                <a:latin typeface="Tahoma"/>
                <a:cs typeface="Tahoma"/>
              </a:rPr>
              <a:t>his  </a:t>
            </a:r>
            <a:r>
              <a:rPr sz="3000" spc="25" dirty="0">
                <a:solidFill>
                  <a:srgbClr val="FFFFFF"/>
                </a:solidFill>
                <a:latin typeface="Tahoma"/>
                <a:cs typeface="Tahoma"/>
              </a:rPr>
              <a:t>experiences, </a:t>
            </a:r>
            <a:r>
              <a:rPr sz="3000" i="1" spc="-85" dirty="0">
                <a:solidFill>
                  <a:srgbClr val="FFFFFF"/>
                </a:solidFill>
                <a:latin typeface="Arial"/>
                <a:cs typeface="Arial"/>
              </a:rPr>
              <a:t>Arkansas </a:t>
            </a:r>
            <a:r>
              <a:rPr sz="3000" i="1" spc="55" dirty="0">
                <a:solidFill>
                  <a:srgbClr val="FFFFFF"/>
                </a:solidFill>
                <a:latin typeface="Arial"/>
                <a:cs typeface="Arial"/>
              </a:rPr>
              <a:t>Men </a:t>
            </a:r>
            <a:r>
              <a:rPr sz="3000" i="1" spc="25" dirty="0">
                <a:solidFill>
                  <a:srgbClr val="FFFFFF"/>
                </a:solidFill>
                <a:latin typeface="Arial"/>
                <a:cs typeface="Arial"/>
              </a:rPr>
              <a:t>at  </a:t>
            </a:r>
            <a:r>
              <a:rPr sz="3000" i="1" spc="-140" dirty="0">
                <a:solidFill>
                  <a:srgbClr val="FFFFFF"/>
                </a:solidFill>
                <a:latin typeface="Arial"/>
                <a:cs typeface="Arial"/>
              </a:rPr>
              <a:t>War.</a:t>
            </a:r>
            <a:endParaRPr sz="3000">
              <a:latin typeface="Arial"/>
              <a:cs typeface="Arial"/>
            </a:endParaRPr>
          </a:p>
        </p:txBody>
      </p:sp>
      <p:sp>
        <p:nvSpPr>
          <p:cNvPr id="6" name="object 6"/>
          <p:cNvSpPr/>
          <p:nvPr/>
        </p:nvSpPr>
        <p:spPr>
          <a:xfrm>
            <a:off x="317500" y="0"/>
            <a:ext cx="5969000" cy="2667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17500" y="0"/>
            <a:ext cx="594360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Photo courtesy of the Center for Arkansas History and</a:t>
            </a:r>
            <a:r>
              <a:rPr sz="1700" spc="-100" dirty="0">
                <a:solidFill>
                  <a:srgbClr val="FFFFFF"/>
                </a:solidFill>
                <a:latin typeface="Georgia"/>
                <a:cs typeface="Georgia"/>
              </a:rPr>
              <a:t> </a:t>
            </a:r>
            <a:r>
              <a:rPr sz="1700" dirty="0">
                <a:solidFill>
                  <a:srgbClr val="FFFFFF"/>
                </a:solidFill>
                <a:latin typeface="Georgia"/>
                <a:cs typeface="Georgia"/>
              </a:rPr>
              <a:t>Culture</a:t>
            </a:r>
            <a:endParaRPr sz="1700">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17800"/>
            <a:ext cx="13004800" cy="7035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98500" y="558800"/>
            <a:ext cx="3056255" cy="384175"/>
          </a:xfrm>
          <a:prstGeom prst="rect">
            <a:avLst/>
          </a:prstGeom>
        </p:spPr>
        <p:txBody>
          <a:bodyPr vert="horz" wrap="square" lIns="0" tIns="0" rIns="0" bIns="0" rtlCol="0">
            <a:spAutoFit/>
          </a:bodyPr>
          <a:lstStyle/>
          <a:p>
            <a:pPr marL="12700">
              <a:lnSpc>
                <a:spcPct val="100000"/>
              </a:lnSpc>
              <a:tabLst>
                <a:tab pos="767715" algn="l"/>
                <a:tab pos="1641475" algn="l"/>
              </a:tabLst>
            </a:pPr>
            <a:r>
              <a:rPr sz="2300" spc="320" dirty="0">
                <a:solidFill>
                  <a:srgbClr val="FFFFFF"/>
                </a:solidFill>
                <a:latin typeface="Tahoma"/>
                <a:cs typeface="Tahoma"/>
              </a:rPr>
              <a:t>JIM	</a:t>
            </a:r>
            <a:r>
              <a:rPr sz="2300" spc="370" dirty="0">
                <a:solidFill>
                  <a:srgbClr val="FFFFFF"/>
                </a:solidFill>
                <a:latin typeface="Tahoma"/>
                <a:cs typeface="Tahoma"/>
              </a:rPr>
              <a:t>GUY	</a:t>
            </a:r>
            <a:r>
              <a:rPr sz="2300" spc="390" dirty="0">
                <a:solidFill>
                  <a:srgbClr val="FFFFFF"/>
                </a:solidFill>
                <a:latin typeface="Tahoma"/>
                <a:cs typeface="Tahoma"/>
              </a:rPr>
              <a:t>TUCKER</a:t>
            </a:r>
            <a:r>
              <a:rPr sz="2300" spc="-350" dirty="0">
                <a:solidFill>
                  <a:srgbClr val="FFFFFF"/>
                </a:solidFill>
                <a:latin typeface="Tahoma"/>
                <a:cs typeface="Tahoma"/>
              </a:rPr>
              <a:t> </a:t>
            </a:r>
            <a:endParaRPr sz="2300">
              <a:latin typeface="Tahoma"/>
              <a:cs typeface="Tahoma"/>
            </a:endParaRPr>
          </a:p>
        </p:txBody>
      </p:sp>
      <p:sp>
        <p:nvSpPr>
          <p:cNvPr id="4" name="object 4"/>
          <p:cNvSpPr/>
          <p:nvPr/>
        </p:nvSpPr>
        <p:spPr>
          <a:xfrm>
            <a:off x="6883400" y="2197100"/>
            <a:ext cx="5969000" cy="279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66800" y="1054100"/>
            <a:ext cx="11760200" cy="1400810"/>
          </a:xfrm>
          <a:prstGeom prst="rect">
            <a:avLst/>
          </a:prstGeom>
        </p:spPr>
        <p:txBody>
          <a:bodyPr vert="horz" wrap="square" lIns="0" tIns="0" rIns="0" bIns="0" rtlCol="0">
            <a:spAutoFit/>
          </a:bodyPr>
          <a:lstStyle/>
          <a:p>
            <a:pPr marL="12700">
              <a:lnSpc>
                <a:spcPct val="100000"/>
              </a:lnSpc>
              <a:tabLst>
                <a:tab pos="2456180" algn="l"/>
              </a:tabLst>
            </a:pPr>
            <a:r>
              <a:rPr sz="6200" spc="260" dirty="0"/>
              <a:t>W</a:t>
            </a:r>
            <a:r>
              <a:rPr sz="6200" spc="-1060" dirty="0"/>
              <a:t> </a:t>
            </a:r>
            <a:r>
              <a:rPr sz="6200" spc="525" dirty="0"/>
              <a:t>A</a:t>
            </a:r>
            <a:r>
              <a:rPr sz="6200" spc="-950" dirty="0"/>
              <a:t> </a:t>
            </a:r>
            <a:r>
              <a:rPr sz="6200" spc="-175" dirty="0"/>
              <a:t>R	</a:t>
            </a:r>
            <a:r>
              <a:rPr sz="6200" spc="640" dirty="0"/>
              <a:t>C</a:t>
            </a:r>
            <a:r>
              <a:rPr sz="6200" spc="-960" dirty="0"/>
              <a:t> </a:t>
            </a:r>
            <a:r>
              <a:rPr sz="6200" spc="780" dirty="0"/>
              <a:t>O</a:t>
            </a:r>
            <a:r>
              <a:rPr sz="6200" spc="-960" dirty="0"/>
              <a:t> </a:t>
            </a:r>
            <a:r>
              <a:rPr sz="6200" spc="-175" dirty="0"/>
              <a:t>R</a:t>
            </a:r>
            <a:r>
              <a:rPr sz="6200" spc="-960" dirty="0"/>
              <a:t> </a:t>
            </a:r>
            <a:r>
              <a:rPr sz="6200" spc="-175" dirty="0"/>
              <a:t>R</a:t>
            </a:r>
            <a:r>
              <a:rPr sz="6200" spc="-960" dirty="0"/>
              <a:t> </a:t>
            </a:r>
            <a:r>
              <a:rPr sz="6200" spc="195" dirty="0"/>
              <a:t>E</a:t>
            </a:r>
            <a:r>
              <a:rPr sz="6200" spc="-960" dirty="0"/>
              <a:t> </a:t>
            </a:r>
            <a:r>
              <a:rPr sz="6200" spc="-10" dirty="0"/>
              <a:t>S</a:t>
            </a:r>
            <a:r>
              <a:rPr sz="6200" spc="-960" dirty="0"/>
              <a:t> </a:t>
            </a:r>
            <a:r>
              <a:rPr sz="6200" spc="140" dirty="0"/>
              <a:t>P</a:t>
            </a:r>
            <a:r>
              <a:rPr sz="6200" spc="-960" dirty="0"/>
              <a:t> </a:t>
            </a:r>
            <a:r>
              <a:rPr sz="6200" spc="780" dirty="0"/>
              <a:t>O</a:t>
            </a:r>
            <a:r>
              <a:rPr sz="6200" spc="-960" dirty="0"/>
              <a:t> </a:t>
            </a:r>
            <a:r>
              <a:rPr sz="6200" spc="685" dirty="0"/>
              <a:t>N</a:t>
            </a:r>
            <a:r>
              <a:rPr sz="6200" spc="-960" dirty="0"/>
              <a:t> </a:t>
            </a:r>
            <a:r>
              <a:rPr sz="6200" spc="385" dirty="0"/>
              <a:t>D</a:t>
            </a:r>
            <a:r>
              <a:rPr sz="6200" spc="-960" dirty="0"/>
              <a:t> </a:t>
            </a:r>
            <a:r>
              <a:rPr sz="6200" spc="195" dirty="0"/>
              <a:t>E</a:t>
            </a:r>
            <a:r>
              <a:rPr sz="6200" spc="-960" dirty="0"/>
              <a:t> </a:t>
            </a:r>
            <a:r>
              <a:rPr sz="6200" spc="685" dirty="0"/>
              <a:t>N</a:t>
            </a:r>
            <a:r>
              <a:rPr sz="6200" spc="-960" dirty="0"/>
              <a:t> </a:t>
            </a:r>
            <a:r>
              <a:rPr sz="6200" spc="-65" dirty="0"/>
              <a:t>T</a:t>
            </a:r>
            <a:endParaRPr sz="6200"/>
          </a:p>
          <a:p>
            <a:pPr marL="5829300">
              <a:lnSpc>
                <a:spcPct val="100000"/>
              </a:lnSpc>
              <a:spcBef>
                <a:spcPts val="1460"/>
              </a:spcBef>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660400"/>
            <a:ext cx="10867390" cy="944880"/>
          </a:xfrm>
          <a:prstGeom prst="rect">
            <a:avLst/>
          </a:prstGeom>
        </p:spPr>
        <p:txBody>
          <a:bodyPr vert="horz" wrap="square" lIns="0" tIns="0" rIns="0" bIns="0" rtlCol="0">
            <a:spAutoFit/>
          </a:bodyPr>
          <a:lstStyle/>
          <a:p>
            <a:pPr marL="12700">
              <a:lnSpc>
                <a:spcPct val="100000"/>
              </a:lnSpc>
              <a:tabLst>
                <a:tab pos="2456180" algn="l"/>
              </a:tabLst>
            </a:pPr>
            <a:r>
              <a:rPr sz="6200" spc="260" dirty="0"/>
              <a:t>W</a:t>
            </a:r>
            <a:r>
              <a:rPr sz="6200" spc="-1060" dirty="0"/>
              <a:t> </a:t>
            </a:r>
            <a:r>
              <a:rPr sz="6200" spc="525" dirty="0"/>
              <a:t>A</a:t>
            </a:r>
            <a:r>
              <a:rPr sz="6200" spc="-950" dirty="0"/>
              <a:t> </a:t>
            </a:r>
            <a:r>
              <a:rPr sz="6200" spc="-175" dirty="0"/>
              <a:t>R	</a:t>
            </a:r>
            <a:r>
              <a:rPr sz="6200" spc="640" dirty="0"/>
              <a:t>C</a:t>
            </a:r>
            <a:r>
              <a:rPr sz="6200" spc="-960" dirty="0"/>
              <a:t> </a:t>
            </a:r>
            <a:r>
              <a:rPr sz="6200" spc="780" dirty="0"/>
              <a:t>O</a:t>
            </a:r>
            <a:r>
              <a:rPr sz="6200" spc="-960" dirty="0"/>
              <a:t> </a:t>
            </a:r>
            <a:r>
              <a:rPr sz="6200" spc="-175" dirty="0"/>
              <a:t>R</a:t>
            </a:r>
            <a:r>
              <a:rPr sz="6200" spc="-960" dirty="0"/>
              <a:t> </a:t>
            </a:r>
            <a:r>
              <a:rPr sz="6200" spc="-175" dirty="0"/>
              <a:t>R</a:t>
            </a:r>
            <a:r>
              <a:rPr sz="6200" spc="-960" dirty="0"/>
              <a:t> </a:t>
            </a:r>
            <a:r>
              <a:rPr sz="6200" spc="195" dirty="0"/>
              <a:t>E</a:t>
            </a:r>
            <a:r>
              <a:rPr sz="6200" spc="-960" dirty="0"/>
              <a:t> </a:t>
            </a:r>
            <a:r>
              <a:rPr sz="6200" spc="-10" dirty="0"/>
              <a:t>S</a:t>
            </a:r>
            <a:r>
              <a:rPr sz="6200" spc="-960" dirty="0"/>
              <a:t> </a:t>
            </a:r>
            <a:r>
              <a:rPr sz="6200" spc="140" dirty="0"/>
              <a:t>P</a:t>
            </a:r>
            <a:r>
              <a:rPr sz="6200" spc="-960" dirty="0"/>
              <a:t> </a:t>
            </a:r>
            <a:r>
              <a:rPr sz="6200" spc="780" dirty="0"/>
              <a:t>O</a:t>
            </a:r>
            <a:r>
              <a:rPr sz="6200" spc="-960" dirty="0"/>
              <a:t> </a:t>
            </a:r>
            <a:r>
              <a:rPr sz="6200" spc="685" dirty="0"/>
              <a:t>N</a:t>
            </a:r>
            <a:r>
              <a:rPr sz="6200" spc="-960" dirty="0"/>
              <a:t> </a:t>
            </a:r>
            <a:r>
              <a:rPr sz="6200" spc="385" dirty="0"/>
              <a:t>D</a:t>
            </a:r>
            <a:r>
              <a:rPr sz="6200" spc="-960" dirty="0"/>
              <a:t> </a:t>
            </a:r>
            <a:r>
              <a:rPr sz="6200" spc="195" dirty="0"/>
              <a:t>E</a:t>
            </a:r>
            <a:r>
              <a:rPr sz="6200" spc="-960" dirty="0"/>
              <a:t> </a:t>
            </a:r>
            <a:r>
              <a:rPr sz="6200" spc="685" dirty="0"/>
              <a:t>N</a:t>
            </a:r>
            <a:r>
              <a:rPr sz="6200" spc="-960" dirty="0"/>
              <a:t> </a:t>
            </a:r>
            <a:r>
              <a:rPr sz="6200" spc="-65" dirty="0"/>
              <a:t>T</a:t>
            </a:r>
            <a:endParaRPr sz="6200"/>
          </a:p>
        </p:txBody>
      </p:sp>
      <p:sp>
        <p:nvSpPr>
          <p:cNvPr id="3" name="object 3"/>
          <p:cNvSpPr txBox="1"/>
          <p:nvPr/>
        </p:nvSpPr>
        <p:spPr>
          <a:xfrm>
            <a:off x="698500" y="2295531"/>
            <a:ext cx="186055" cy="416559"/>
          </a:xfrm>
          <a:prstGeom prst="rect">
            <a:avLst/>
          </a:prstGeom>
        </p:spPr>
        <p:txBody>
          <a:bodyPr vert="horz" wrap="square" lIns="0" tIns="0" rIns="0" bIns="0" rtlCol="0">
            <a:spAutoFit/>
          </a:bodyPr>
          <a:lstStyle/>
          <a:p>
            <a:pPr marL="12700">
              <a:lnSpc>
                <a:spcPct val="100000"/>
              </a:lnSpc>
            </a:pPr>
            <a:r>
              <a:rPr sz="2500" spc="125" dirty="0">
                <a:solidFill>
                  <a:srgbClr val="646464"/>
                </a:solidFill>
                <a:latin typeface="Tahoma"/>
                <a:cs typeface="Tahoma"/>
              </a:rPr>
              <a:t>•</a:t>
            </a:r>
            <a:endParaRPr sz="2500">
              <a:latin typeface="Tahoma"/>
              <a:cs typeface="Tahoma"/>
            </a:endParaRPr>
          </a:p>
        </p:txBody>
      </p:sp>
      <p:sp>
        <p:nvSpPr>
          <p:cNvPr id="4" name="object 4"/>
          <p:cNvSpPr txBox="1">
            <a:spLocks noGrp="1"/>
          </p:cNvSpPr>
          <p:nvPr>
            <p:ph type="body" idx="1"/>
          </p:nvPr>
        </p:nvSpPr>
        <p:spPr>
          <a:prstGeom prst="rect">
            <a:avLst/>
          </a:prstGeom>
        </p:spPr>
        <p:txBody>
          <a:bodyPr vert="horz" wrap="square" lIns="0" tIns="407548" rIns="0" bIns="0" rtlCol="0">
            <a:spAutoFit/>
          </a:bodyPr>
          <a:lstStyle/>
          <a:p>
            <a:pPr marL="503555" marR="5080">
              <a:lnSpc>
                <a:spcPct val="113100"/>
              </a:lnSpc>
            </a:pPr>
            <a:r>
              <a:rPr spc="-45" dirty="0"/>
              <a:t>Tucker</a:t>
            </a:r>
            <a:r>
              <a:rPr spc="-145" dirty="0"/>
              <a:t> </a:t>
            </a:r>
            <a:r>
              <a:rPr spc="-60" dirty="0"/>
              <a:t>was</a:t>
            </a:r>
            <a:r>
              <a:rPr spc="-145" dirty="0"/>
              <a:t> </a:t>
            </a:r>
            <a:r>
              <a:rPr spc="-15" dirty="0"/>
              <a:t>a</a:t>
            </a:r>
            <a:r>
              <a:rPr spc="-145" dirty="0"/>
              <a:t> </a:t>
            </a:r>
            <a:r>
              <a:rPr spc="35" dirty="0"/>
              <a:t>correspondent,</a:t>
            </a:r>
            <a:r>
              <a:rPr spc="-145" dirty="0"/>
              <a:t> </a:t>
            </a:r>
            <a:r>
              <a:rPr spc="45" dirty="0"/>
              <a:t>not</a:t>
            </a:r>
            <a:r>
              <a:rPr spc="-145" dirty="0"/>
              <a:t> </a:t>
            </a:r>
            <a:r>
              <a:rPr spc="-10" dirty="0"/>
              <a:t>an</a:t>
            </a:r>
            <a:r>
              <a:rPr spc="-145" dirty="0"/>
              <a:t> </a:t>
            </a:r>
            <a:r>
              <a:rPr spc="40" dirty="0"/>
              <a:t>enlisted</a:t>
            </a:r>
            <a:r>
              <a:rPr spc="-145" dirty="0"/>
              <a:t> </a:t>
            </a:r>
            <a:r>
              <a:rPr spc="-25" dirty="0"/>
              <a:t>man.</a:t>
            </a:r>
            <a:r>
              <a:rPr spc="-145" dirty="0"/>
              <a:t> </a:t>
            </a:r>
            <a:r>
              <a:rPr spc="110" dirty="0"/>
              <a:t>He</a:t>
            </a:r>
            <a:r>
              <a:rPr spc="-145" dirty="0"/>
              <a:t> </a:t>
            </a:r>
            <a:r>
              <a:rPr spc="-60" dirty="0"/>
              <a:t>was</a:t>
            </a:r>
            <a:r>
              <a:rPr spc="-145" dirty="0"/>
              <a:t> </a:t>
            </a:r>
            <a:r>
              <a:rPr spc="120" dirty="0"/>
              <a:t>“in</a:t>
            </a:r>
            <a:r>
              <a:rPr spc="-145" dirty="0"/>
              <a:t> </a:t>
            </a:r>
            <a:r>
              <a:rPr spc="45" dirty="0"/>
              <a:t>country”  </a:t>
            </a:r>
            <a:r>
              <a:rPr dirty="0"/>
              <a:t>for</a:t>
            </a:r>
            <a:r>
              <a:rPr spc="-150" dirty="0"/>
              <a:t> </a:t>
            </a:r>
            <a:r>
              <a:rPr spc="-15" dirty="0"/>
              <a:t>a</a:t>
            </a:r>
            <a:r>
              <a:rPr spc="-150" dirty="0"/>
              <a:t> </a:t>
            </a:r>
            <a:r>
              <a:rPr spc="-25" dirty="0"/>
              <a:t>few</a:t>
            </a:r>
            <a:r>
              <a:rPr spc="-150" dirty="0"/>
              <a:t> </a:t>
            </a:r>
            <a:r>
              <a:rPr spc="20" dirty="0"/>
              <a:t>months</a:t>
            </a:r>
            <a:r>
              <a:rPr spc="-150" dirty="0"/>
              <a:t> </a:t>
            </a:r>
            <a:r>
              <a:rPr spc="15" dirty="0"/>
              <a:t>in</a:t>
            </a:r>
            <a:r>
              <a:rPr spc="-150" dirty="0"/>
              <a:t> </a:t>
            </a:r>
            <a:r>
              <a:rPr spc="-70" dirty="0"/>
              <a:t>1965</a:t>
            </a:r>
            <a:r>
              <a:rPr spc="-150" dirty="0"/>
              <a:t> </a:t>
            </a:r>
            <a:r>
              <a:rPr spc="50" dirty="0"/>
              <a:t>and</a:t>
            </a:r>
            <a:r>
              <a:rPr spc="-150" dirty="0"/>
              <a:t> </a:t>
            </a:r>
            <a:r>
              <a:rPr spc="-80" dirty="0"/>
              <a:t>1967.</a:t>
            </a:r>
            <a:r>
              <a:rPr spc="-150" dirty="0"/>
              <a:t> </a:t>
            </a:r>
            <a:r>
              <a:rPr spc="5" dirty="0"/>
              <a:t>Tucker—who</a:t>
            </a:r>
            <a:r>
              <a:rPr spc="-150" dirty="0"/>
              <a:t> </a:t>
            </a:r>
            <a:r>
              <a:rPr spc="50" dirty="0"/>
              <a:t>had</a:t>
            </a:r>
            <a:r>
              <a:rPr spc="-150" dirty="0"/>
              <a:t> </a:t>
            </a:r>
            <a:r>
              <a:rPr spc="20" dirty="0"/>
              <a:t>served</a:t>
            </a:r>
            <a:r>
              <a:rPr spc="-150" dirty="0"/>
              <a:t> </a:t>
            </a:r>
            <a:r>
              <a:rPr spc="15" dirty="0"/>
              <a:t>in</a:t>
            </a:r>
            <a:r>
              <a:rPr spc="-150" dirty="0"/>
              <a:t> </a:t>
            </a:r>
            <a:r>
              <a:rPr spc="45" dirty="0"/>
              <a:t>Marines  </a:t>
            </a:r>
            <a:r>
              <a:rPr spc="95" dirty="0"/>
              <a:t>Corps</a:t>
            </a:r>
            <a:r>
              <a:rPr spc="-150" dirty="0"/>
              <a:t> </a:t>
            </a:r>
            <a:r>
              <a:rPr spc="-5" dirty="0"/>
              <a:t>Reserve</a:t>
            </a:r>
            <a:r>
              <a:rPr spc="-150" dirty="0"/>
              <a:t> </a:t>
            </a:r>
            <a:r>
              <a:rPr spc="50" dirty="0"/>
              <a:t>before</a:t>
            </a:r>
            <a:r>
              <a:rPr spc="-150" dirty="0"/>
              <a:t> </a:t>
            </a:r>
            <a:r>
              <a:rPr spc="90" dirty="0"/>
              <a:t>being</a:t>
            </a:r>
            <a:r>
              <a:rPr spc="-150" dirty="0"/>
              <a:t> </a:t>
            </a:r>
            <a:r>
              <a:rPr spc="45" dirty="0"/>
              <a:t>discharged</a:t>
            </a:r>
            <a:r>
              <a:rPr spc="-150" dirty="0"/>
              <a:t> </a:t>
            </a:r>
            <a:r>
              <a:rPr dirty="0"/>
              <a:t>for</a:t>
            </a:r>
            <a:r>
              <a:rPr spc="-150" dirty="0"/>
              <a:t> </a:t>
            </a:r>
            <a:r>
              <a:rPr spc="-15" dirty="0"/>
              <a:t>a</a:t>
            </a:r>
            <a:r>
              <a:rPr spc="-150" dirty="0"/>
              <a:t> </a:t>
            </a:r>
            <a:r>
              <a:rPr spc="25" dirty="0"/>
              <a:t>stomach</a:t>
            </a:r>
            <a:r>
              <a:rPr spc="-150" dirty="0"/>
              <a:t> </a:t>
            </a:r>
            <a:r>
              <a:rPr spc="25" dirty="0"/>
              <a:t>ailment—was</a:t>
            </a:r>
            <a:r>
              <a:rPr spc="-150" dirty="0"/>
              <a:t> </a:t>
            </a:r>
            <a:r>
              <a:rPr spc="-15" dirty="0"/>
              <a:t>a  </a:t>
            </a:r>
            <a:r>
              <a:rPr spc="5" dirty="0"/>
              <a:t>sharp</a:t>
            </a:r>
            <a:r>
              <a:rPr spc="-145" dirty="0"/>
              <a:t> </a:t>
            </a:r>
            <a:r>
              <a:rPr spc="50" dirty="0"/>
              <a:t>and</a:t>
            </a:r>
            <a:r>
              <a:rPr spc="-145" dirty="0"/>
              <a:t> </a:t>
            </a:r>
            <a:r>
              <a:rPr spc="40" dirty="0"/>
              <a:t>objective</a:t>
            </a:r>
            <a:r>
              <a:rPr spc="-145" dirty="0"/>
              <a:t> </a:t>
            </a:r>
            <a:r>
              <a:rPr spc="20" dirty="0"/>
              <a:t>observer</a:t>
            </a:r>
            <a:r>
              <a:rPr spc="-145" dirty="0"/>
              <a:t> </a:t>
            </a:r>
            <a:r>
              <a:rPr spc="40" dirty="0"/>
              <a:t>of</a:t>
            </a:r>
            <a:r>
              <a:rPr spc="-145" dirty="0"/>
              <a:t> </a:t>
            </a:r>
            <a:r>
              <a:rPr spc="25" dirty="0"/>
              <a:t>the</a:t>
            </a:r>
            <a:r>
              <a:rPr spc="-145" dirty="0"/>
              <a:t> war. </a:t>
            </a:r>
            <a:r>
              <a:rPr spc="95" dirty="0"/>
              <a:t>As</a:t>
            </a:r>
            <a:r>
              <a:rPr spc="-145" dirty="0"/>
              <a:t> </a:t>
            </a:r>
            <a:r>
              <a:rPr spc="-15" dirty="0"/>
              <a:t>a</a:t>
            </a:r>
            <a:r>
              <a:rPr spc="-145" dirty="0"/>
              <a:t> </a:t>
            </a:r>
            <a:r>
              <a:rPr spc="-75" dirty="0"/>
              <a:t>writer,</a:t>
            </a:r>
            <a:r>
              <a:rPr spc="-145" dirty="0"/>
              <a:t> </a:t>
            </a:r>
            <a:r>
              <a:rPr spc="-45" dirty="0"/>
              <a:t>Tucker</a:t>
            </a:r>
            <a:r>
              <a:rPr spc="-145" dirty="0"/>
              <a:t> </a:t>
            </a:r>
            <a:r>
              <a:rPr spc="20" dirty="0"/>
              <a:t>crafted</a:t>
            </a:r>
            <a:r>
              <a:rPr spc="-145" dirty="0"/>
              <a:t> </a:t>
            </a:r>
            <a:r>
              <a:rPr spc="-10" dirty="0"/>
              <a:t>his  </a:t>
            </a:r>
            <a:r>
              <a:rPr spc="40" dirty="0"/>
              <a:t>prose </a:t>
            </a:r>
            <a:r>
              <a:rPr spc="15" dirty="0"/>
              <a:t>in </a:t>
            </a:r>
            <a:r>
              <a:rPr spc="25" dirty="0"/>
              <a:t>the </a:t>
            </a:r>
            <a:r>
              <a:rPr spc="5" dirty="0"/>
              <a:t>Ernest </a:t>
            </a:r>
            <a:r>
              <a:rPr spc="25" dirty="0"/>
              <a:t>Hemingway </a:t>
            </a:r>
            <a:r>
              <a:rPr spc="30" dirty="0"/>
              <a:t>tradition </a:t>
            </a:r>
            <a:r>
              <a:rPr spc="40" dirty="0"/>
              <a:t>of </a:t>
            </a:r>
            <a:r>
              <a:rPr spc="5" dirty="0"/>
              <a:t>clean, </a:t>
            </a:r>
            <a:r>
              <a:rPr spc="35" dirty="0"/>
              <a:t>direct </a:t>
            </a:r>
            <a:r>
              <a:rPr spc="-5" dirty="0"/>
              <a:t>lines. </a:t>
            </a:r>
            <a:r>
              <a:rPr spc="-45" dirty="0"/>
              <a:t>Tucker  </a:t>
            </a:r>
            <a:r>
              <a:rPr spc="20" dirty="0"/>
              <a:t>interviewed </a:t>
            </a:r>
            <a:r>
              <a:rPr spc="40" dirty="0"/>
              <a:t>men </a:t>
            </a:r>
            <a:r>
              <a:rPr spc="50" dirty="0"/>
              <a:t>and </a:t>
            </a:r>
            <a:r>
              <a:rPr dirty="0"/>
              <a:t>wrote </a:t>
            </a:r>
            <a:r>
              <a:rPr spc="60" dirty="0"/>
              <a:t>about </a:t>
            </a:r>
            <a:r>
              <a:rPr spc="30" dirty="0"/>
              <a:t>them </a:t>
            </a:r>
            <a:r>
              <a:rPr dirty="0"/>
              <a:t>for </a:t>
            </a:r>
            <a:r>
              <a:rPr spc="45" dirty="0"/>
              <a:t>papers </a:t>
            </a:r>
            <a:r>
              <a:rPr spc="15" dirty="0"/>
              <a:t>in </a:t>
            </a:r>
            <a:r>
              <a:rPr spc="-15" dirty="0"/>
              <a:t>Arkansas,  </a:t>
            </a:r>
            <a:r>
              <a:rPr spc="55" dirty="0"/>
              <a:t>including</a:t>
            </a:r>
            <a:r>
              <a:rPr spc="-145" dirty="0"/>
              <a:t> </a:t>
            </a:r>
            <a:r>
              <a:rPr spc="25" dirty="0"/>
              <a:t>the</a:t>
            </a:r>
            <a:r>
              <a:rPr spc="-145" dirty="0"/>
              <a:t> </a:t>
            </a:r>
            <a:r>
              <a:rPr i="1" spc="-75" dirty="0">
                <a:latin typeface="Arial"/>
                <a:cs typeface="Arial"/>
              </a:rPr>
              <a:t>Arkansas</a:t>
            </a:r>
            <a:r>
              <a:rPr i="1" spc="-50" dirty="0">
                <a:latin typeface="Arial"/>
                <a:cs typeface="Arial"/>
              </a:rPr>
              <a:t> </a:t>
            </a:r>
            <a:r>
              <a:rPr i="1" dirty="0">
                <a:latin typeface="Arial"/>
                <a:cs typeface="Arial"/>
              </a:rPr>
              <a:t>Gazette</a:t>
            </a:r>
            <a:r>
              <a:rPr i="1" spc="-50" dirty="0">
                <a:latin typeface="Arial"/>
                <a:cs typeface="Arial"/>
              </a:rPr>
              <a:t> </a:t>
            </a:r>
            <a:r>
              <a:rPr spc="50" dirty="0"/>
              <a:t>and</a:t>
            </a:r>
            <a:r>
              <a:rPr spc="-145" dirty="0"/>
              <a:t> </a:t>
            </a:r>
            <a:r>
              <a:rPr spc="25" dirty="0"/>
              <a:t>the</a:t>
            </a:r>
            <a:r>
              <a:rPr spc="-145" dirty="0"/>
              <a:t> </a:t>
            </a:r>
            <a:r>
              <a:rPr i="1" spc="20" dirty="0">
                <a:latin typeface="Arial"/>
                <a:cs typeface="Arial"/>
              </a:rPr>
              <a:t>Jonesboro</a:t>
            </a:r>
            <a:r>
              <a:rPr i="1" spc="-50" dirty="0">
                <a:latin typeface="Arial"/>
                <a:cs typeface="Arial"/>
              </a:rPr>
              <a:t> </a:t>
            </a:r>
            <a:r>
              <a:rPr i="1" spc="-105" dirty="0">
                <a:latin typeface="Arial"/>
                <a:cs typeface="Arial"/>
              </a:rPr>
              <a:t>Sun</a:t>
            </a:r>
            <a:r>
              <a:rPr spc="-105" dirty="0"/>
              <a:t>.</a:t>
            </a:r>
            <a:r>
              <a:rPr spc="-145" dirty="0"/>
              <a:t> </a:t>
            </a:r>
            <a:r>
              <a:rPr spc="35" dirty="0"/>
              <a:t>His</a:t>
            </a:r>
            <a:r>
              <a:rPr spc="-145" dirty="0"/>
              <a:t> </a:t>
            </a:r>
            <a:r>
              <a:rPr spc="35" dirty="0"/>
              <a:t>dispatches  </a:t>
            </a:r>
            <a:r>
              <a:rPr spc="-5" dirty="0"/>
              <a:t>from</a:t>
            </a:r>
            <a:r>
              <a:rPr spc="-150" dirty="0"/>
              <a:t> </a:t>
            </a:r>
            <a:r>
              <a:rPr spc="20" dirty="0"/>
              <a:t>Vietnam</a:t>
            </a:r>
            <a:r>
              <a:rPr spc="-150" dirty="0"/>
              <a:t> </a:t>
            </a:r>
            <a:r>
              <a:rPr spc="-15" dirty="0"/>
              <a:t>were</a:t>
            </a:r>
            <a:r>
              <a:rPr spc="-150" dirty="0"/>
              <a:t> </a:t>
            </a:r>
            <a:r>
              <a:rPr spc="75" dirty="0"/>
              <a:t>collected</a:t>
            </a:r>
            <a:r>
              <a:rPr spc="-150" dirty="0"/>
              <a:t> </a:t>
            </a:r>
            <a:r>
              <a:rPr spc="45" dirty="0"/>
              <a:t>into</a:t>
            </a:r>
            <a:r>
              <a:rPr spc="-150" dirty="0"/>
              <a:t> </a:t>
            </a:r>
            <a:r>
              <a:rPr spc="-15" dirty="0"/>
              <a:t>a</a:t>
            </a:r>
            <a:r>
              <a:rPr spc="-150" dirty="0"/>
              <a:t> </a:t>
            </a:r>
            <a:r>
              <a:rPr spc="60" dirty="0"/>
              <a:t>book,</a:t>
            </a:r>
            <a:r>
              <a:rPr spc="-150" dirty="0"/>
              <a:t> </a:t>
            </a:r>
            <a:r>
              <a:rPr i="1" spc="-75" dirty="0">
                <a:latin typeface="Arial"/>
                <a:cs typeface="Arial"/>
              </a:rPr>
              <a:t>Arkansas</a:t>
            </a:r>
            <a:r>
              <a:rPr i="1" spc="-55" dirty="0">
                <a:latin typeface="Arial"/>
                <a:cs typeface="Arial"/>
              </a:rPr>
              <a:t> </a:t>
            </a:r>
            <a:r>
              <a:rPr i="1" spc="55" dirty="0">
                <a:latin typeface="Arial"/>
                <a:cs typeface="Arial"/>
              </a:rPr>
              <a:t>Men</a:t>
            </a:r>
            <a:r>
              <a:rPr i="1" spc="-55" dirty="0">
                <a:latin typeface="Arial"/>
                <a:cs typeface="Arial"/>
              </a:rPr>
              <a:t> </a:t>
            </a:r>
            <a:r>
              <a:rPr i="1" spc="25" dirty="0">
                <a:latin typeface="Arial"/>
                <a:cs typeface="Arial"/>
              </a:rPr>
              <a:t>at</a:t>
            </a:r>
            <a:r>
              <a:rPr i="1" spc="-55" dirty="0">
                <a:latin typeface="Arial"/>
                <a:cs typeface="Arial"/>
              </a:rPr>
              <a:t> </a:t>
            </a:r>
            <a:r>
              <a:rPr i="1" spc="-130" dirty="0">
                <a:latin typeface="Arial"/>
                <a:cs typeface="Arial"/>
              </a:rPr>
              <a:t>War.</a:t>
            </a:r>
          </a:p>
        </p:txBody>
      </p:sp>
      <p:sp>
        <p:nvSpPr>
          <p:cNvPr id="5" name="object 5"/>
          <p:cNvSpPr txBox="1"/>
          <p:nvPr/>
        </p:nvSpPr>
        <p:spPr>
          <a:xfrm>
            <a:off x="698500" y="6484599"/>
            <a:ext cx="11007725" cy="1967864"/>
          </a:xfrm>
          <a:prstGeom prst="rect">
            <a:avLst/>
          </a:prstGeom>
        </p:spPr>
        <p:txBody>
          <a:bodyPr vert="horz" wrap="square" lIns="0" tIns="0" rIns="0" bIns="0" rtlCol="0">
            <a:spAutoFit/>
          </a:bodyPr>
          <a:lstStyle/>
          <a:p>
            <a:pPr marL="381000" marR="5080" indent="-368300">
              <a:lnSpc>
                <a:spcPct val="113100"/>
              </a:lnSpc>
              <a:buClr>
                <a:srgbClr val="646464"/>
              </a:buClr>
              <a:buSzPct val="89285"/>
              <a:buChar char="•"/>
              <a:tabLst>
                <a:tab pos="380365" algn="l"/>
                <a:tab pos="381000" algn="l"/>
              </a:tabLst>
            </a:pPr>
            <a:r>
              <a:rPr sz="2800" spc="-65" dirty="0">
                <a:solidFill>
                  <a:srgbClr val="FFFFFF"/>
                </a:solidFill>
                <a:latin typeface="Tahoma"/>
                <a:cs typeface="Tahoma"/>
              </a:rPr>
              <a:t>Tucker’s </a:t>
            </a:r>
            <a:r>
              <a:rPr sz="2800" spc="100" dirty="0">
                <a:solidFill>
                  <a:srgbClr val="FFFFFF"/>
                </a:solidFill>
                <a:latin typeface="Tahoma"/>
                <a:cs typeface="Tahoma"/>
              </a:rPr>
              <a:t>book </a:t>
            </a:r>
            <a:r>
              <a:rPr sz="2800" spc="15" dirty="0">
                <a:solidFill>
                  <a:srgbClr val="FFFFFF"/>
                </a:solidFill>
                <a:latin typeface="Tahoma"/>
                <a:cs typeface="Tahoma"/>
              </a:rPr>
              <a:t>focuses </a:t>
            </a:r>
            <a:r>
              <a:rPr sz="2800" spc="70" dirty="0">
                <a:solidFill>
                  <a:srgbClr val="FFFFFF"/>
                </a:solidFill>
                <a:latin typeface="Tahoma"/>
                <a:cs typeface="Tahoma"/>
              </a:rPr>
              <a:t>on </a:t>
            </a:r>
            <a:r>
              <a:rPr sz="2800" spc="-15" dirty="0">
                <a:solidFill>
                  <a:srgbClr val="FFFFFF"/>
                </a:solidFill>
                <a:latin typeface="Tahoma"/>
                <a:cs typeface="Tahoma"/>
              </a:rPr>
              <a:t>a </a:t>
            </a:r>
            <a:r>
              <a:rPr sz="2800" spc="10" dirty="0">
                <a:solidFill>
                  <a:srgbClr val="FFFFFF"/>
                </a:solidFill>
                <a:latin typeface="Tahoma"/>
                <a:cs typeface="Tahoma"/>
              </a:rPr>
              <a:t>cross-section </a:t>
            </a:r>
            <a:r>
              <a:rPr sz="2800" spc="40" dirty="0">
                <a:solidFill>
                  <a:srgbClr val="FFFFFF"/>
                </a:solidFill>
                <a:latin typeface="Tahoma"/>
                <a:cs typeface="Tahoma"/>
              </a:rPr>
              <a:t>of </a:t>
            </a:r>
            <a:r>
              <a:rPr sz="2800" spc="-5" dirty="0">
                <a:solidFill>
                  <a:srgbClr val="FFFFFF"/>
                </a:solidFill>
                <a:latin typeface="Tahoma"/>
                <a:cs typeface="Tahoma"/>
              </a:rPr>
              <a:t>Arkansas </a:t>
            </a:r>
            <a:r>
              <a:rPr sz="2800" dirty="0">
                <a:solidFill>
                  <a:srgbClr val="FFFFFF"/>
                </a:solidFill>
                <a:latin typeface="Tahoma"/>
                <a:cs typeface="Tahoma"/>
              </a:rPr>
              <a:t>men, </a:t>
            </a:r>
            <a:r>
              <a:rPr sz="2800" spc="-5" dirty="0">
                <a:solidFill>
                  <a:srgbClr val="FFFFFF"/>
                </a:solidFill>
                <a:latin typeface="Tahoma"/>
                <a:cs typeface="Tahoma"/>
              </a:rPr>
              <a:t>from </a:t>
            </a:r>
            <a:r>
              <a:rPr sz="2800" spc="-15" dirty="0">
                <a:solidFill>
                  <a:srgbClr val="FFFFFF"/>
                </a:solidFill>
                <a:latin typeface="Tahoma"/>
                <a:cs typeface="Tahoma"/>
              </a:rPr>
              <a:t>a  </a:t>
            </a:r>
            <a:r>
              <a:rPr sz="2800" spc="50" dirty="0">
                <a:solidFill>
                  <a:srgbClr val="FFFFFF"/>
                </a:solidFill>
                <a:latin typeface="Tahoma"/>
                <a:cs typeface="Tahoma"/>
              </a:rPr>
              <a:t>helicopter</a:t>
            </a:r>
            <a:r>
              <a:rPr sz="2800" spc="-140" dirty="0">
                <a:solidFill>
                  <a:srgbClr val="FFFFFF"/>
                </a:solidFill>
                <a:latin typeface="Tahoma"/>
                <a:cs typeface="Tahoma"/>
              </a:rPr>
              <a:t> </a:t>
            </a:r>
            <a:r>
              <a:rPr sz="2800" spc="40" dirty="0">
                <a:solidFill>
                  <a:srgbClr val="FFFFFF"/>
                </a:solidFill>
                <a:latin typeface="Tahoma"/>
                <a:cs typeface="Tahoma"/>
              </a:rPr>
              <a:t>pilot,</a:t>
            </a:r>
            <a:r>
              <a:rPr sz="2800" spc="-140" dirty="0">
                <a:solidFill>
                  <a:srgbClr val="FFFFFF"/>
                </a:solidFill>
                <a:latin typeface="Tahoma"/>
                <a:cs typeface="Tahoma"/>
              </a:rPr>
              <a:t> </a:t>
            </a:r>
            <a:r>
              <a:rPr sz="2800" spc="70" dirty="0">
                <a:solidFill>
                  <a:srgbClr val="FFFFFF"/>
                </a:solidFill>
                <a:latin typeface="Tahoma"/>
                <a:cs typeface="Tahoma"/>
              </a:rPr>
              <a:t>to</a:t>
            </a:r>
            <a:r>
              <a:rPr sz="2800" spc="-140" dirty="0">
                <a:solidFill>
                  <a:srgbClr val="FFFFFF"/>
                </a:solidFill>
                <a:latin typeface="Tahoma"/>
                <a:cs typeface="Tahoma"/>
              </a:rPr>
              <a:t> </a:t>
            </a:r>
            <a:r>
              <a:rPr sz="2800" spc="-15" dirty="0">
                <a:solidFill>
                  <a:srgbClr val="FFFFFF"/>
                </a:solidFill>
                <a:latin typeface="Tahoma"/>
                <a:cs typeface="Tahoma"/>
              </a:rPr>
              <a:t>a</a:t>
            </a:r>
            <a:r>
              <a:rPr sz="2800" spc="-140" dirty="0">
                <a:solidFill>
                  <a:srgbClr val="FFFFFF"/>
                </a:solidFill>
                <a:latin typeface="Tahoma"/>
                <a:cs typeface="Tahoma"/>
              </a:rPr>
              <a:t> </a:t>
            </a:r>
            <a:r>
              <a:rPr sz="2800" spc="-35" dirty="0">
                <a:solidFill>
                  <a:srgbClr val="FFFFFF"/>
                </a:solidFill>
                <a:latin typeface="Tahoma"/>
                <a:cs typeface="Tahoma"/>
              </a:rPr>
              <a:t>sniper,</a:t>
            </a:r>
            <a:r>
              <a:rPr sz="2800" spc="-140" dirty="0">
                <a:solidFill>
                  <a:srgbClr val="FFFFFF"/>
                </a:solidFill>
                <a:latin typeface="Tahoma"/>
                <a:cs typeface="Tahoma"/>
              </a:rPr>
              <a:t> </a:t>
            </a:r>
            <a:r>
              <a:rPr sz="2800" spc="70" dirty="0">
                <a:solidFill>
                  <a:srgbClr val="FFFFFF"/>
                </a:solidFill>
                <a:latin typeface="Tahoma"/>
                <a:cs typeface="Tahoma"/>
              </a:rPr>
              <a:t>to</a:t>
            </a:r>
            <a:r>
              <a:rPr sz="2800" spc="-140" dirty="0">
                <a:solidFill>
                  <a:srgbClr val="FFFFFF"/>
                </a:solidFill>
                <a:latin typeface="Tahoma"/>
                <a:cs typeface="Tahoma"/>
              </a:rPr>
              <a:t> </a:t>
            </a:r>
            <a:r>
              <a:rPr sz="2800" spc="-15" dirty="0">
                <a:solidFill>
                  <a:srgbClr val="FFFFFF"/>
                </a:solidFill>
                <a:latin typeface="Tahoma"/>
                <a:cs typeface="Tahoma"/>
              </a:rPr>
              <a:t>a</a:t>
            </a:r>
            <a:r>
              <a:rPr sz="2800" spc="-140" dirty="0">
                <a:solidFill>
                  <a:srgbClr val="FFFFFF"/>
                </a:solidFill>
                <a:latin typeface="Tahoma"/>
                <a:cs typeface="Tahoma"/>
              </a:rPr>
              <a:t> </a:t>
            </a:r>
            <a:r>
              <a:rPr sz="2800" spc="75" dirty="0">
                <a:solidFill>
                  <a:srgbClr val="FFFFFF"/>
                </a:solidFill>
                <a:latin typeface="Tahoma"/>
                <a:cs typeface="Tahoma"/>
              </a:rPr>
              <a:t>boat</a:t>
            </a:r>
            <a:r>
              <a:rPr sz="2800" spc="-140" dirty="0">
                <a:solidFill>
                  <a:srgbClr val="FFFFFF"/>
                </a:solidFill>
                <a:latin typeface="Tahoma"/>
                <a:cs typeface="Tahoma"/>
              </a:rPr>
              <a:t> </a:t>
            </a:r>
            <a:r>
              <a:rPr sz="2800" spc="-50" dirty="0">
                <a:solidFill>
                  <a:srgbClr val="FFFFFF"/>
                </a:solidFill>
                <a:latin typeface="Tahoma"/>
                <a:cs typeface="Tahoma"/>
              </a:rPr>
              <a:t>driver,</a:t>
            </a:r>
            <a:r>
              <a:rPr sz="2800" spc="-140" dirty="0">
                <a:solidFill>
                  <a:srgbClr val="FFFFFF"/>
                </a:solidFill>
                <a:latin typeface="Tahoma"/>
                <a:cs typeface="Tahoma"/>
              </a:rPr>
              <a:t> </a:t>
            </a:r>
            <a:r>
              <a:rPr sz="2800" spc="15" dirty="0">
                <a:solidFill>
                  <a:srgbClr val="FFFFFF"/>
                </a:solidFill>
                <a:latin typeface="Tahoma"/>
                <a:cs typeface="Tahoma"/>
              </a:rPr>
              <a:t>who</a:t>
            </a:r>
            <a:r>
              <a:rPr sz="2800" spc="-140" dirty="0">
                <a:solidFill>
                  <a:srgbClr val="FFFFFF"/>
                </a:solidFill>
                <a:latin typeface="Tahoma"/>
                <a:cs typeface="Tahoma"/>
              </a:rPr>
              <a:t> </a:t>
            </a:r>
            <a:r>
              <a:rPr sz="2800" spc="40" dirty="0">
                <a:solidFill>
                  <a:srgbClr val="FFFFFF"/>
                </a:solidFill>
                <a:latin typeface="Tahoma"/>
                <a:cs typeface="Tahoma"/>
              </a:rPr>
              <a:t>came</a:t>
            </a:r>
            <a:r>
              <a:rPr sz="2800" spc="-140" dirty="0">
                <a:solidFill>
                  <a:srgbClr val="FFFFFF"/>
                </a:solidFill>
                <a:latin typeface="Tahoma"/>
                <a:cs typeface="Tahoma"/>
              </a:rPr>
              <a:t> </a:t>
            </a:r>
            <a:r>
              <a:rPr sz="2800" spc="-5" dirty="0">
                <a:solidFill>
                  <a:srgbClr val="FFFFFF"/>
                </a:solidFill>
                <a:latin typeface="Tahoma"/>
                <a:cs typeface="Tahoma"/>
              </a:rPr>
              <a:t>from</a:t>
            </a:r>
            <a:r>
              <a:rPr sz="2800" spc="-140" dirty="0">
                <a:solidFill>
                  <a:srgbClr val="FFFFFF"/>
                </a:solidFill>
                <a:latin typeface="Tahoma"/>
                <a:cs typeface="Tahoma"/>
              </a:rPr>
              <a:t> </a:t>
            </a:r>
            <a:r>
              <a:rPr sz="2800" spc="-20" dirty="0">
                <a:solidFill>
                  <a:srgbClr val="FFFFFF"/>
                </a:solidFill>
                <a:latin typeface="Tahoma"/>
                <a:cs typeface="Tahoma"/>
              </a:rPr>
              <a:t>every  </a:t>
            </a:r>
            <a:r>
              <a:rPr sz="2800" spc="20" dirty="0">
                <a:solidFill>
                  <a:srgbClr val="FFFFFF"/>
                </a:solidFill>
                <a:latin typeface="Tahoma"/>
                <a:cs typeface="Tahoma"/>
              </a:rPr>
              <a:t>corner</a:t>
            </a:r>
            <a:r>
              <a:rPr sz="2800" spc="-140" dirty="0">
                <a:solidFill>
                  <a:srgbClr val="FFFFFF"/>
                </a:solidFill>
                <a:latin typeface="Tahoma"/>
                <a:cs typeface="Tahoma"/>
              </a:rPr>
              <a:t> </a:t>
            </a:r>
            <a:r>
              <a:rPr sz="2800" spc="40" dirty="0">
                <a:solidFill>
                  <a:srgbClr val="FFFFFF"/>
                </a:solidFill>
                <a:latin typeface="Tahoma"/>
                <a:cs typeface="Tahoma"/>
              </a:rPr>
              <a:t>of</a:t>
            </a:r>
            <a:r>
              <a:rPr sz="2800" spc="-140" dirty="0">
                <a:solidFill>
                  <a:srgbClr val="FFFFFF"/>
                </a:solidFill>
                <a:latin typeface="Tahoma"/>
                <a:cs typeface="Tahoma"/>
              </a:rPr>
              <a:t> </a:t>
            </a:r>
            <a:r>
              <a:rPr sz="2800" spc="25" dirty="0">
                <a:solidFill>
                  <a:srgbClr val="FFFFFF"/>
                </a:solidFill>
                <a:latin typeface="Tahoma"/>
                <a:cs typeface="Tahoma"/>
              </a:rPr>
              <a:t>the</a:t>
            </a:r>
            <a:r>
              <a:rPr sz="2800" spc="-140" dirty="0">
                <a:solidFill>
                  <a:srgbClr val="FFFFFF"/>
                </a:solidFill>
                <a:latin typeface="Tahoma"/>
                <a:cs typeface="Tahoma"/>
              </a:rPr>
              <a:t> </a:t>
            </a:r>
            <a:r>
              <a:rPr sz="2800" spc="-20" dirty="0">
                <a:solidFill>
                  <a:srgbClr val="FFFFFF"/>
                </a:solidFill>
                <a:latin typeface="Tahoma"/>
                <a:cs typeface="Tahoma"/>
              </a:rPr>
              <a:t>state.</a:t>
            </a:r>
            <a:r>
              <a:rPr sz="2800" spc="-140" dirty="0">
                <a:solidFill>
                  <a:srgbClr val="FFFFFF"/>
                </a:solidFill>
                <a:latin typeface="Tahoma"/>
                <a:cs typeface="Tahoma"/>
              </a:rPr>
              <a:t> </a:t>
            </a:r>
            <a:r>
              <a:rPr sz="2800" spc="65" dirty="0">
                <a:solidFill>
                  <a:srgbClr val="FFFFFF"/>
                </a:solidFill>
                <a:latin typeface="Tahoma"/>
                <a:cs typeface="Tahoma"/>
              </a:rPr>
              <a:t>Some</a:t>
            </a:r>
            <a:r>
              <a:rPr sz="2800" spc="-140" dirty="0">
                <a:solidFill>
                  <a:srgbClr val="FFFFFF"/>
                </a:solidFill>
                <a:latin typeface="Tahoma"/>
                <a:cs typeface="Tahoma"/>
              </a:rPr>
              <a:t> </a:t>
            </a:r>
            <a:r>
              <a:rPr sz="2800" spc="-15" dirty="0">
                <a:solidFill>
                  <a:srgbClr val="FFFFFF"/>
                </a:solidFill>
                <a:latin typeface="Tahoma"/>
                <a:cs typeface="Tahoma"/>
              </a:rPr>
              <a:t>were</a:t>
            </a:r>
            <a:r>
              <a:rPr sz="2800" spc="-140" dirty="0">
                <a:solidFill>
                  <a:srgbClr val="FFFFFF"/>
                </a:solidFill>
                <a:latin typeface="Tahoma"/>
                <a:cs typeface="Tahoma"/>
              </a:rPr>
              <a:t> </a:t>
            </a:r>
            <a:r>
              <a:rPr sz="2800" spc="-15" dirty="0">
                <a:solidFill>
                  <a:srgbClr val="FFFFFF"/>
                </a:solidFill>
                <a:latin typeface="Tahoma"/>
                <a:cs typeface="Tahoma"/>
              </a:rPr>
              <a:t>officers,</a:t>
            </a:r>
            <a:r>
              <a:rPr sz="2800" spc="-140" dirty="0">
                <a:solidFill>
                  <a:srgbClr val="FFFFFF"/>
                </a:solidFill>
                <a:latin typeface="Tahoma"/>
                <a:cs typeface="Tahoma"/>
              </a:rPr>
              <a:t> </a:t>
            </a:r>
            <a:r>
              <a:rPr sz="2800" spc="15" dirty="0">
                <a:solidFill>
                  <a:srgbClr val="FFFFFF"/>
                </a:solidFill>
                <a:latin typeface="Tahoma"/>
                <a:cs typeface="Tahoma"/>
              </a:rPr>
              <a:t>others</a:t>
            </a:r>
            <a:r>
              <a:rPr sz="2800" spc="-140" dirty="0">
                <a:solidFill>
                  <a:srgbClr val="FFFFFF"/>
                </a:solidFill>
                <a:latin typeface="Tahoma"/>
                <a:cs typeface="Tahoma"/>
              </a:rPr>
              <a:t> </a:t>
            </a:r>
            <a:r>
              <a:rPr sz="2800" spc="5" dirty="0">
                <a:solidFill>
                  <a:srgbClr val="FFFFFF"/>
                </a:solidFill>
                <a:latin typeface="Tahoma"/>
                <a:cs typeface="Tahoma"/>
              </a:rPr>
              <a:t>privates</a:t>
            </a:r>
            <a:r>
              <a:rPr sz="2800" spc="-140" dirty="0">
                <a:solidFill>
                  <a:srgbClr val="FFFFFF"/>
                </a:solidFill>
                <a:latin typeface="Tahoma"/>
                <a:cs typeface="Tahoma"/>
              </a:rPr>
              <a:t> </a:t>
            </a:r>
            <a:r>
              <a:rPr sz="2800" spc="50" dirty="0">
                <a:solidFill>
                  <a:srgbClr val="FFFFFF"/>
                </a:solidFill>
                <a:latin typeface="Tahoma"/>
                <a:cs typeface="Tahoma"/>
              </a:rPr>
              <a:t>and</a:t>
            </a:r>
            <a:r>
              <a:rPr sz="2800" spc="-140" dirty="0">
                <a:solidFill>
                  <a:srgbClr val="FFFFFF"/>
                </a:solidFill>
                <a:latin typeface="Tahoma"/>
                <a:cs typeface="Tahoma"/>
              </a:rPr>
              <a:t> </a:t>
            </a:r>
            <a:r>
              <a:rPr sz="2800" spc="30" dirty="0">
                <a:solidFill>
                  <a:srgbClr val="FFFFFF"/>
                </a:solidFill>
                <a:latin typeface="Tahoma"/>
                <a:cs typeface="Tahoma"/>
              </a:rPr>
              <a:t>medics.  </a:t>
            </a:r>
            <a:r>
              <a:rPr sz="2800" spc="-10" dirty="0">
                <a:solidFill>
                  <a:srgbClr val="FFFFFF"/>
                </a:solidFill>
                <a:latin typeface="Tahoma"/>
                <a:cs typeface="Tahoma"/>
              </a:rPr>
              <a:t>They</a:t>
            </a:r>
            <a:r>
              <a:rPr sz="2800" spc="-150" dirty="0">
                <a:solidFill>
                  <a:srgbClr val="FFFFFF"/>
                </a:solidFill>
                <a:latin typeface="Tahoma"/>
                <a:cs typeface="Tahoma"/>
              </a:rPr>
              <a:t> </a:t>
            </a:r>
            <a:r>
              <a:rPr sz="2800" spc="15" dirty="0">
                <a:solidFill>
                  <a:srgbClr val="FFFFFF"/>
                </a:solidFill>
                <a:latin typeface="Tahoma"/>
                <a:cs typeface="Tahoma"/>
              </a:rPr>
              <a:t>all</a:t>
            </a:r>
            <a:r>
              <a:rPr sz="2800" spc="-150" dirty="0">
                <a:solidFill>
                  <a:srgbClr val="FFFFFF"/>
                </a:solidFill>
                <a:latin typeface="Tahoma"/>
                <a:cs typeface="Tahoma"/>
              </a:rPr>
              <a:t> </a:t>
            </a:r>
            <a:r>
              <a:rPr sz="2800" spc="50" dirty="0">
                <a:solidFill>
                  <a:srgbClr val="FFFFFF"/>
                </a:solidFill>
                <a:latin typeface="Tahoma"/>
                <a:cs typeface="Tahoma"/>
              </a:rPr>
              <a:t>had</a:t>
            </a:r>
            <a:r>
              <a:rPr sz="2800" spc="-150" dirty="0">
                <a:solidFill>
                  <a:srgbClr val="FFFFFF"/>
                </a:solidFill>
                <a:latin typeface="Tahoma"/>
                <a:cs typeface="Tahoma"/>
              </a:rPr>
              <a:t> </a:t>
            </a:r>
            <a:r>
              <a:rPr sz="2800" spc="45" dirty="0">
                <a:solidFill>
                  <a:srgbClr val="FFFFFF"/>
                </a:solidFill>
                <a:latin typeface="Tahoma"/>
                <a:cs typeface="Tahoma"/>
              </a:rPr>
              <a:t>something</a:t>
            </a:r>
            <a:r>
              <a:rPr sz="2800" spc="-150" dirty="0">
                <a:solidFill>
                  <a:srgbClr val="FFFFFF"/>
                </a:solidFill>
                <a:latin typeface="Tahoma"/>
                <a:cs typeface="Tahoma"/>
              </a:rPr>
              <a:t> </a:t>
            </a:r>
            <a:r>
              <a:rPr sz="2800" spc="20" dirty="0">
                <a:solidFill>
                  <a:srgbClr val="FFFFFF"/>
                </a:solidFill>
                <a:latin typeface="Tahoma"/>
                <a:cs typeface="Tahoma"/>
              </a:rPr>
              <a:t>interesting</a:t>
            </a:r>
            <a:r>
              <a:rPr sz="2800" spc="-150" dirty="0">
                <a:solidFill>
                  <a:srgbClr val="FFFFFF"/>
                </a:solidFill>
                <a:latin typeface="Tahoma"/>
                <a:cs typeface="Tahoma"/>
              </a:rPr>
              <a:t> </a:t>
            </a:r>
            <a:r>
              <a:rPr sz="2800" spc="70" dirty="0">
                <a:solidFill>
                  <a:srgbClr val="FFFFFF"/>
                </a:solidFill>
                <a:latin typeface="Tahoma"/>
                <a:cs typeface="Tahoma"/>
              </a:rPr>
              <a:t>to</a:t>
            </a:r>
            <a:r>
              <a:rPr sz="2800" spc="-150" dirty="0">
                <a:solidFill>
                  <a:srgbClr val="FFFFFF"/>
                </a:solidFill>
                <a:latin typeface="Tahoma"/>
                <a:cs typeface="Tahoma"/>
              </a:rPr>
              <a:t> </a:t>
            </a:r>
            <a:r>
              <a:rPr sz="2800" spc="-55" dirty="0">
                <a:solidFill>
                  <a:srgbClr val="FFFFFF"/>
                </a:solidFill>
                <a:latin typeface="Tahoma"/>
                <a:cs typeface="Tahoma"/>
              </a:rPr>
              <a:t>say</a:t>
            </a:r>
            <a:r>
              <a:rPr sz="2800" spc="-150" dirty="0">
                <a:solidFill>
                  <a:srgbClr val="FFFFFF"/>
                </a:solidFill>
                <a:latin typeface="Tahoma"/>
                <a:cs typeface="Tahoma"/>
              </a:rPr>
              <a:t> </a:t>
            </a:r>
            <a:r>
              <a:rPr sz="2800" spc="60" dirty="0">
                <a:solidFill>
                  <a:srgbClr val="FFFFFF"/>
                </a:solidFill>
                <a:latin typeface="Tahoma"/>
                <a:cs typeface="Tahoma"/>
              </a:rPr>
              <a:t>about</a:t>
            </a:r>
            <a:r>
              <a:rPr sz="2800" spc="-150" dirty="0">
                <a:solidFill>
                  <a:srgbClr val="FFFFFF"/>
                </a:solidFill>
                <a:latin typeface="Tahoma"/>
                <a:cs typeface="Tahoma"/>
              </a:rPr>
              <a:t> </a:t>
            </a:r>
            <a:r>
              <a:rPr sz="2800" spc="25" dirty="0">
                <a:solidFill>
                  <a:srgbClr val="FFFFFF"/>
                </a:solidFill>
                <a:latin typeface="Tahoma"/>
                <a:cs typeface="Tahoma"/>
              </a:rPr>
              <a:t>the</a:t>
            </a:r>
            <a:r>
              <a:rPr sz="2800" spc="-150" dirty="0">
                <a:solidFill>
                  <a:srgbClr val="FFFFFF"/>
                </a:solidFill>
                <a:latin typeface="Tahoma"/>
                <a:cs typeface="Tahoma"/>
              </a:rPr>
              <a:t> </a:t>
            </a:r>
            <a:r>
              <a:rPr sz="2800" spc="-145" dirty="0">
                <a:solidFill>
                  <a:srgbClr val="FFFFFF"/>
                </a:solidFill>
                <a:latin typeface="Tahoma"/>
                <a:cs typeface="Tahoma"/>
              </a:rPr>
              <a:t>war.</a:t>
            </a:r>
            <a:endParaRPr sz="280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2000" y="164845"/>
            <a:ext cx="4300220" cy="1550035"/>
          </a:xfrm>
          <a:prstGeom prst="rect">
            <a:avLst/>
          </a:prstGeom>
        </p:spPr>
        <p:txBody>
          <a:bodyPr vert="horz" wrap="square" lIns="0" tIns="0" rIns="0" bIns="0" rtlCol="0">
            <a:spAutoFit/>
          </a:bodyPr>
          <a:lstStyle/>
          <a:p>
            <a:pPr marL="1333500" marR="5080" indent="-1320800">
              <a:lnSpc>
                <a:spcPct val="112999"/>
              </a:lnSpc>
            </a:pPr>
            <a:r>
              <a:rPr spc="100" dirty="0"/>
              <a:t>P</a:t>
            </a:r>
            <a:r>
              <a:rPr spc="-700" dirty="0"/>
              <a:t> </a:t>
            </a:r>
            <a:r>
              <a:rPr spc="-125" dirty="0"/>
              <a:t>R</a:t>
            </a:r>
            <a:r>
              <a:rPr spc="-700" dirty="0"/>
              <a:t> </a:t>
            </a:r>
            <a:r>
              <a:rPr spc="140" dirty="0"/>
              <a:t>E</a:t>
            </a:r>
            <a:r>
              <a:rPr spc="-700" dirty="0"/>
              <a:t> </a:t>
            </a:r>
            <a:r>
              <a:rPr spc="-140" dirty="0"/>
              <a:t>-</a:t>
            </a:r>
            <a:r>
              <a:rPr spc="-700" dirty="0"/>
              <a:t> </a:t>
            </a:r>
            <a:r>
              <a:rPr spc="155" dirty="0"/>
              <a:t>F</a:t>
            </a:r>
            <a:r>
              <a:rPr spc="-700" dirty="0"/>
              <a:t> </a:t>
            </a:r>
            <a:r>
              <a:rPr spc="-125" dirty="0"/>
              <a:t>R</a:t>
            </a:r>
            <a:r>
              <a:rPr spc="-700" dirty="0"/>
              <a:t> </a:t>
            </a:r>
            <a:r>
              <a:rPr spc="140" dirty="0"/>
              <a:t>E</a:t>
            </a:r>
            <a:r>
              <a:rPr spc="-700" dirty="0"/>
              <a:t> </a:t>
            </a:r>
            <a:r>
              <a:rPr spc="495" dirty="0"/>
              <a:t>N</a:t>
            </a:r>
            <a:r>
              <a:rPr spc="-700" dirty="0"/>
              <a:t> </a:t>
            </a:r>
            <a:r>
              <a:rPr spc="465" dirty="0"/>
              <a:t>C</a:t>
            </a:r>
            <a:r>
              <a:rPr spc="-700" dirty="0"/>
              <a:t> </a:t>
            </a:r>
            <a:r>
              <a:rPr spc="210" dirty="0"/>
              <a:t>H  </a:t>
            </a:r>
            <a:r>
              <a:rPr spc="-125" dirty="0"/>
              <a:t>R</a:t>
            </a:r>
            <a:r>
              <a:rPr spc="-725" dirty="0"/>
              <a:t> </a:t>
            </a:r>
            <a:r>
              <a:rPr spc="125" dirty="0"/>
              <a:t>U</a:t>
            </a:r>
            <a:r>
              <a:rPr spc="-725" dirty="0"/>
              <a:t> </a:t>
            </a:r>
            <a:r>
              <a:rPr spc="10" dirty="0"/>
              <a:t>L</a:t>
            </a:r>
            <a:r>
              <a:rPr spc="-725" dirty="0"/>
              <a:t> </a:t>
            </a:r>
            <a:r>
              <a:rPr spc="140" dirty="0"/>
              <a:t>E</a:t>
            </a:r>
          </a:p>
        </p:txBody>
      </p:sp>
      <p:sp>
        <p:nvSpPr>
          <p:cNvPr id="4" name="object 4"/>
          <p:cNvSpPr txBox="1"/>
          <p:nvPr/>
        </p:nvSpPr>
        <p:spPr>
          <a:xfrm>
            <a:off x="410633" y="2078904"/>
            <a:ext cx="161290" cy="352425"/>
          </a:xfrm>
          <a:prstGeom prst="rect">
            <a:avLst/>
          </a:prstGeom>
        </p:spPr>
        <p:txBody>
          <a:bodyPr vert="horz" wrap="square" lIns="0" tIns="0" rIns="0" bIns="0" rtlCol="0">
            <a:spAutoFit/>
          </a:bodyPr>
          <a:lstStyle/>
          <a:p>
            <a:pPr marL="12700">
              <a:lnSpc>
                <a:spcPct val="100000"/>
              </a:lnSpc>
            </a:pPr>
            <a:r>
              <a:rPr sz="2100" spc="110" dirty="0">
                <a:solidFill>
                  <a:srgbClr val="646464"/>
                </a:solidFill>
                <a:latin typeface="Tahoma"/>
                <a:cs typeface="Tahoma"/>
              </a:rPr>
              <a:t>•</a:t>
            </a:r>
            <a:endParaRPr sz="2100">
              <a:latin typeface="Tahoma"/>
              <a:cs typeface="Tahoma"/>
            </a:endParaRPr>
          </a:p>
        </p:txBody>
      </p:sp>
      <p:sp>
        <p:nvSpPr>
          <p:cNvPr id="5" name="object 5"/>
          <p:cNvSpPr txBox="1"/>
          <p:nvPr/>
        </p:nvSpPr>
        <p:spPr>
          <a:xfrm>
            <a:off x="723900" y="2002866"/>
            <a:ext cx="5215255" cy="7124700"/>
          </a:xfrm>
          <a:prstGeom prst="rect">
            <a:avLst/>
          </a:prstGeom>
        </p:spPr>
        <p:txBody>
          <a:bodyPr vert="horz" wrap="square" lIns="0" tIns="0" rIns="0" bIns="0" rtlCol="0">
            <a:spAutoFit/>
          </a:bodyPr>
          <a:lstStyle/>
          <a:p>
            <a:pPr marL="12700" marR="5080">
              <a:lnSpc>
                <a:spcPct val="117000"/>
              </a:lnSpc>
            </a:pPr>
            <a:r>
              <a:rPr sz="2350" spc="-130" dirty="0">
                <a:solidFill>
                  <a:srgbClr val="FFFFFF"/>
                </a:solidFill>
                <a:latin typeface="Tahoma"/>
                <a:cs typeface="Tahoma"/>
              </a:rPr>
              <a:t>In </a:t>
            </a:r>
            <a:r>
              <a:rPr sz="2350" spc="30" dirty="0">
                <a:solidFill>
                  <a:srgbClr val="FFFFFF"/>
                </a:solidFill>
                <a:latin typeface="Tahoma"/>
                <a:cs typeface="Tahoma"/>
              </a:rPr>
              <a:t>the </a:t>
            </a:r>
            <a:r>
              <a:rPr sz="2350" spc="70" dirty="0">
                <a:solidFill>
                  <a:srgbClr val="FFFFFF"/>
                </a:solidFill>
                <a:latin typeface="Tahoma"/>
                <a:cs typeface="Tahoma"/>
              </a:rPr>
              <a:t>peace </a:t>
            </a:r>
            <a:r>
              <a:rPr sz="2350" spc="20" dirty="0">
                <a:solidFill>
                  <a:srgbClr val="FFFFFF"/>
                </a:solidFill>
                <a:latin typeface="Tahoma"/>
                <a:cs typeface="Tahoma"/>
              </a:rPr>
              <a:t>agreement, </a:t>
            </a:r>
            <a:r>
              <a:rPr sz="2350" spc="5" dirty="0">
                <a:solidFill>
                  <a:srgbClr val="FFFFFF"/>
                </a:solidFill>
                <a:latin typeface="Tahoma"/>
                <a:cs typeface="Tahoma"/>
              </a:rPr>
              <a:t>known </a:t>
            </a:r>
            <a:r>
              <a:rPr sz="2350" spc="-25" dirty="0">
                <a:solidFill>
                  <a:srgbClr val="FFFFFF"/>
                </a:solidFill>
                <a:latin typeface="Tahoma"/>
                <a:cs typeface="Tahoma"/>
              </a:rPr>
              <a:t>as </a:t>
            </a:r>
            <a:r>
              <a:rPr sz="2350" spc="30" dirty="0">
                <a:solidFill>
                  <a:srgbClr val="FFFFFF"/>
                </a:solidFill>
                <a:latin typeface="Tahoma"/>
                <a:cs typeface="Tahoma"/>
              </a:rPr>
              <a:t>the  </a:t>
            </a:r>
            <a:r>
              <a:rPr sz="2350" spc="60" dirty="0">
                <a:solidFill>
                  <a:srgbClr val="FFFFFF"/>
                </a:solidFill>
                <a:latin typeface="Tahoma"/>
                <a:cs typeface="Tahoma"/>
              </a:rPr>
              <a:t>Geneva </a:t>
            </a:r>
            <a:r>
              <a:rPr sz="2350" spc="45" dirty="0">
                <a:solidFill>
                  <a:srgbClr val="FFFFFF"/>
                </a:solidFill>
                <a:latin typeface="Tahoma"/>
                <a:cs typeface="Tahoma"/>
              </a:rPr>
              <a:t>Accords, </a:t>
            </a:r>
            <a:r>
              <a:rPr sz="2350" spc="10" dirty="0">
                <a:solidFill>
                  <a:srgbClr val="FFFFFF"/>
                </a:solidFill>
                <a:latin typeface="Tahoma"/>
                <a:cs typeface="Tahoma"/>
              </a:rPr>
              <a:t>Vietnam, </a:t>
            </a:r>
            <a:r>
              <a:rPr sz="2350" dirty="0">
                <a:solidFill>
                  <a:srgbClr val="FFFFFF"/>
                </a:solidFill>
                <a:latin typeface="Tahoma"/>
                <a:cs typeface="Tahoma"/>
              </a:rPr>
              <a:t>Laos, </a:t>
            </a:r>
            <a:r>
              <a:rPr sz="2350" spc="50" dirty="0">
                <a:solidFill>
                  <a:srgbClr val="FFFFFF"/>
                </a:solidFill>
                <a:latin typeface="Tahoma"/>
                <a:cs typeface="Tahoma"/>
              </a:rPr>
              <a:t>and  </a:t>
            </a:r>
            <a:r>
              <a:rPr sz="2350" spc="90" dirty="0">
                <a:solidFill>
                  <a:srgbClr val="FFFFFF"/>
                </a:solidFill>
                <a:latin typeface="Tahoma"/>
                <a:cs typeface="Tahoma"/>
              </a:rPr>
              <a:t>Cambodia </a:t>
            </a:r>
            <a:r>
              <a:rPr sz="2350" spc="20" dirty="0">
                <a:solidFill>
                  <a:srgbClr val="FFFFFF"/>
                </a:solidFill>
                <a:latin typeface="Tahoma"/>
                <a:cs typeface="Tahoma"/>
              </a:rPr>
              <a:t>won </a:t>
            </a:r>
            <a:r>
              <a:rPr sz="2350" spc="70" dirty="0">
                <a:solidFill>
                  <a:srgbClr val="FFFFFF"/>
                </a:solidFill>
                <a:latin typeface="Tahoma"/>
                <a:cs typeface="Tahoma"/>
              </a:rPr>
              <a:t>independence </a:t>
            </a:r>
            <a:r>
              <a:rPr sz="2350" spc="5" dirty="0">
                <a:solidFill>
                  <a:srgbClr val="FFFFFF"/>
                </a:solidFill>
                <a:latin typeface="Tahoma"/>
                <a:cs typeface="Tahoma"/>
              </a:rPr>
              <a:t>from  </a:t>
            </a:r>
            <a:r>
              <a:rPr sz="2350" spc="10" dirty="0">
                <a:solidFill>
                  <a:srgbClr val="FFFFFF"/>
                </a:solidFill>
                <a:latin typeface="Tahoma"/>
                <a:cs typeface="Tahoma"/>
              </a:rPr>
              <a:t>France. Vietnam, </a:t>
            </a:r>
            <a:r>
              <a:rPr sz="2350" spc="-30" dirty="0">
                <a:solidFill>
                  <a:srgbClr val="FFFFFF"/>
                </a:solidFill>
                <a:latin typeface="Tahoma"/>
                <a:cs typeface="Tahoma"/>
              </a:rPr>
              <a:t>however, </a:t>
            </a:r>
            <a:r>
              <a:rPr sz="2350" spc="-40" dirty="0">
                <a:solidFill>
                  <a:srgbClr val="FFFFFF"/>
                </a:solidFill>
                <a:latin typeface="Tahoma"/>
                <a:cs typeface="Tahoma"/>
              </a:rPr>
              <a:t>was</a:t>
            </a:r>
            <a:r>
              <a:rPr sz="2350" spc="-505" dirty="0">
                <a:solidFill>
                  <a:srgbClr val="FFFFFF"/>
                </a:solidFill>
                <a:latin typeface="Tahoma"/>
                <a:cs typeface="Tahoma"/>
              </a:rPr>
              <a:t> </a:t>
            </a:r>
            <a:r>
              <a:rPr sz="2350" spc="70" dirty="0">
                <a:solidFill>
                  <a:srgbClr val="FFFFFF"/>
                </a:solidFill>
                <a:latin typeface="Tahoma"/>
                <a:cs typeface="Tahoma"/>
              </a:rPr>
              <a:t>divided  </a:t>
            </a:r>
            <a:r>
              <a:rPr sz="2350" spc="-5" dirty="0">
                <a:solidFill>
                  <a:srgbClr val="FFFFFF"/>
                </a:solidFill>
                <a:latin typeface="Tahoma"/>
                <a:cs typeface="Tahoma"/>
              </a:rPr>
              <a:t>at </a:t>
            </a:r>
            <a:r>
              <a:rPr sz="2350" spc="30" dirty="0">
                <a:solidFill>
                  <a:srgbClr val="FFFFFF"/>
                </a:solidFill>
                <a:latin typeface="Tahoma"/>
                <a:cs typeface="Tahoma"/>
              </a:rPr>
              <a:t>the </a:t>
            </a:r>
            <a:r>
              <a:rPr sz="2350" spc="-25" dirty="0">
                <a:solidFill>
                  <a:srgbClr val="FFFFFF"/>
                </a:solidFill>
                <a:latin typeface="Tahoma"/>
                <a:cs typeface="Tahoma"/>
              </a:rPr>
              <a:t>17th </a:t>
            </a:r>
            <a:r>
              <a:rPr sz="2350" spc="15" dirty="0">
                <a:solidFill>
                  <a:srgbClr val="FFFFFF"/>
                </a:solidFill>
                <a:latin typeface="Tahoma"/>
                <a:cs typeface="Tahoma"/>
              </a:rPr>
              <a:t>parallel, </a:t>
            </a:r>
            <a:r>
              <a:rPr sz="2350" spc="-10" dirty="0">
                <a:solidFill>
                  <a:srgbClr val="FFFFFF"/>
                </a:solidFill>
                <a:latin typeface="Tahoma"/>
                <a:cs typeface="Tahoma"/>
              </a:rPr>
              <a:t>with </a:t>
            </a:r>
            <a:r>
              <a:rPr sz="2350" spc="125" dirty="0">
                <a:solidFill>
                  <a:srgbClr val="FFFFFF"/>
                </a:solidFill>
                <a:latin typeface="Tahoma"/>
                <a:cs typeface="Tahoma"/>
              </a:rPr>
              <a:t>Ho </a:t>
            </a:r>
            <a:r>
              <a:rPr sz="2350" spc="95" dirty="0">
                <a:solidFill>
                  <a:srgbClr val="FFFFFF"/>
                </a:solidFill>
                <a:latin typeface="Tahoma"/>
                <a:cs typeface="Tahoma"/>
              </a:rPr>
              <a:t>Chi </a:t>
            </a:r>
            <a:r>
              <a:rPr sz="2350" spc="85" dirty="0">
                <a:solidFill>
                  <a:srgbClr val="FFFFFF"/>
                </a:solidFill>
                <a:latin typeface="Tahoma"/>
                <a:cs typeface="Tahoma"/>
              </a:rPr>
              <a:t>Minh  </a:t>
            </a:r>
            <a:r>
              <a:rPr sz="2350" spc="50" dirty="0">
                <a:solidFill>
                  <a:srgbClr val="FFFFFF"/>
                </a:solidFill>
                <a:latin typeface="Tahoma"/>
                <a:cs typeface="Tahoma"/>
              </a:rPr>
              <a:t>and</a:t>
            </a:r>
            <a:r>
              <a:rPr sz="2350" spc="-125" dirty="0">
                <a:solidFill>
                  <a:srgbClr val="FFFFFF"/>
                </a:solidFill>
                <a:latin typeface="Tahoma"/>
                <a:cs typeface="Tahoma"/>
              </a:rPr>
              <a:t> </a:t>
            </a:r>
            <a:r>
              <a:rPr sz="2350" spc="30" dirty="0">
                <a:solidFill>
                  <a:srgbClr val="FFFFFF"/>
                </a:solidFill>
                <a:latin typeface="Tahoma"/>
                <a:cs typeface="Tahoma"/>
              </a:rPr>
              <a:t>the</a:t>
            </a:r>
            <a:r>
              <a:rPr sz="2350" spc="-125" dirty="0">
                <a:solidFill>
                  <a:srgbClr val="FFFFFF"/>
                </a:solidFill>
                <a:latin typeface="Tahoma"/>
                <a:cs typeface="Tahoma"/>
              </a:rPr>
              <a:t> </a:t>
            </a:r>
            <a:r>
              <a:rPr sz="2350" spc="30" dirty="0">
                <a:solidFill>
                  <a:srgbClr val="FFFFFF"/>
                </a:solidFill>
                <a:latin typeface="Tahoma"/>
                <a:cs typeface="Tahoma"/>
              </a:rPr>
              <a:t>Viet</a:t>
            </a:r>
            <a:r>
              <a:rPr sz="2350" spc="-125" dirty="0">
                <a:solidFill>
                  <a:srgbClr val="FFFFFF"/>
                </a:solidFill>
                <a:latin typeface="Tahoma"/>
                <a:cs typeface="Tahoma"/>
              </a:rPr>
              <a:t> </a:t>
            </a:r>
            <a:r>
              <a:rPr sz="2350" spc="85" dirty="0">
                <a:solidFill>
                  <a:srgbClr val="FFFFFF"/>
                </a:solidFill>
                <a:latin typeface="Tahoma"/>
                <a:cs typeface="Tahoma"/>
              </a:rPr>
              <a:t>Minh</a:t>
            </a:r>
            <a:r>
              <a:rPr sz="2350" spc="-125" dirty="0">
                <a:solidFill>
                  <a:srgbClr val="FFFFFF"/>
                </a:solidFill>
                <a:latin typeface="Tahoma"/>
                <a:cs typeface="Tahoma"/>
              </a:rPr>
              <a:t> </a:t>
            </a:r>
            <a:r>
              <a:rPr sz="2350" spc="40" dirty="0">
                <a:solidFill>
                  <a:srgbClr val="FFFFFF"/>
                </a:solidFill>
                <a:latin typeface="Tahoma"/>
                <a:cs typeface="Tahoma"/>
              </a:rPr>
              <a:t>controlling</a:t>
            </a:r>
            <a:r>
              <a:rPr sz="2350" spc="-125" dirty="0">
                <a:solidFill>
                  <a:srgbClr val="FFFFFF"/>
                </a:solidFill>
                <a:latin typeface="Tahoma"/>
                <a:cs typeface="Tahoma"/>
              </a:rPr>
              <a:t> </a:t>
            </a:r>
            <a:r>
              <a:rPr sz="2350" spc="30" dirty="0">
                <a:solidFill>
                  <a:srgbClr val="FFFFFF"/>
                </a:solidFill>
                <a:latin typeface="Tahoma"/>
                <a:cs typeface="Tahoma"/>
              </a:rPr>
              <a:t>the</a:t>
            </a:r>
            <a:r>
              <a:rPr sz="2350" spc="-125" dirty="0">
                <a:solidFill>
                  <a:srgbClr val="FFFFFF"/>
                </a:solidFill>
                <a:latin typeface="Tahoma"/>
                <a:cs typeface="Tahoma"/>
              </a:rPr>
              <a:t> </a:t>
            </a:r>
            <a:r>
              <a:rPr sz="2350" spc="15" dirty="0">
                <a:solidFill>
                  <a:srgbClr val="FFFFFF"/>
                </a:solidFill>
                <a:latin typeface="Tahoma"/>
                <a:cs typeface="Tahoma"/>
              </a:rPr>
              <a:t>north  </a:t>
            </a:r>
            <a:r>
              <a:rPr sz="2350" spc="50" dirty="0">
                <a:solidFill>
                  <a:srgbClr val="FFFFFF"/>
                </a:solidFill>
                <a:latin typeface="Tahoma"/>
                <a:cs typeface="Tahoma"/>
              </a:rPr>
              <a:t>and </a:t>
            </a:r>
            <a:r>
              <a:rPr sz="2350" spc="20" dirty="0">
                <a:solidFill>
                  <a:srgbClr val="FFFFFF"/>
                </a:solidFill>
                <a:latin typeface="Tahoma"/>
                <a:cs typeface="Tahoma"/>
              </a:rPr>
              <a:t>French-installed </a:t>
            </a:r>
            <a:r>
              <a:rPr sz="2350" spc="45" dirty="0">
                <a:solidFill>
                  <a:srgbClr val="FFFFFF"/>
                </a:solidFill>
                <a:latin typeface="Tahoma"/>
                <a:cs typeface="Tahoma"/>
              </a:rPr>
              <a:t>Emperor </a:t>
            </a:r>
            <a:r>
              <a:rPr sz="2350" spc="75" dirty="0">
                <a:solidFill>
                  <a:srgbClr val="FFFFFF"/>
                </a:solidFill>
                <a:latin typeface="Tahoma"/>
                <a:cs typeface="Tahoma"/>
              </a:rPr>
              <a:t>Bao </a:t>
            </a:r>
            <a:r>
              <a:rPr sz="2350" spc="60" dirty="0">
                <a:solidFill>
                  <a:srgbClr val="FFFFFF"/>
                </a:solidFill>
                <a:latin typeface="Tahoma"/>
                <a:cs typeface="Tahoma"/>
              </a:rPr>
              <a:t>Dai  </a:t>
            </a:r>
            <a:r>
              <a:rPr sz="2350" spc="40" dirty="0">
                <a:solidFill>
                  <a:srgbClr val="FFFFFF"/>
                </a:solidFill>
                <a:latin typeface="Tahoma"/>
                <a:cs typeface="Tahoma"/>
              </a:rPr>
              <a:t>controlling</a:t>
            </a:r>
            <a:r>
              <a:rPr sz="2350" spc="-125" dirty="0">
                <a:solidFill>
                  <a:srgbClr val="FFFFFF"/>
                </a:solidFill>
                <a:latin typeface="Tahoma"/>
                <a:cs typeface="Tahoma"/>
              </a:rPr>
              <a:t> </a:t>
            </a:r>
            <a:r>
              <a:rPr sz="2350" spc="30" dirty="0">
                <a:solidFill>
                  <a:srgbClr val="FFFFFF"/>
                </a:solidFill>
                <a:latin typeface="Tahoma"/>
                <a:cs typeface="Tahoma"/>
              </a:rPr>
              <a:t>the</a:t>
            </a:r>
            <a:r>
              <a:rPr sz="2350" spc="-125" dirty="0">
                <a:solidFill>
                  <a:srgbClr val="FFFFFF"/>
                </a:solidFill>
                <a:latin typeface="Tahoma"/>
                <a:cs typeface="Tahoma"/>
              </a:rPr>
              <a:t> </a:t>
            </a:r>
            <a:r>
              <a:rPr sz="2350" dirty="0">
                <a:solidFill>
                  <a:srgbClr val="FFFFFF"/>
                </a:solidFill>
                <a:latin typeface="Tahoma"/>
                <a:cs typeface="Tahoma"/>
              </a:rPr>
              <a:t>south.</a:t>
            </a:r>
            <a:r>
              <a:rPr sz="2350" spc="-125" dirty="0">
                <a:solidFill>
                  <a:srgbClr val="FFFFFF"/>
                </a:solidFill>
                <a:latin typeface="Tahoma"/>
                <a:cs typeface="Tahoma"/>
              </a:rPr>
              <a:t> </a:t>
            </a:r>
            <a:r>
              <a:rPr sz="2350" spc="-5" dirty="0">
                <a:solidFill>
                  <a:srgbClr val="FFFFFF"/>
                </a:solidFill>
                <a:latin typeface="Tahoma"/>
                <a:cs typeface="Tahoma"/>
              </a:rPr>
              <a:t>This</a:t>
            </a:r>
            <a:r>
              <a:rPr sz="2350" spc="-125" dirty="0">
                <a:solidFill>
                  <a:srgbClr val="FFFFFF"/>
                </a:solidFill>
                <a:latin typeface="Tahoma"/>
                <a:cs typeface="Tahoma"/>
              </a:rPr>
              <a:t> </a:t>
            </a:r>
            <a:r>
              <a:rPr sz="2350" spc="30" dirty="0">
                <a:solidFill>
                  <a:srgbClr val="FFFFFF"/>
                </a:solidFill>
                <a:latin typeface="Tahoma"/>
                <a:cs typeface="Tahoma"/>
              </a:rPr>
              <a:t>division</a:t>
            </a:r>
            <a:r>
              <a:rPr sz="2350" spc="-125" dirty="0">
                <a:solidFill>
                  <a:srgbClr val="FFFFFF"/>
                </a:solidFill>
                <a:latin typeface="Tahoma"/>
                <a:cs typeface="Tahoma"/>
              </a:rPr>
              <a:t> </a:t>
            </a:r>
            <a:r>
              <a:rPr sz="2350" spc="-40" dirty="0">
                <a:solidFill>
                  <a:srgbClr val="FFFFFF"/>
                </a:solidFill>
                <a:latin typeface="Tahoma"/>
                <a:cs typeface="Tahoma"/>
              </a:rPr>
              <a:t>was  </a:t>
            </a:r>
            <a:r>
              <a:rPr sz="2350" spc="25" dirty="0">
                <a:solidFill>
                  <a:srgbClr val="FFFFFF"/>
                </a:solidFill>
                <a:latin typeface="Tahoma"/>
                <a:cs typeface="Tahoma"/>
              </a:rPr>
              <a:t>originally </a:t>
            </a:r>
            <a:r>
              <a:rPr sz="2350" spc="60" dirty="0">
                <a:solidFill>
                  <a:srgbClr val="FFFFFF"/>
                </a:solidFill>
                <a:latin typeface="Tahoma"/>
                <a:cs typeface="Tahoma"/>
              </a:rPr>
              <a:t>intended </a:t>
            </a:r>
            <a:r>
              <a:rPr sz="2350" spc="65" dirty="0">
                <a:solidFill>
                  <a:srgbClr val="FFFFFF"/>
                </a:solidFill>
                <a:latin typeface="Tahoma"/>
                <a:cs typeface="Tahoma"/>
              </a:rPr>
              <a:t>to </a:t>
            </a:r>
            <a:r>
              <a:rPr sz="2350" spc="114" dirty="0">
                <a:solidFill>
                  <a:srgbClr val="FFFFFF"/>
                </a:solidFill>
                <a:latin typeface="Tahoma"/>
                <a:cs typeface="Tahoma"/>
              </a:rPr>
              <a:t>be </a:t>
            </a:r>
            <a:r>
              <a:rPr sz="2350" spc="-5" dirty="0">
                <a:solidFill>
                  <a:srgbClr val="FFFFFF"/>
                </a:solidFill>
                <a:latin typeface="Tahoma"/>
                <a:cs typeface="Tahoma"/>
              </a:rPr>
              <a:t>a </a:t>
            </a:r>
            <a:r>
              <a:rPr sz="2350" spc="20" dirty="0">
                <a:solidFill>
                  <a:srgbClr val="FFFFFF"/>
                </a:solidFill>
                <a:latin typeface="Tahoma"/>
                <a:cs typeface="Tahoma"/>
              </a:rPr>
              <a:t>temporary  </a:t>
            </a:r>
            <a:r>
              <a:rPr sz="2350" spc="-5" dirty="0">
                <a:solidFill>
                  <a:srgbClr val="FFFFFF"/>
                </a:solidFill>
                <a:latin typeface="Tahoma"/>
                <a:cs typeface="Tahoma"/>
              </a:rPr>
              <a:t>measure, </a:t>
            </a:r>
            <a:r>
              <a:rPr sz="2350" spc="50" dirty="0">
                <a:solidFill>
                  <a:srgbClr val="FFFFFF"/>
                </a:solidFill>
                <a:latin typeface="Tahoma"/>
                <a:cs typeface="Tahoma"/>
              </a:rPr>
              <a:t>but </a:t>
            </a:r>
            <a:r>
              <a:rPr sz="2350" spc="15" dirty="0">
                <a:solidFill>
                  <a:srgbClr val="FFFFFF"/>
                </a:solidFill>
                <a:latin typeface="Tahoma"/>
                <a:cs typeface="Tahoma"/>
              </a:rPr>
              <a:t>it </a:t>
            </a:r>
            <a:r>
              <a:rPr sz="2350" spc="45" dirty="0">
                <a:solidFill>
                  <a:srgbClr val="FFFFFF"/>
                </a:solidFill>
                <a:latin typeface="Tahoma"/>
                <a:cs typeface="Tahoma"/>
              </a:rPr>
              <a:t>would </a:t>
            </a:r>
            <a:r>
              <a:rPr sz="2350" spc="15" dirty="0">
                <a:solidFill>
                  <a:srgbClr val="FFFFFF"/>
                </a:solidFill>
                <a:latin typeface="Tahoma"/>
                <a:cs typeface="Tahoma"/>
              </a:rPr>
              <a:t>ultimately </a:t>
            </a:r>
            <a:r>
              <a:rPr sz="2350" spc="-5" dirty="0">
                <a:solidFill>
                  <a:srgbClr val="FFFFFF"/>
                </a:solidFill>
                <a:latin typeface="Tahoma"/>
                <a:cs typeface="Tahoma"/>
              </a:rPr>
              <a:t>last  </a:t>
            </a:r>
            <a:r>
              <a:rPr sz="2350" spc="5" dirty="0">
                <a:solidFill>
                  <a:srgbClr val="FFFFFF"/>
                </a:solidFill>
                <a:latin typeface="Tahoma"/>
                <a:cs typeface="Tahoma"/>
              </a:rPr>
              <a:t>for </a:t>
            </a:r>
            <a:r>
              <a:rPr sz="2350" spc="35" dirty="0">
                <a:solidFill>
                  <a:srgbClr val="FFFFFF"/>
                </a:solidFill>
                <a:latin typeface="Tahoma"/>
                <a:cs typeface="Tahoma"/>
              </a:rPr>
              <a:t>more </a:t>
            </a:r>
            <a:r>
              <a:rPr sz="2350" dirty="0">
                <a:solidFill>
                  <a:srgbClr val="FFFFFF"/>
                </a:solidFill>
                <a:latin typeface="Tahoma"/>
                <a:cs typeface="Tahoma"/>
              </a:rPr>
              <a:t>than </a:t>
            </a:r>
            <a:r>
              <a:rPr sz="2350" spc="-10" dirty="0">
                <a:solidFill>
                  <a:srgbClr val="FFFFFF"/>
                </a:solidFill>
                <a:latin typeface="Tahoma"/>
                <a:cs typeface="Tahoma"/>
              </a:rPr>
              <a:t>twenty </a:t>
            </a:r>
            <a:r>
              <a:rPr sz="2350" spc="-35" dirty="0">
                <a:solidFill>
                  <a:srgbClr val="FFFFFF"/>
                </a:solidFill>
                <a:latin typeface="Tahoma"/>
                <a:cs typeface="Tahoma"/>
              </a:rPr>
              <a:t>years. </a:t>
            </a:r>
            <a:r>
              <a:rPr sz="2350" spc="210" dirty="0">
                <a:solidFill>
                  <a:srgbClr val="FFFFFF"/>
                </a:solidFill>
                <a:latin typeface="Tahoma"/>
                <a:cs typeface="Tahoma"/>
              </a:rPr>
              <a:t>A </a:t>
            </a:r>
            <a:r>
              <a:rPr sz="2350" spc="-15" dirty="0">
                <a:solidFill>
                  <a:srgbClr val="FFFFFF"/>
                </a:solidFill>
                <a:latin typeface="Tahoma"/>
                <a:cs typeface="Tahoma"/>
              </a:rPr>
              <a:t>few  </a:t>
            </a:r>
            <a:r>
              <a:rPr sz="2350" spc="25" dirty="0">
                <a:solidFill>
                  <a:srgbClr val="FFFFFF"/>
                </a:solidFill>
                <a:latin typeface="Tahoma"/>
                <a:cs typeface="Tahoma"/>
              </a:rPr>
              <a:t>months </a:t>
            </a:r>
            <a:r>
              <a:rPr sz="2350" spc="-45" dirty="0">
                <a:solidFill>
                  <a:srgbClr val="FFFFFF"/>
                </a:solidFill>
                <a:latin typeface="Tahoma"/>
                <a:cs typeface="Tahoma"/>
              </a:rPr>
              <a:t>later, </a:t>
            </a:r>
            <a:r>
              <a:rPr sz="2350" spc="45" dirty="0">
                <a:solidFill>
                  <a:srgbClr val="FFFFFF"/>
                </a:solidFill>
                <a:latin typeface="Tahoma"/>
                <a:cs typeface="Tahoma"/>
              </a:rPr>
              <a:t>Emperor </a:t>
            </a:r>
            <a:r>
              <a:rPr sz="2350" spc="75" dirty="0">
                <a:solidFill>
                  <a:srgbClr val="FFFFFF"/>
                </a:solidFill>
                <a:latin typeface="Tahoma"/>
                <a:cs typeface="Tahoma"/>
              </a:rPr>
              <a:t>Bao </a:t>
            </a:r>
            <a:r>
              <a:rPr sz="2350" spc="60" dirty="0">
                <a:solidFill>
                  <a:srgbClr val="FFFFFF"/>
                </a:solidFill>
                <a:latin typeface="Tahoma"/>
                <a:cs typeface="Tahoma"/>
              </a:rPr>
              <a:t>Dai </a:t>
            </a:r>
            <a:r>
              <a:rPr sz="2350" spc="-40" dirty="0">
                <a:solidFill>
                  <a:srgbClr val="FFFFFF"/>
                </a:solidFill>
                <a:latin typeface="Tahoma"/>
                <a:cs typeface="Tahoma"/>
              </a:rPr>
              <a:t>was  </a:t>
            </a:r>
            <a:r>
              <a:rPr sz="2350" spc="55" dirty="0">
                <a:solidFill>
                  <a:srgbClr val="FFFFFF"/>
                </a:solidFill>
                <a:latin typeface="Tahoma"/>
                <a:cs typeface="Tahoma"/>
              </a:rPr>
              <a:t>replaced </a:t>
            </a:r>
            <a:r>
              <a:rPr sz="2350" spc="-10" dirty="0">
                <a:solidFill>
                  <a:srgbClr val="FFFFFF"/>
                </a:solidFill>
                <a:latin typeface="Tahoma"/>
                <a:cs typeface="Tahoma"/>
              </a:rPr>
              <a:t>with </a:t>
            </a:r>
            <a:r>
              <a:rPr sz="2350" spc="25" dirty="0">
                <a:solidFill>
                  <a:srgbClr val="FFFFFF"/>
                </a:solidFill>
                <a:latin typeface="Tahoma"/>
                <a:cs typeface="Tahoma"/>
              </a:rPr>
              <a:t>U.S.-supported </a:t>
            </a:r>
            <a:r>
              <a:rPr sz="2350" spc="185" dirty="0">
                <a:solidFill>
                  <a:srgbClr val="FFFFFF"/>
                </a:solidFill>
                <a:latin typeface="Tahoma"/>
                <a:cs typeface="Tahoma"/>
              </a:rPr>
              <a:t>Ngo  </a:t>
            </a:r>
            <a:r>
              <a:rPr sz="2350" spc="50" dirty="0">
                <a:solidFill>
                  <a:srgbClr val="FFFFFF"/>
                </a:solidFill>
                <a:latin typeface="Tahoma"/>
                <a:cs typeface="Tahoma"/>
              </a:rPr>
              <a:t>Dinh </a:t>
            </a:r>
            <a:r>
              <a:rPr sz="2350" spc="45" dirty="0">
                <a:solidFill>
                  <a:srgbClr val="FFFFFF"/>
                </a:solidFill>
                <a:latin typeface="Tahoma"/>
                <a:cs typeface="Tahoma"/>
              </a:rPr>
              <a:t>Diem. </a:t>
            </a:r>
            <a:r>
              <a:rPr sz="2350" spc="70" dirty="0">
                <a:solidFill>
                  <a:srgbClr val="FFFFFF"/>
                </a:solidFill>
                <a:latin typeface="Tahoma"/>
                <a:cs typeface="Tahoma"/>
              </a:rPr>
              <a:t>North </a:t>
            </a:r>
            <a:r>
              <a:rPr sz="2350" spc="25" dirty="0">
                <a:solidFill>
                  <a:srgbClr val="FFFFFF"/>
                </a:solidFill>
                <a:latin typeface="Tahoma"/>
                <a:cs typeface="Tahoma"/>
              </a:rPr>
              <a:t>Vietnam </a:t>
            </a:r>
            <a:r>
              <a:rPr sz="2350" spc="45" dirty="0">
                <a:solidFill>
                  <a:srgbClr val="FFFFFF"/>
                </a:solidFill>
                <a:latin typeface="Tahoma"/>
                <a:cs typeface="Tahoma"/>
              </a:rPr>
              <a:t>organized  </a:t>
            </a:r>
            <a:r>
              <a:rPr sz="2350" spc="35" dirty="0">
                <a:solidFill>
                  <a:srgbClr val="FFFFFF"/>
                </a:solidFill>
                <a:latin typeface="Tahoma"/>
                <a:cs typeface="Tahoma"/>
              </a:rPr>
              <a:t>under </a:t>
            </a:r>
            <a:r>
              <a:rPr sz="2350" spc="-5" dirty="0">
                <a:solidFill>
                  <a:srgbClr val="FFFFFF"/>
                </a:solidFill>
                <a:latin typeface="Tahoma"/>
                <a:cs typeface="Tahoma"/>
              </a:rPr>
              <a:t>a </a:t>
            </a:r>
            <a:r>
              <a:rPr sz="2350" spc="50" dirty="0">
                <a:solidFill>
                  <a:srgbClr val="FFFFFF"/>
                </a:solidFill>
                <a:latin typeface="Tahoma"/>
                <a:cs typeface="Tahoma"/>
              </a:rPr>
              <a:t>Communist </a:t>
            </a:r>
            <a:r>
              <a:rPr sz="2350" spc="25" dirty="0">
                <a:solidFill>
                  <a:srgbClr val="FFFFFF"/>
                </a:solidFill>
                <a:latin typeface="Tahoma"/>
                <a:cs typeface="Tahoma"/>
              </a:rPr>
              <a:t>regime, </a:t>
            </a:r>
            <a:r>
              <a:rPr sz="2350" spc="50" dirty="0">
                <a:solidFill>
                  <a:srgbClr val="FFFFFF"/>
                </a:solidFill>
                <a:latin typeface="Tahoma"/>
                <a:cs typeface="Tahoma"/>
              </a:rPr>
              <a:t>and </a:t>
            </a:r>
            <a:r>
              <a:rPr sz="2350" spc="30" dirty="0">
                <a:solidFill>
                  <a:srgbClr val="FFFFFF"/>
                </a:solidFill>
                <a:latin typeface="Tahoma"/>
                <a:cs typeface="Tahoma"/>
              </a:rPr>
              <a:t>the  </a:t>
            </a:r>
            <a:r>
              <a:rPr sz="2350" spc="55" dirty="0">
                <a:solidFill>
                  <a:srgbClr val="FFFFFF"/>
                </a:solidFill>
                <a:latin typeface="Tahoma"/>
                <a:cs typeface="Tahoma"/>
              </a:rPr>
              <a:t>Republic </a:t>
            </a:r>
            <a:r>
              <a:rPr sz="2350" spc="40" dirty="0">
                <a:solidFill>
                  <a:srgbClr val="FFFFFF"/>
                </a:solidFill>
                <a:latin typeface="Tahoma"/>
                <a:cs typeface="Tahoma"/>
              </a:rPr>
              <a:t>of </a:t>
            </a:r>
            <a:r>
              <a:rPr sz="2350" spc="25" dirty="0">
                <a:solidFill>
                  <a:srgbClr val="FFFFFF"/>
                </a:solidFill>
                <a:latin typeface="Tahoma"/>
                <a:cs typeface="Tahoma"/>
              </a:rPr>
              <a:t>Vietnam </a:t>
            </a:r>
            <a:r>
              <a:rPr sz="2350" spc="-25" dirty="0">
                <a:solidFill>
                  <a:srgbClr val="FFFFFF"/>
                </a:solidFill>
                <a:latin typeface="Tahoma"/>
                <a:cs typeface="Tahoma"/>
              </a:rPr>
              <a:t>(South </a:t>
            </a:r>
            <a:r>
              <a:rPr sz="2350" spc="-15" dirty="0">
                <a:solidFill>
                  <a:srgbClr val="FFFFFF"/>
                </a:solidFill>
                <a:latin typeface="Tahoma"/>
                <a:cs typeface="Tahoma"/>
              </a:rPr>
              <a:t>Vietnam)  </a:t>
            </a:r>
            <a:r>
              <a:rPr sz="2350" spc="-40" dirty="0">
                <a:solidFill>
                  <a:srgbClr val="FFFFFF"/>
                </a:solidFill>
                <a:latin typeface="Tahoma"/>
                <a:cs typeface="Tahoma"/>
              </a:rPr>
              <a:t>was</a:t>
            </a:r>
            <a:r>
              <a:rPr sz="2350" spc="-130" dirty="0">
                <a:solidFill>
                  <a:srgbClr val="FFFFFF"/>
                </a:solidFill>
                <a:latin typeface="Tahoma"/>
                <a:cs typeface="Tahoma"/>
              </a:rPr>
              <a:t> </a:t>
            </a:r>
            <a:r>
              <a:rPr sz="2350" spc="40" dirty="0">
                <a:solidFill>
                  <a:srgbClr val="FFFFFF"/>
                </a:solidFill>
                <a:latin typeface="Tahoma"/>
                <a:cs typeface="Tahoma"/>
              </a:rPr>
              <a:t>established</a:t>
            </a:r>
            <a:r>
              <a:rPr sz="2350" spc="-130" dirty="0">
                <a:solidFill>
                  <a:srgbClr val="FFFFFF"/>
                </a:solidFill>
                <a:latin typeface="Tahoma"/>
                <a:cs typeface="Tahoma"/>
              </a:rPr>
              <a:t> </a:t>
            </a:r>
            <a:r>
              <a:rPr sz="2350" spc="65" dirty="0">
                <a:solidFill>
                  <a:srgbClr val="FFFFFF"/>
                </a:solidFill>
                <a:latin typeface="Tahoma"/>
                <a:cs typeface="Tahoma"/>
              </a:rPr>
              <a:t>on</a:t>
            </a:r>
            <a:r>
              <a:rPr sz="2350" spc="-130" dirty="0">
                <a:solidFill>
                  <a:srgbClr val="FFFFFF"/>
                </a:solidFill>
                <a:latin typeface="Tahoma"/>
                <a:cs typeface="Tahoma"/>
              </a:rPr>
              <a:t> </a:t>
            </a:r>
            <a:r>
              <a:rPr sz="2350" spc="95" dirty="0">
                <a:solidFill>
                  <a:srgbClr val="FFFFFF"/>
                </a:solidFill>
                <a:latin typeface="Tahoma"/>
                <a:cs typeface="Tahoma"/>
              </a:rPr>
              <a:t>October</a:t>
            </a:r>
            <a:r>
              <a:rPr sz="2350" spc="-130" dirty="0">
                <a:solidFill>
                  <a:srgbClr val="FFFFFF"/>
                </a:solidFill>
                <a:latin typeface="Tahoma"/>
                <a:cs typeface="Tahoma"/>
              </a:rPr>
              <a:t> </a:t>
            </a:r>
            <a:r>
              <a:rPr sz="2350" spc="-70" dirty="0">
                <a:solidFill>
                  <a:srgbClr val="FFFFFF"/>
                </a:solidFill>
                <a:latin typeface="Tahoma"/>
                <a:cs typeface="Tahoma"/>
              </a:rPr>
              <a:t>26,</a:t>
            </a:r>
            <a:r>
              <a:rPr sz="2350" spc="-130" dirty="0">
                <a:solidFill>
                  <a:srgbClr val="FFFFFF"/>
                </a:solidFill>
                <a:latin typeface="Tahoma"/>
                <a:cs typeface="Tahoma"/>
              </a:rPr>
              <a:t> </a:t>
            </a:r>
            <a:r>
              <a:rPr sz="2350" spc="-60" dirty="0">
                <a:solidFill>
                  <a:srgbClr val="FFFFFF"/>
                </a:solidFill>
                <a:latin typeface="Tahoma"/>
                <a:cs typeface="Tahoma"/>
              </a:rPr>
              <a:t>1955.</a:t>
            </a:r>
            <a:endParaRPr sz="2350">
              <a:latin typeface="Tahoma"/>
              <a:cs typeface="Tahoma"/>
            </a:endParaRPr>
          </a:p>
        </p:txBody>
      </p:sp>
      <p:sp>
        <p:nvSpPr>
          <p:cNvPr id="6" name="object 6"/>
          <p:cNvSpPr/>
          <p:nvPr/>
        </p:nvSpPr>
        <p:spPr>
          <a:xfrm>
            <a:off x="6705600" y="317500"/>
            <a:ext cx="5969000" cy="279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797800" y="622300"/>
            <a:ext cx="3213100" cy="2794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0960100" y="635000"/>
            <a:ext cx="609600" cy="2667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6705600" y="259201"/>
            <a:ext cx="5943600" cy="621030"/>
          </a:xfrm>
          <a:prstGeom prst="rect">
            <a:avLst/>
          </a:prstGeom>
        </p:spPr>
        <p:txBody>
          <a:bodyPr vert="horz" wrap="square" lIns="0" tIns="0" rIns="0" bIns="0" rtlCol="0">
            <a:spAutoFit/>
          </a:bodyPr>
          <a:lstStyle/>
          <a:p>
            <a:pPr marL="1104900" marR="5080" indent="-1092200">
              <a:lnSpc>
                <a:spcPct val="117600"/>
              </a:lnSpc>
            </a:pPr>
            <a:r>
              <a:rPr sz="1700" dirty="0">
                <a:latin typeface="Georgia"/>
                <a:cs typeface="Georgia"/>
              </a:rPr>
              <a:t>Photo courtesy of the Center for Arkansas History</a:t>
            </a:r>
            <a:r>
              <a:rPr sz="1700" spc="-90" dirty="0">
                <a:latin typeface="Georgia"/>
                <a:cs typeface="Georgia"/>
              </a:rPr>
              <a:t> </a:t>
            </a:r>
            <a:r>
              <a:rPr sz="1700" dirty="0">
                <a:latin typeface="Georgia"/>
                <a:cs typeface="Georgia"/>
              </a:rPr>
              <a:t>and</a:t>
            </a:r>
            <a:r>
              <a:rPr sz="1700" spc="-15" dirty="0">
                <a:latin typeface="Georgia"/>
                <a:cs typeface="Georgia"/>
              </a:rPr>
              <a:t> </a:t>
            </a:r>
            <a:r>
              <a:rPr sz="1700" dirty="0">
                <a:latin typeface="Georgia"/>
                <a:cs typeface="Georgia"/>
              </a:rPr>
              <a:t>Culture  Jim Guy Tucker in field, Vietnam,</a:t>
            </a:r>
            <a:r>
              <a:rPr sz="1700" spc="-100" dirty="0">
                <a:latin typeface="Georgia"/>
                <a:cs typeface="Georgia"/>
              </a:rPr>
              <a:t> </a:t>
            </a:r>
            <a:r>
              <a:rPr sz="1700" spc="-5" dirty="0">
                <a:latin typeface="Georgia"/>
                <a:cs typeface="Georgia"/>
              </a:rPr>
              <a:t>1965</a:t>
            </a:r>
            <a:endParaRPr sz="1700">
              <a:latin typeface="Georgia"/>
              <a:cs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622300" y="495300"/>
            <a:ext cx="711200" cy="2413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33500" y="495300"/>
            <a:ext cx="4584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882900" y="800100"/>
            <a:ext cx="774700" cy="2413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622300" y="437001"/>
            <a:ext cx="5269230" cy="621030"/>
          </a:xfrm>
          <a:prstGeom prst="rect">
            <a:avLst/>
          </a:prstGeom>
        </p:spPr>
        <p:txBody>
          <a:bodyPr vert="horz" wrap="square" lIns="0" tIns="0" rIns="0" bIns="0" rtlCol="0">
            <a:spAutoFit/>
          </a:bodyPr>
          <a:lstStyle/>
          <a:p>
            <a:pPr marL="2273300" marR="5080" indent="-2260600">
              <a:lnSpc>
                <a:spcPct val="117600"/>
              </a:lnSpc>
            </a:pPr>
            <a:r>
              <a:rPr sz="1700" dirty="0">
                <a:latin typeface="Georgia"/>
                <a:cs typeface="Georgia"/>
              </a:rPr>
              <a:t>Photos courtesy of the Center for Arkansas History</a:t>
            </a:r>
            <a:r>
              <a:rPr sz="1700" spc="-105" dirty="0">
                <a:latin typeface="Georgia"/>
                <a:cs typeface="Georgia"/>
              </a:rPr>
              <a:t> </a:t>
            </a:r>
            <a:r>
              <a:rPr sz="1700" dirty="0">
                <a:latin typeface="Georgia"/>
                <a:cs typeface="Georgia"/>
              </a:rPr>
              <a:t>and  </a:t>
            </a:r>
            <a:r>
              <a:rPr sz="1700" spc="-5" dirty="0">
                <a:latin typeface="Georgia"/>
                <a:cs typeface="Georgia"/>
              </a:rPr>
              <a:t>Culture</a:t>
            </a:r>
            <a:endParaRPr sz="1700">
              <a:latin typeface="Georgia"/>
              <a:cs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93700" y="241045"/>
            <a:ext cx="3608704" cy="1550035"/>
          </a:xfrm>
          <a:prstGeom prst="rect">
            <a:avLst/>
          </a:prstGeom>
        </p:spPr>
        <p:txBody>
          <a:bodyPr vert="horz" wrap="square" lIns="0" tIns="0" rIns="0" bIns="0" rtlCol="0">
            <a:spAutoFit/>
          </a:bodyPr>
          <a:lstStyle/>
          <a:p>
            <a:pPr marL="12700" marR="5080">
              <a:lnSpc>
                <a:spcPct val="112999"/>
              </a:lnSpc>
            </a:pPr>
            <a:r>
              <a:rPr spc="380" dirty="0"/>
              <a:t>A</a:t>
            </a:r>
            <a:r>
              <a:rPr spc="-705" dirty="0"/>
              <a:t> </a:t>
            </a:r>
            <a:r>
              <a:rPr spc="-125" dirty="0"/>
              <a:t>R</a:t>
            </a:r>
            <a:r>
              <a:rPr spc="-705" dirty="0"/>
              <a:t> </a:t>
            </a:r>
            <a:r>
              <a:rPr spc="100" dirty="0"/>
              <a:t>K</a:t>
            </a:r>
            <a:r>
              <a:rPr spc="-705" dirty="0"/>
              <a:t> </a:t>
            </a:r>
            <a:r>
              <a:rPr spc="380" dirty="0"/>
              <a:t>A</a:t>
            </a:r>
            <a:r>
              <a:rPr spc="-705" dirty="0"/>
              <a:t> </a:t>
            </a:r>
            <a:r>
              <a:rPr spc="495" dirty="0"/>
              <a:t>N</a:t>
            </a:r>
            <a:r>
              <a:rPr spc="-705" dirty="0"/>
              <a:t> </a:t>
            </a:r>
            <a:r>
              <a:rPr spc="-5" dirty="0"/>
              <a:t>S</a:t>
            </a:r>
            <a:r>
              <a:rPr spc="-705" dirty="0"/>
              <a:t> </a:t>
            </a:r>
            <a:r>
              <a:rPr spc="380" dirty="0"/>
              <a:t>A</a:t>
            </a:r>
            <a:r>
              <a:rPr spc="-705" dirty="0"/>
              <a:t> </a:t>
            </a:r>
            <a:r>
              <a:rPr spc="-5" dirty="0"/>
              <a:t>S  S</a:t>
            </a:r>
            <a:r>
              <a:rPr spc="-705" dirty="0"/>
              <a:t> </a:t>
            </a:r>
            <a:r>
              <a:rPr spc="565" dirty="0"/>
              <a:t>O</a:t>
            </a:r>
            <a:r>
              <a:rPr spc="-705" dirty="0"/>
              <a:t> </a:t>
            </a:r>
            <a:r>
              <a:rPr spc="10" dirty="0"/>
              <a:t>L</a:t>
            </a:r>
            <a:r>
              <a:rPr spc="-705" dirty="0"/>
              <a:t> </a:t>
            </a:r>
            <a:r>
              <a:rPr spc="-509" dirty="0"/>
              <a:t>I</a:t>
            </a:r>
            <a:r>
              <a:rPr spc="-705" dirty="0"/>
              <a:t> </a:t>
            </a:r>
            <a:r>
              <a:rPr spc="280" dirty="0"/>
              <a:t>D</a:t>
            </a:r>
            <a:r>
              <a:rPr spc="-705" dirty="0"/>
              <a:t> </a:t>
            </a:r>
            <a:r>
              <a:rPr spc="140" dirty="0"/>
              <a:t>E</a:t>
            </a:r>
            <a:r>
              <a:rPr spc="-705" dirty="0"/>
              <a:t> </a:t>
            </a:r>
            <a:r>
              <a:rPr spc="-125" dirty="0"/>
              <a:t>R</a:t>
            </a:r>
            <a:r>
              <a:rPr spc="-705" dirty="0"/>
              <a:t> </a:t>
            </a:r>
            <a:r>
              <a:rPr spc="-5" dirty="0"/>
              <a:t>S</a:t>
            </a:r>
          </a:p>
        </p:txBody>
      </p:sp>
      <p:sp>
        <p:nvSpPr>
          <p:cNvPr id="4" name="object 4"/>
          <p:cNvSpPr txBox="1"/>
          <p:nvPr/>
        </p:nvSpPr>
        <p:spPr>
          <a:xfrm>
            <a:off x="218314" y="2077867"/>
            <a:ext cx="5565775" cy="7315200"/>
          </a:xfrm>
          <a:prstGeom prst="rect">
            <a:avLst/>
          </a:prstGeom>
        </p:spPr>
        <p:txBody>
          <a:bodyPr vert="horz" wrap="square" lIns="0" tIns="0" rIns="0" bIns="0" rtlCol="0">
            <a:spAutoFit/>
          </a:bodyPr>
          <a:lstStyle/>
          <a:p>
            <a:pPr marL="314960" marR="5080" indent="-302260">
              <a:lnSpc>
                <a:spcPct val="115900"/>
              </a:lnSpc>
              <a:buClr>
                <a:srgbClr val="646464"/>
              </a:buClr>
              <a:buSzPct val="91304"/>
              <a:buChar char="•"/>
              <a:tabLst>
                <a:tab pos="315595" algn="l"/>
              </a:tabLst>
            </a:pPr>
            <a:r>
              <a:rPr sz="2300" spc="-20" dirty="0">
                <a:solidFill>
                  <a:srgbClr val="FFFFFF"/>
                </a:solidFill>
                <a:latin typeface="Tahoma"/>
                <a:cs typeface="Tahoma"/>
              </a:rPr>
              <a:t>Tucker </a:t>
            </a:r>
            <a:r>
              <a:rPr sz="2300" spc="50" dirty="0">
                <a:solidFill>
                  <a:srgbClr val="FFFFFF"/>
                </a:solidFill>
                <a:latin typeface="Tahoma"/>
                <a:cs typeface="Tahoma"/>
              </a:rPr>
              <a:t>describes </a:t>
            </a:r>
            <a:r>
              <a:rPr sz="2300" spc="35" dirty="0">
                <a:solidFill>
                  <a:srgbClr val="FFFFFF"/>
                </a:solidFill>
                <a:latin typeface="Tahoma"/>
                <a:cs typeface="Tahoma"/>
              </a:rPr>
              <a:t>the </a:t>
            </a:r>
            <a:r>
              <a:rPr sz="2300" spc="50" dirty="0">
                <a:solidFill>
                  <a:srgbClr val="FFFFFF"/>
                </a:solidFill>
                <a:latin typeface="Tahoma"/>
                <a:cs typeface="Tahoma"/>
              </a:rPr>
              <a:t>soldiers’  </a:t>
            </a:r>
            <a:r>
              <a:rPr sz="2300" spc="55" dirty="0">
                <a:solidFill>
                  <a:srgbClr val="FFFFFF"/>
                </a:solidFill>
                <a:latin typeface="Tahoma"/>
                <a:cs typeface="Tahoma"/>
              </a:rPr>
              <a:t>experience </a:t>
            </a:r>
            <a:r>
              <a:rPr sz="2300" spc="25" dirty="0">
                <a:solidFill>
                  <a:srgbClr val="FFFFFF"/>
                </a:solidFill>
                <a:latin typeface="Tahoma"/>
                <a:cs typeface="Tahoma"/>
              </a:rPr>
              <a:t>in </a:t>
            </a:r>
            <a:r>
              <a:rPr sz="2300" spc="70" dirty="0">
                <a:solidFill>
                  <a:srgbClr val="FFFFFF"/>
                </a:solidFill>
                <a:latin typeface="Tahoma"/>
                <a:cs typeface="Tahoma"/>
              </a:rPr>
              <a:t>combat </a:t>
            </a:r>
            <a:r>
              <a:rPr sz="2300" spc="-15" dirty="0">
                <a:solidFill>
                  <a:srgbClr val="FFFFFF"/>
                </a:solidFill>
                <a:latin typeface="Tahoma"/>
                <a:cs typeface="Tahoma"/>
              </a:rPr>
              <a:t>as </a:t>
            </a:r>
            <a:r>
              <a:rPr sz="2300" spc="25" dirty="0">
                <a:solidFill>
                  <a:srgbClr val="FFFFFF"/>
                </a:solidFill>
                <a:latin typeface="Tahoma"/>
                <a:cs typeface="Tahoma"/>
              </a:rPr>
              <a:t>well </a:t>
            </a:r>
            <a:r>
              <a:rPr sz="2300" spc="-15" dirty="0">
                <a:solidFill>
                  <a:srgbClr val="FFFFFF"/>
                </a:solidFill>
                <a:latin typeface="Tahoma"/>
                <a:cs typeface="Tahoma"/>
              </a:rPr>
              <a:t>as </a:t>
            </a:r>
            <a:r>
              <a:rPr sz="2300" spc="20" dirty="0">
                <a:solidFill>
                  <a:srgbClr val="FFFFFF"/>
                </a:solidFill>
                <a:latin typeface="Tahoma"/>
                <a:cs typeface="Tahoma"/>
              </a:rPr>
              <a:t>their  </a:t>
            </a:r>
            <a:r>
              <a:rPr sz="2300" spc="40" dirty="0">
                <a:solidFill>
                  <a:srgbClr val="FFFFFF"/>
                </a:solidFill>
                <a:latin typeface="Tahoma"/>
                <a:cs typeface="Tahoma"/>
              </a:rPr>
              <a:t>battles </a:t>
            </a:r>
            <a:r>
              <a:rPr sz="2300" dirty="0">
                <a:solidFill>
                  <a:srgbClr val="FFFFFF"/>
                </a:solidFill>
                <a:latin typeface="Tahoma"/>
                <a:cs typeface="Tahoma"/>
              </a:rPr>
              <a:t>with </a:t>
            </a:r>
            <a:r>
              <a:rPr sz="2300" spc="30" dirty="0">
                <a:solidFill>
                  <a:srgbClr val="FFFFFF"/>
                </a:solidFill>
                <a:latin typeface="Tahoma"/>
                <a:cs typeface="Tahoma"/>
              </a:rPr>
              <a:t>constant </a:t>
            </a:r>
            <a:r>
              <a:rPr sz="2300" dirty="0">
                <a:solidFill>
                  <a:srgbClr val="FFFFFF"/>
                </a:solidFill>
                <a:latin typeface="Tahoma"/>
                <a:cs typeface="Tahoma"/>
              </a:rPr>
              <a:t>rain </a:t>
            </a:r>
            <a:r>
              <a:rPr sz="2300" spc="60" dirty="0">
                <a:solidFill>
                  <a:srgbClr val="FFFFFF"/>
                </a:solidFill>
                <a:latin typeface="Tahoma"/>
                <a:cs typeface="Tahoma"/>
              </a:rPr>
              <a:t>and </a:t>
            </a:r>
            <a:r>
              <a:rPr sz="2300" spc="50" dirty="0">
                <a:solidFill>
                  <a:srgbClr val="FFFFFF"/>
                </a:solidFill>
                <a:latin typeface="Tahoma"/>
                <a:cs typeface="Tahoma"/>
              </a:rPr>
              <a:t>stinging  red</a:t>
            </a:r>
            <a:r>
              <a:rPr sz="2300" spc="-114" dirty="0">
                <a:solidFill>
                  <a:srgbClr val="FFFFFF"/>
                </a:solidFill>
                <a:latin typeface="Tahoma"/>
                <a:cs typeface="Tahoma"/>
              </a:rPr>
              <a:t> </a:t>
            </a:r>
            <a:r>
              <a:rPr sz="2300" spc="-20" dirty="0">
                <a:solidFill>
                  <a:srgbClr val="FFFFFF"/>
                </a:solidFill>
                <a:latin typeface="Tahoma"/>
                <a:cs typeface="Tahoma"/>
              </a:rPr>
              <a:t>ants.</a:t>
            </a:r>
            <a:r>
              <a:rPr sz="2300" spc="-114" dirty="0">
                <a:solidFill>
                  <a:srgbClr val="FFFFFF"/>
                </a:solidFill>
                <a:latin typeface="Tahoma"/>
                <a:cs typeface="Tahoma"/>
              </a:rPr>
              <a:t> </a:t>
            </a:r>
            <a:r>
              <a:rPr sz="2300" spc="110" dirty="0">
                <a:solidFill>
                  <a:srgbClr val="FFFFFF"/>
                </a:solidFill>
                <a:latin typeface="Tahoma"/>
                <a:cs typeface="Tahoma"/>
              </a:rPr>
              <a:t>He</a:t>
            </a:r>
            <a:r>
              <a:rPr sz="2300" spc="-114" dirty="0">
                <a:solidFill>
                  <a:srgbClr val="FFFFFF"/>
                </a:solidFill>
                <a:latin typeface="Tahoma"/>
                <a:cs typeface="Tahoma"/>
              </a:rPr>
              <a:t> </a:t>
            </a:r>
            <a:r>
              <a:rPr sz="2300" spc="35" dirty="0">
                <a:solidFill>
                  <a:srgbClr val="FFFFFF"/>
                </a:solidFill>
                <a:latin typeface="Tahoma"/>
                <a:cs typeface="Tahoma"/>
              </a:rPr>
              <a:t>also</a:t>
            </a:r>
            <a:r>
              <a:rPr sz="2300" spc="-114" dirty="0">
                <a:solidFill>
                  <a:srgbClr val="FFFFFF"/>
                </a:solidFill>
                <a:latin typeface="Tahoma"/>
                <a:cs typeface="Tahoma"/>
              </a:rPr>
              <a:t> </a:t>
            </a:r>
            <a:r>
              <a:rPr sz="2300" spc="45" dirty="0">
                <a:solidFill>
                  <a:srgbClr val="FFFFFF"/>
                </a:solidFill>
                <a:latin typeface="Tahoma"/>
                <a:cs typeface="Tahoma"/>
              </a:rPr>
              <a:t>provides</a:t>
            </a:r>
            <a:r>
              <a:rPr sz="2300" spc="-114" dirty="0">
                <a:solidFill>
                  <a:srgbClr val="FFFFFF"/>
                </a:solidFill>
                <a:latin typeface="Tahoma"/>
                <a:cs typeface="Tahoma"/>
              </a:rPr>
              <a:t> </a:t>
            </a:r>
            <a:r>
              <a:rPr sz="2300" spc="-10" dirty="0">
                <a:solidFill>
                  <a:srgbClr val="FFFFFF"/>
                </a:solidFill>
                <a:latin typeface="Tahoma"/>
                <a:cs typeface="Tahoma"/>
              </a:rPr>
              <a:t>us</a:t>
            </a:r>
            <a:r>
              <a:rPr sz="2300" spc="-114" dirty="0">
                <a:solidFill>
                  <a:srgbClr val="FFFFFF"/>
                </a:solidFill>
                <a:latin typeface="Tahoma"/>
                <a:cs typeface="Tahoma"/>
              </a:rPr>
              <a:t> </a:t>
            </a:r>
            <a:r>
              <a:rPr sz="2300" dirty="0">
                <a:solidFill>
                  <a:srgbClr val="FFFFFF"/>
                </a:solidFill>
                <a:latin typeface="Tahoma"/>
                <a:cs typeface="Tahoma"/>
              </a:rPr>
              <a:t>with</a:t>
            </a:r>
            <a:r>
              <a:rPr sz="2300" spc="-114" dirty="0">
                <a:solidFill>
                  <a:srgbClr val="FFFFFF"/>
                </a:solidFill>
                <a:latin typeface="Tahoma"/>
                <a:cs typeface="Tahoma"/>
              </a:rPr>
              <a:t> </a:t>
            </a:r>
            <a:r>
              <a:rPr sz="2300" dirty="0">
                <a:solidFill>
                  <a:srgbClr val="FFFFFF"/>
                </a:solidFill>
                <a:latin typeface="Tahoma"/>
                <a:cs typeface="Tahoma"/>
              </a:rPr>
              <a:t>men’s  </a:t>
            </a:r>
            <a:r>
              <a:rPr sz="2300" spc="-5" dirty="0">
                <a:solidFill>
                  <a:srgbClr val="FFFFFF"/>
                </a:solidFill>
                <a:latin typeface="Tahoma"/>
                <a:cs typeface="Tahoma"/>
              </a:rPr>
              <a:t>views </a:t>
            </a:r>
            <a:r>
              <a:rPr sz="2300" spc="75" dirty="0">
                <a:solidFill>
                  <a:srgbClr val="FFFFFF"/>
                </a:solidFill>
                <a:latin typeface="Tahoma"/>
                <a:cs typeface="Tahoma"/>
              </a:rPr>
              <a:t>on </a:t>
            </a:r>
            <a:r>
              <a:rPr sz="2300" spc="35" dirty="0">
                <a:solidFill>
                  <a:srgbClr val="FFFFFF"/>
                </a:solidFill>
                <a:latin typeface="Tahoma"/>
                <a:cs typeface="Tahoma"/>
              </a:rPr>
              <a:t>the </a:t>
            </a:r>
            <a:r>
              <a:rPr sz="2300" spc="40" dirty="0">
                <a:solidFill>
                  <a:srgbClr val="FFFFFF"/>
                </a:solidFill>
                <a:latin typeface="Tahoma"/>
                <a:cs typeface="Tahoma"/>
              </a:rPr>
              <a:t>Vietnamese </a:t>
            </a:r>
            <a:r>
              <a:rPr sz="2300" spc="60" dirty="0">
                <a:solidFill>
                  <a:srgbClr val="FFFFFF"/>
                </a:solidFill>
                <a:latin typeface="Tahoma"/>
                <a:cs typeface="Tahoma"/>
              </a:rPr>
              <a:t>and </a:t>
            </a:r>
            <a:r>
              <a:rPr sz="2300" spc="35" dirty="0">
                <a:solidFill>
                  <a:srgbClr val="FFFFFF"/>
                </a:solidFill>
                <a:latin typeface="Tahoma"/>
                <a:cs typeface="Tahoma"/>
              </a:rPr>
              <a:t>the  progress </a:t>
            </a:r>
            <a:r>
              <a:rPr sz="2300" spc="50" dirty="0">
                <a:solidFill>
                  <a:srgbClr val="FFFFFF"/>
                </a:solidFill>
                <a:latin typeface="Tahoma"/>
                <a:cs typeface="Tahoma"/>
              </a:rPr>
              <a:t>of </a:t>
            </a:r>
            <a:r>
              <a:rPr sz="2300" spc="35" dirty="0">
                <a:solidFill>
                  <a:srgbClr val="FFFFFF"/>
                </a:solidFill>
                <a:latin typeface="Tahoma"/>
                <a:cs typeface="Tahoma"/>
              </a:rPr>
              <a:t>the </a:t>
            </a:r>
            <a:r>
              <a:rPr sz="2300" spc="-105" dirty="0">
                <a:solidFill>
                  <a:srgbClr val="FFFFFF"/>
                </a:solidFill>
                <a:latin typeface="Tahoma"/>
                <a:cs typeface="Tahoma"/>
              </a:rPr>
              <a:t>war. </a:t>
            </a:r>
            <a:r>
              <a:rPr sz="2300" i="1" spc="-45" dirty="0">
                <a:solidFill>
                  <a:srgbClr val="FFFFFF"/>
                </a:solidFill>
                <a:latin typeface="Arial"/>
                <a:cs typeface="Arial"/>
              </a:rPr>
              <a:t>Arkansas </a:t>
            </a:r>
            <a:r>
              <a:rPr sz="2300" i="1" spc="65" dirty="0">
                <a:solidFill>
                  <a:srgbClr val="FFFFFF"/>
                </a:solidFill>
                <a:latin typeface="Arial"/>
                <a:cs typeface="Arial"/>
              </a:rPr>
              <a:t>Men </a:t>
            </a:r>
            <a:r>
              <a:rPr sz="2300" i="1" spc="35" dirty="0">
                <a:solidFill>
                  <a:srgbClr val="FFFFFF"/>
                </a:solidFill>
                <a:latin typeface="Arial"/>
                <a:cs typeface="Arial"/>
              </a:rPr>
              <a:t>at  </a:t>
            </a:r>
            <a:r>
              <a:rPr sz="2300" i="1" spc="-35" dirty="0">
                <a:solidFill>
                  <a:srgbClr val="FFFFFF"/>
                </a:solidFill>
                <a:latin typeface="Arial"/>
                <a:cs typeface="Arial"/>
              </a:rPr>
              <a:t>War </a:t>
            </a:r>
            <a:r>
              <a:rPr sz="2300" dirty="0">
                <a:solidFill>
                  <a:srgbClr val="FFFFFF"/>
                </a:solidFill>
                <a:latin typeface="Tahoma"/>
                <a:cs typeface="Tahoma"/>
              </a:rPr>
              <a:t>is </a:t>
            </a:r>
            <a:r>
              <a:rPr sz="2300" spc="55" dirty="0">
                <a:solidFill>
                  <a:srgbClr val="FFFFFF"/>
                </a:solidFill>
                <a:latin typeface="Tahoma"/>
                <a:cs typeface="Tahoma"/>
              </a:rPr>
              <a:t>unique </a:t>
            </a:r>
            <a:r>
              <a:rPr sz="2300" spc="25" dirty="0">
                <a:solidFill>
                  <a:srgbClr val="FFFFFF"/>
                </a:solidFill>
                <a:latin typeface="Tahoma"/>
                <a:cs typeface="Tahoma"/>
              </a:rPr>
              <a:t>in </a:t>
            </a:r>
            <a:r>
              <a:rPr sz="2300" spc="10" dirty="0">
                <a:solidFill>
                  <a:srgbClr val="FFFFFF"/>
                </a:solidFill>
                <a:latin typeface="Tahoma"/>
                <a:cs typeface="Tahoma"/>
              </a:rPr>
              <a:t>that </a:t>
            </a:r>
            <a:r>
              <a:rPr sz="2300" spc="20" dirty="0">
                <a:solidFill>
                  <a:srgbClr val="FFFFFF"/>
                </a:solidFill>
                <a:latin typeface="Tahoma"/>
                <a:cs typeface="Tahoma"/>
              </a:rPr>
              <a:t>it </a:t>
            </a:r>
            <a:r>
              <a:rPr sz="2300" spc="30" dirty="0">
                <a:solidFill>
                  <a:srgbClr val="FFFFFF"/>
                </a:solidFill>
                <a:latin typeface="Tahoma"/>
                <a:cs typeface="Tahoma"/>
              </a:rPr>
              <a:t>focuses </a:t>
            </a:r>
            <a:r>
              <a:rPr sz="2300" spc="75" dirty="0">
                <a:solidFill>
                  <a:srgbClr val="FFFFFF"/>
                </a:solidFill>
                <a:latin typeface="Tahoma"/>
                <a:cs typeface="Tahoma"/>
              </a:rPr>
              <a:t>on </a:t>
            </a:r>
            <a:r>
              <a:rPr sz="2300" spc="55" dirty="0">
                <a:solidFill>
                  <a:srgbClr val="FFFFFF"/>
                </a:solidFill>
                <a:latin typeface="Tahoma"/>
                <a:cs typeface="Tahoma"/>
              </a:rPr>
              <a:t>men  </a:t>
            </a:r>
            <a:r>
              <a:rPr sz="2300" spc="15" dirty="0">
                <a:solidFill>
                  <a:srgbClr val="FFFFFF"/>
                </a:solidFill>
                <a:latin typeface="Tahoma"/>
                <a:cs typeface="Tahoma"/>
              </a:rPr>
              <a:t>from </a:t>
            </a:r>
            <a:r>
              <a:rPr sz="2300" spc="80" dirty="0">
                <a:solidFill>
                  <a:srgbClr val="FFFFFF"/>
                </a:solidFill>
                <a:latin typeface="Tahoma"/>
                <a:cs typeface="Tahoma"/>
              </a:rPr>
              <a:t>one </a:t>
            </a:r>
            <a:r>
              <a:rPr sz="2300" dirty="0">
                <a:solidFill>
                  <a:srgbClr val="FFFFFF"/>
                </a:solidFill>
                <a:latin typeface="Tahoma"/>
                <a:cs typeface="Tahoma"/>
              </a:rPr>
              <a:t>small, </a:t>
            </a:r>
            <a:r>
              <a:rPr sz="2300" spc="25" dirty="0">
                <a:solidFill>
                  <a:srgbClr val="FFFFFF"/>
                </a:solidFill>
                <a:latin typeface="Tahoma"/>
                <a:cs typeface="Tahoma"/>
              </a:rPr>
              <a:t>southern </a:t>
            </a:r>
            <a:r>
              <a:rPr sz="2300" dirty="0">
                <a:solidFill>
                  <a:srgbClr val="FFFFFF"/>
                </a:solidFill>
                <a:latin typeface="Tahoma"/>
                <a:cs typeface="Tahoma"/>
              </a:rPr>
              <a:t>state, </a:t>
            </a:r>
            <a:r>
              <a:rPr sz="2300" spc="60" dirty="0">
                <a:solidFill>
                  <a:srgbClr val="FFFFFF"/>
                </a:solidFill>
                <a:latin typeface="Tahoma"/>
                <a:cs typeface="Tahoma"/>
              </a:rPr>
              <a:t>but </a:t>
            </a:r>
            <a:r>
              <a:rPr sz="2300" spc="35" dirty="0">
                <a:solidFill>
                  <a:srgbClr val="FFFFFF"/>
                </a:solidFill>
                <a:latin typeface="Tahoma"/>
                <a:cs typeface="Tahoma"/>
              </a:rPr>
              <a:t>the  </a:t>
            </a:r>
            <a:r>
              <a:rPr sz="2300" spc="45" dirty="0">
                <a:solidFill>
                  <a:srgbClr val="FFFFFF"/>
                </a:solidFill>
                <a:latin typeface="Tahoma"/>
                <a:cs typeface="Tahoma"/>
              </a:rPr>
              <a:t>experiences </a:t>
            </a:r>
            <a:r>
              <a:rPr sz="2300" spc="50" dirty="0">
                <a:solidFill>
                  <a:srgbClr val="FFFFFF"/>
                </a:solidFill>
                <a:latin typeface="Tahoma"/>
                <a:cs typeface="Tahoma"/>
              </a:rPr>
              <a:t>of </a:t>
            </a:r>
            <a:r>
              <a:rPr sz="2300" spc="15" dirty="0">
                <a:solidFill>
                  <a:srgbClr val="FFFFFF"/>
                </a:solidFill>
                <a:latin typeface="Tahoma"/>
                <a:cs typeface="Tahoma"/>
              </a:rPr>
              <a:t>Arkansas </a:t>
            </a:r>
            <a:r>
              <a:rPr sz="2300" spc="40" dirty="0">
                <a:solidFill>
                  <a:srgbClr val="FFFFFF"/>
                </a:solidFill>
                <a:latin typeface="Tahoma"/>
                <a:cs typeface="Tahoma"/>
              </a:rPr>
              <a:t>soldiers </a:t>
            </a:r>
            <a:r>
              <a:rPr sz="2300" dirty="0">
                <a:solidFill>
                  <a:srgbClr val="FFFFFF"/>
                </a:solidFill>
                <a:latin typeface="Tahoma"/>
                <a:cs typeface="Tahoma"/>
              </a:rPr>
              <a:t>are  </a:t>
            </a:r>
            <a:r>
              <a:rPr sz="2300" spc="20" dirty="0">
                <a:solidFill>
                  <a:srgbClr val="FFFFFF"/>
                </a:solidFill>
                <a:latin typeface="Tahoma"/>
                <a:cs typeface="Tahoma"/>
              </a:rPr>
              <a:t>representative </a:t>
            </a:r>
            <a:r>
              <a:rPr sz="2300" spc="50" dirty="0">
                <a:solidFill>
                  <a:srgbClr val="FFFFFF"/>
                </a:solidFill>
                <a:latin typeface="Tahoma"/>
                <a:cs typeface="Tahoma"/>
              </a:rPr>
              <a:t>of </a:t>
            </a:r>
            <a:r>
              <a:rPr sz="2300" spc="35" dirty="0">
                <a:solidFill>
                  <a:srgbClr val="FFFFFF"/>
                </a:solidFill>
                <a:latin typeface="Tahoma"/>
                <a:cs typeface="Tahoma"/>
              </a:rPr>
              <a:t>the </a:t>
            </a:r>
            <a:r>
              <a:rPr sz="2300" spc="40" dirty="0">
                <a:solidFill>
                  <a:srgbClr val="FFFFFF"/>
                </a:solidFill>
                <a:latin typeface="Tahoma"/>
                <a:cs typeface="Tahoma"/>
              </a:rPr>
              <a:t>millions </a:t>
            </a:r>
            <a:r>
              <a:rPr sz="2300" spc="50" dirty="0">
                <a:solidFill>
                  <a:srgbClr val="FFFFFF"/>
                </a:solidFill>
                <a:latin typeface="Tahoma"/>
                <a:cs typeface="Tahoma"/>
              </a:rPr>
              <a:t>of  </a:t>
            </a:r>
            <a:r>
              <a:rPr sz="2300" spc="45" dirty="0">
                <a:solidFill>
                  <a:srgbClr val="FFFFFF"/>
                </a:solidFill>
                <a:latin typeface="Tahoma"/>
                <a:cs typeface="Tahoma"/>
              </a:rPr>
              <a:t>Americans </a:t>
            </a:r>
            <a:r>
              <a:rPr sz="2300" spc="30" dirty="0">
                <a:solidFill>
                  <a:srgbClr val="FFFFFF"/>
                </a:solidFill>
                <a:latin typeface="Tahoma"/>
                <a:cs typeface="Tahoma"/>
              </a:rPr>
              <a:t>who served </a:t>
            </a:r>
            <a:r>
              <a:rPr sz="2300" spc="25" dirty="0">
                <a:solidFill>
                  <a:srgbClr val="FFFFFF"/>
                </a:solidFill>
                <a:latin typeface="Tahoma"/>
                <a:cs typeface="Tahoma"/>
              </a:rPr>
              <a:t>in </a:t>
            </a:r>
            <a:r>
              <a:rPr sz="2300" spc="20" dirty="0">
                <a:solidFill>
                  <a:srgbClr val="FFFFFF"/>
                </a:solidFill>
                <a:latin typeface="Tahoma"/>
                <a:cs typeface="Tahoma"/>
              </a:rPr>
              <a:t>Vietnam. </a:t>
            </a:r>
            <a:r>
              <a:rPr sz="2300" spc="35" dirty="0">
                <a:solidFill>
                  <a:srgbClr val="FFFFFF"/>
                </a:solidFill>
                <a:latin typeface="Tahoma"/>
                <a:cs typeface="Tahoma"/>
              </a:rPr>
              <a:t>The  </a:t>
            </a:r>
            <a:r>
              <a:rPr sz="2300" spc="105" dirty="0">
                <a:solidFill>
                  <a:srgbClr val="FFFFFF"/>
                </a:solidFill>
                <a:latin typeface="Tahoma"/>
                <a:cs typeface="Tahoma"/>
              </a:rPr>
              <a:t>book </a:t>
            </a:r>
            <a:r>
              <a:rPr sz="2300" spc="35" dirty="0">
                <a:solidFill>
                  <a:srgbClr val="FFFFFF"/>
                </a:solidFill>
                <a:latin typeface="Tahoma"/>
                <a:cs typeface="Tahoma"/>
              </a:rPr>
              <a:t>evokes the </a:t>
            </a:r>
            <a:r>
              <a:rPr sz="2300" spc="25" dirty="0">
                <a:solidFill>
                  <a:srgbClr val="FFFFFF"/>
                </a:solidFill>
                <a:latin typeface="Tahoma"/>
                <a:cs typeface="Tahoma"/>
              </a:rPr>
              <a:t>sounds, </a:t>
            </a:r>
            <a:r>
              <a:rPr sz="2300" spc="10" dirty="0">
                <a:solidFill>
                  <a:srgbClr val="FFFFFF"/>
                </a:solidFill>
                <a:latin typeface="Tahoma"/>
                <a:cs typeface="Tahoma"/>
              </a:rPr>
              <a:t>smells, </a:t>
            </a:r>
            <a:r>
              <a:rPr sz="2300" spc="-40" dirty="0">
                <a:solidFill>
                  <a:srgbClr val="FFFFFF"/>
                </a:solidFill>
                <a:latin typeface="Tahoma"/>
                <a:cs typeface="Tahoma"/>
              </a:rPr>
              <a:t>terror,  </a:t>
            </a:r>
            <a:r>
              <a:rPr sz="2300" spc="60" dirty="0">
                <a:solidFill>
                  <a:srgbClr val="FFFFFF"/>
                </a:solidFill>
                <a:latin typeface="Tahoma"/>
                <a:cs typeface="Tahoma"/>
              </a:rPr>
              <a:t>and </a:t>
            </a:r>
            <a:r>
              <a:rPr sz="2300" spc="90" dirty="0">
                <a:solidFill>
                  <a:srgbClr val="FFFFFF"/>
                </a:solidFill>
                <a:latin typeface="Tahoma"/>
                <a:cs typeface="Tahoma"/>
              </a:rPr>
              <a:t>boredom </a:t>
            </a:r>
            <a:r>
              <a:rPr sz="2300" spc="50" dirty="0">
                <a:solidFill>
                  <a:srgbClr val="FFFFFF"/>
                </a:solidFill>
                <a:latin typeface="Tahoma"/>
                <a:cs typeface="Tahoma"/>
              </a:rPr>
              <a:t>of </a:t>
            </a:r>
            <a:r>
              <a:rPr sz="2300" spc="45" dirty="0">
                <a:solidFill>
                  <a:srgbClr val="FFFFFF"/>
                </a:solidFill>
                <a:latin typeface="Tahoma"/>
                <a:cs typeface="Tahoma"/>
              </a:rPr>
              <a:t>fighting </a:t>
            </a:r>
            <a:r>
              <a:rPr sz="2300" spc="5" dirty="0">
                <a:solidFill>
                  <a:srgbClr val="FFFFFF"/>
                </a:solidFill>
                <a:latin typeface="Tahoma"/>
                <a:cs typeface="Tahoma"/>
              </a:rPr>
              <a:t>a </a:t>
            </a:r>
            <a:r>
              <a:rPr sz="2300" spc="-105" dirty="0">
                <a:solidFill>
                  <a:srgbClr val="FFFFFF"/>
                </a:solidFill>
                <a:latin typeface="Tahoma"/>
                <a:cs typeface="Tahoma"/>
              </a:rPr>
              <a:t>war. </a:t>
            </a:r>
            <a:r>
              <a:rPr sz="2300" spc="-20" dirty="0">
                <a:solidFill>
                  <a:srgbClr val="FFFFFF"/>
                </a:solidFill>
                <a:latin typeface="Tahoma"/>
                <a:cs typeface="Tahoma"/>
              </a:rPr>
              <a:t>Tucker  </a:t>
            </a:r>
            <a:r>
              <a:rPr sz="2300" spc="-30" dirty="0">
                <a:solidFill>
                  <a:srgbClr val="FFFFFF"/>
                </a:solidFill>
                <a:latin typeface="Tahoma"/>
                <a:cs typeface="Tahoma"/>
              </a:rPr>
              <a:t>was</a:t>
            </a:r>
            <a:r>
              <a:rPr sz="2300" spc="-120" dirty="0">
                <a:solidFill>
                  <a:srgbClr val="FFFFFF"/>
                </a:solidFill>
                <a:latin typeface="Tahoma"/>
                <a:cs typeface="Tahoma"/>
              </a:rPr>
              <a:t> </a:t>
            </a:r>
            <a:r>
              <a:rPr sz="2300" spc="25" dirty="0">
                <a:solidFill>
                  <a:srgbClr val="FFFFFF"/>
                </a:solidFill>
                <a:latin typeface="Tahoma"/>
                <a:cs typeface="Tahoma"/>
              </a:rPr>
              <a:t>in</a:t>
            </a:r>
            <a:r>
              <a:rPr sz="2300" spc="-120" dirty="0">
                <a:solidFill>
                  <a:srgbClr val="FFFFFF"/>
                </a:solidFill>
                <a:latin typeface="Tahoma"/>
                <a:cs typeface="Tahoma"/>
              </a:rPr>
              <a:t> </a:t>
            </a:r>
            <a:r>
              <a:rPr sz="2300" spc="60" dirty="0">
                <a:solidFill>
                  <a:srgbClr val="FFFFFF"/>
                </a:solidFill>
                <a:latin typeface="Tahoma"/>
                <a:cs typeface="Tahoma"/>
              </a:rPr>
              <a:t>danger</a:t>
            </a:r>
            <a:r>
              <a:rPr sz="2300" spc="-120" dirty="0">
                <a:solidFill>
                  <a:srgbClr val="FFFFFF"/>
                </a:solidFill>
                <a:latin typeface="Tahoma"/>
                <a:cs typeface="Tahoma"/>
              </a:rPr>
              <a:t> </a:t>
            </a:r>
            <a:r>
              <a:rPr sz="2300" spc="40" dirty="0">
                <a:solidFill>
                  <a:srgbClr val="FFFFFF"/>
                </a:solidFill>
                <a:latin typeface="Tahoma"/>
                <a:cs typeface="Tahoma"/>
              </a:rPr>
              <a:t>much</a:t>
            </a:r>
            <a:r>
              <a:rPr sz="2300" spc="-120" dirty="0">
                <a:solidFill>
                  <a:srgbClr val="FFFFFF"/>
                </a:solidFill>
                <a:latin typeface="Tahoma"/>
                <a:cs typeface="Tahoma"/>
              </a:rPr>
              <a:t> </a:t>
            </a:r>
            <a:r>
              <a:rPr sz="2300" spc="50" dirty="0">
                <a:solidFill>
                  <a:srgbClr val="FFFFFF"/>
                </a:solidFill>
                <a:latin typeface="Tahoma"/>
                <a:cs typeface="Tahoma"/>
              </a:rPr>
              <a:t>of</a:t>
            </a:r>
            <a:r>
              <a:rPr sz="2300" spc="-120" dirty="0">
                <a:solidFill>
                  <a:srgbClr val="FFFFFF"/>
                </a:solidFill>
                <a:latin typeface="Tahoma"/>
                <a:cs typeface="Tahoma"/>
              </a:rPr>
              <a:t> </a:t>
            </a:r>
            <a:r>
              <a:rPr sz="2300" spc="35" dirty="0">
                <a:solidFill>
                  <a:srgbClr val="FFFFFF"/>
                </a:solidFill>
                <a:latin typeface="Tahoma"/>
                <a:cs typeface="Tahoma"/>
              </a:rPr>
              <a:t>the</a:t>
            </a:r>
            <a:r>
              <a:rPr sz="2300" spc="-120" dirty="0">
                <a:solidFill>
                  <a:srgbClr val="FFFFFF"/>
                </a:solidFill>
                <a:latin typeface="Tahoma"/>
                <a:cs typeface="Tahoma"/>
              </a:rPr>
              <a:t> </a:t>
            </a:r>
            <a:r>
              <a:rPr sz="2300" spc="45" dirty="0">
                <a:solidFill>
                  <a:srgbClr val="FFFFFF"/>
                </a:solidFill>
                <a:latin typeface="Tahoma"/>
                <a:cs typeface="Tahoma"/>
              </a:rPr>
              <a:t>time</a:t>
            </a:r>
            <a:r>
              <a:rPr sz="2300" spc="-120" dirty="0">
                <a:solidFill>
                  <a:srgbClr val="FFFFFF"/>
                </a:solidFill>
                <a:latin typeface="Tahoma"/>
                <a:cs typeface="Tahoma"/>
              </a:rPr>
              <a:t> </a:t>
            </a:r>
            <a:r>
              <a:rPr sz="2300" spc="60" dirty="0">
                <a:solidFill>
                  <a:srgbClr val="FFFFFF"/>
                </a:solidFill>
                <a:latin typeface="Tahoma"/>
                <a:cs typeface="Tahoma"/>
              </a:rPr>
              <a:t>and</a:t>
            </a:r>
            <a:r>
              <a:rPr sz="2300" spc="-120" dirty="0">
                <a:solidFill>
                  <a:srgbClr val="FFFFFF"/>
                </a:solidFill>
                <a:latin typeface="Tahoma"/>
                <a:cs typeface="Tahoma"/>
              </a:rPr>
              <a:t> </a:t>
            </a:r>
            <a:r>
              <a:rPr sz="2300" spc="35" dirty="0">
                <a:solidFill>
                  <a:srgbClr val="FFFFFF"/>
                </a:solidFill>
                <a:latin typeface="Tahoma"/>
                <a:cs typeface="Tahoma"/>
              </a:rPr>
              <a:t>the  </a:t>
            </a:r>
            <a:r>
              <a:rPr sz="2300" spc="30" dirty="0">
                <a:solidFill>
                  <a:srgbClr val="FFFFFF"/>
                </a:solidFill>
                <a:latin typeface="Tahoma"/>
                <a:cs typeface="Tahoma"/>
              </a:rPr>
              <a:t>reader </a:t>
            </a:r>
            <a:r>
              <a:rPr sz="2300" spc="25" dirty="0">
                <a:solidFill>
                  <a:srgbClr val="FFFFFF"/>
                </a:solidFill>
                <a:latin typeface="Tahoma"/>
                <a:cs typeface="Tahoma"/>
              </a:rPr>
              <a:t>feels </a:t>
            </a:r>
            <a:r>
              <a:rPr sz="2300" spc="35" dirty="0">
                <a:solidFill>
                  <a:srgbClr val="FFFFFF"/>
                </a:solidFill>
                <a:latin typeface="Tahoma"/>
                <a:cs typeface="Tahoma"/>
              </a:rPr>
              <a:t>the </a:t>
            </a:r>
            <a:r>
              <a:rPr sz="2300" spc="40" dirty="0">
                <a:solidFill>
                  <a:srgbClr val="FFFFFF"/>
                </a:solidFill>
                <a:latin typeface="Tahoma"/>
                <a:cs typeface="Tahoma"/>
              </a:rPr>
              <a:t>tension </a:t>
            </a:r>
            <a:r>
              <a:rPr sz="2300" spc="5" dirty="0">
                <a:solidFill>
                  <a:srgbClr val="FFFFFF"/>
                </a:solidFill>
                <a:latin typeface="Tahoma"/>
                <a:cs typeface="Tahoma"/>
              </a:rPr>
              <a:t>at </a:t>
            </a:r>
            <a:r>
              <a:rPr sz="2300" spc="10" dirty="0">
                <a:solidFill>
                  <a:srgbClr val="FFFFFF"/>
                </a:solidFill>
                <a:latin typeface="Tahoma"/>
                <a:cs typeface="Tahoma"/>
              </a:rPr>
              <a:t>times.  Straight-forward </a:t>
            </a:r>
            <a:r>
              <a:rPr sz="2300" spc="60" dirty="0">
                <a:solidFill>
                  <a:srgbClr val="FFFFFF"/>
                </a:solidFill>
                <a:latin typeface="Tahoma"/>
                <a:cs typeface="Tahoma"/>
              </a:rPr>
              <a:t>and </a:t>
            </a:r>
            <a:r>
              <a:rPr sz="2300" spc="55" dirty="0">
                <a:solidFill>
                  <a:srgbClr val="FFFFFF"/>
                </a:solidFill>
                <a:latin typeface="Tahoma"/>
                <a:cs typeface="Tahoma"/>
              </a:rPr>
              <a:t>detailed, </a:t>
            </a:r>
            <a:r>
              <a:rPr sz="2300" spc="-40" dirty="0">
                <a:solidFill>
                  <a:srgbClr val="FFFFFF"/>
                </a:solidFill>
                <a:latin typeface="Tahoma"/>
                <a:cs typeface="Tahoma"/>
              </a:rPr>
              <a:t>Tucker’s  </a:t>
            </a:r>
            <a:r>
              <a:rPr sz="2300" spc="15" dirty="0">
                <a:solidFill>
                  <a:srgbClr val="FFFFFF"/>
                </a:solidFill>
                <a:latin typeface="Tahoma"/>
                <a:cs typeface="Tahoma"/>
              </a:rPr>
              <a:t>writings </a:t>
            </a:r>
            <a:r>
              <a:rPr sz="2300" spc="75" dirty="0">
                <a:solidFill>
                  <a:srgbClr val="FFFFFF"/>
                </a:solidFill>
                <a:latin typeface="Tahoma"/>
                <a:cs typeface="Tahoma"/>
              </a:rPr>
              <a:t>on </a:t>
            </a:r>
            <a:r>
              <a:rPr sz="2300" spc="35" dirty="0">
                <a:solidFill>
                  <a:srgbClr val="FFFFFF"/>
                </a:solidFill>
                <a:latin typeface="Tahoma"/>
                <a:cs typeface="Tahoma"/>
              </a:rPr>
              <a:t>Vietnam </a:t>
            </a:r>
            <a:r>
              <a:rPr sz="2300" dirty="0">
                <a:solidFill>
                  <a:srgbClr val="FFFFFF"/>
                </a:solidFill>
                <a:latin typeface="Tahoma"/>
                <a:cs typeface="Tahoma"/>
              </a:rPr>
              <a:t>are </a:t>
            </a:r>
            <a:r>
              <a:rPr sz="2300" spc="10" dirty="0">
                <a:solidFill>
                  <a:srgbClr val="FFFFFF"/>
                </a:solidFill>
                <a:latin typeface="Tahoma"/>
                <a:cs typeface="Tahoma"/>
              </a:rPr>
              <a:t>an </a:t>
            </a:r>
            <a:r>
              <a:rPr sz="2300" spc="30" dirty="0">
                <a:solidFill>
                  <a:srgbClr val="FFFFFF"/>
                </a:solidFill>
                <a:latin typeface="Tahoma"/>
                <a:cs typeface="Tahoma"/>
              </a:rPr>
              <a:t>invaluable  source</a:t>
            </a:r>
            <a:r>
              <a:rPr sz="2300" spc="-125" dirty="0">
                <a:solidFill>
                  <a:srgbClr val="FFFFFF"/>
                </a:solidFill>
                <a:latin typeface="Tahoma"/>
                <a:cs typeface="Tahoma"/>
              </a:rPr>
              <a:t> </a:t>
            </a:r>
            <a:r>
              <a:rPr sz="2300" spc="15" dirty="0">
                <a:solidFill>
                  <a:srgbClr val="FFFFFF"/>
                </a:solidFill>
                <a:latin typeface="Tahoma"/>
                <a:cs typeface="Tahoma"/>
              </a:rPr>
              <a:t>for</a:t>
            </a:r>
            <a:r>
              <a:rPr sz="2300" spc="-125" dirty="0">
                <a:solidFill>
                  <a:srgbClr val="FFFFFF"/>
                </a:solidFill>
                <a:latin typeface="Tahoma"/>
                <a:cs typeface="Tahoma"/>
              </a:rPr>
              <a:t> </a:t>
            </a:r>
            <a:r>
              <a:rPr sz="2300" spc="45" dirty="0">
                <a:solidFill>
                  <a:srgbClr val="FFFFFF"/>
                </a:solidFill>
                <a:latin typeface="Tahoma"/>
                <a:cs typeface="Tahoma"/>
              </a:rPr>
              <a:t>understanding</a:t>
            </a:r>
            <a:r>
              <a:rPr sz="2300" spc="-125" dirty="0">
                <a:solidFill>
                  <a:srgbClr val="FFFFFF"/>
                </a:solidFill>
                <a:latin typeface="Tahoma"/>
                <a:cs typeface="Tahoma"/>
              </a:rPr>
              <a:t> </a:t>
            </a:r>
            <a:r>
              <a:rPr sz="2300" spc="35" dirty="0">
                <a:solidFill>
                  <a:srgbClr val="FFFFFF"/>
                </a:solidFill>
                <a:latin typeface="Tahoma"/>
                <a:cs typeface="Tahoma"/>
              </a:rPr>
              <a:t>the</a:t>
            </a:r>
            <a:r>
              <a:rPr sz="2300" spc="-125" dirty="0">
                <a:solidFill>
                  <a:srgbClr val="FFFFFF"/>
                </a:solidFill>
                <a:latin typeface="Tahoma"/>
                <a:cs typeface="Tahoma"/>
              </a:rPr>
              <a:t> </a:t>
            </a:r>
            <a:r>
              <a:rPr sz="2300" spc="-105" dirty="0">
                <a:solidFill>
                  <a:srgbClr val="FFFFFF"/>
                </a:solidFill>
                <a:latin typeface="Tahoma"/>
                <a:cs typeface="Tahoma"/>
              </a:rPr>
              <a:t>war.</a:t>
            </a:r>
            <a:endParaRPr sz="2300">
              <a:latin typeface="Tahoma"/>
              <a:cs typeface="Tahoma"/>
            </a:endParaRPr>
          </a:p>
        </p:txBody>
      </p:sp>
      <p:sp>
        <p:nvSpPr>
          <p:cNvPr id="5" name="object 5"/>
          <p:cNvSpPr/>
          <p:nvPr/>
        </p:nvSpPr>
        <p:spPr>
          <a:xfrm>
            <a:off x="7162800" y="8293100"/>
            <a:ext cx="5207000" cy="279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385300" y="8597900"/>
            <a:ext cx="774700" cy="2413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81900" y="8902700"/>
            <a:ext cx="4368800" cy="2794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7162800" y="8234802"/>
            <a:ext cx="5175885" cy="925830"/>
          </a:xfrm>
          <a:prstGeom prst="rect">
            <a:avLst/>
          </a:prstGeom>
        </p:spPr>
        <p:txBody>
          <a:bodyPr vert="horz" wrap="square" lIns="0" tIns="0" rIns="0" bIns="0" rtlCol="0">
            <a:spAutoFit/>
          </a:bodyPr>
          <a:lstStyle/>
          <a:p>
            <a:pPr marL="12065" marR="5080" algn="ctr">
              <a:lnSpc>
                <a:spcPct val="117600"/>
              </a:lnSpc>
            </a:pPr>
            <a:r>
              <a:rPr sz="1700" dirty="0">
                <a:solidFill>
                  <a:srgbClr val="FFFFFF"/>
                </a:solidFill>
                <a:latin typeface="Georgia"/>
                <a:cs typeface="Georgia"/>
              </a:rPr>
              <a:t>Photo courtesy of the Center for Arkansas</a:t>
            </a:r>
            <a:r>
              <a:rPr sz="1700" spc="-90" dirty="0">
                <a:solidFill>
                  <a:srgbClr val="FFFFFF"/>
                </a:solidFill>
                <a:latin typeface="Georgia"/>
                <a:cs typeface="Georgia"/>
              </a:rPr>
              <a:t> </a:t>
            </a:r>
            <a:r>
              <a:rPr sz="1700" dirty="0">
                <a:solidFill>
                  <a:srgbClr val="FFFFFF"/>
                </a:solidFill>
                <a:latin typeface="Georgia"/>
                <a:cs typeface="Georgia"/>
              </a:rPr>
              <a:t>History</a:t>
            </a:r>
            <a:r>
              <a:rPr sz="1700" spc="-15" dirty="0">
                <a:solidFill>
                  <a:srgbClr val="FFFFFF"/>
                </a:solidFill>
                <a:latin typeface="Georgia"/>
                <a:cs typeface="Georgia"/>
              </a:rPr>
              <a:t> </a:t>
            </a:r>
            <a:r>
              <a:rPr sz="1700" dirty="0">
                <a:solidFill>
                  <a:srgbClr val="FFFFFF"/>
                </a:solidFill>
                <a:latin typeface="Georgia"/>
                <a:cs typeface="Georgia"/>
              </a:rPr>
              <a:t>and  </a:t>
            </a:r>
            <a:r>
              <a:rPr sz="1700" spc="-5" dirty="0">
                <a:solidFill>
                  <a:srgbClr val="FFFFFF"/>
                </a:solidFill>
                <a:latin typeface="Georgia"/>
                <a:cs typeface="Georgia"/>
              </a:rPr>
              <a:t>Culture</a:t>
            </a:r>
            <a:endParaRPr sz="1700">
              <a:latin typeface="Georgia"/>
              <a:cs typeface="Georgia"/>
            </a:endParaRPr>
          </a:p>
          <a:p>
            <a:pPr marL="5715" algn="ctr">
              <a:lnSpc>
                <a:spcPct val="100000"/>
              </a:lnSpc>
              <a:spcBef>
                <a:spcPts val="359"/>
              </a:spcBef>
            </a:pPr>
            <a:r>
              <a:rPr sz="1700" dirty="0">
                <a:solidFill>
                  <a:srgbClr val="FFFFFF"/>
                </a:solidFill>
                <a:latin typeface="Georgia"/>
                <a:cs typeface="Georgia"/>
              </a:rPr>
              <a:t>David Butt aiming sniper rifle, Vietnam,</a:t>
            </a:r>
            <a:r>
              <a:rPr sz="1700" spc="-100" dirty="0">
                <a:solidFill>
                  <a:srgbClr val="FFFFFF"/>
                </a:solidFill>
                <a:latin typeface="Georgia"/>
                <a:cs typeface="Georgia"/>
              </a:rPr>
              <a:t> </a:t>
            </a:r>
            <a:r>
              <a:rPr sz="1700" dirty="0">
                <a:solidFill>
                  <a:srgbClr val="FFFFFF"/>
                </a:solidFill>
                <a:latin typeface="Georgia"/>
                <a:cs typeface="Georgia"/>
              </a:rPr>
              <a:t>1967</a:t>
            </a:r>
            <a:endParaRPr sz="1700">
              <a:latin typeface="Georgia"/>
              <a:cs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2500" y="660400"/>
            <a:ext cx="6032500" cy="685800"/>
          </a:xfrm>
          <a:prstGeom prst="rect">
            <a:avLst/>
          </a:prstGeom>
        </p:spPr>
        <p:txBody>
          <a:bodyPr vert="horz" wrap="square" lIns="0" tIns="0" rIns="0" bIns="0" rtlCol="0">
            <a:spAutoFit/>
          </a:bodyPr>
          <a:lstStyle/>
          <a:p>
            <a:pPr marL="12700">
              <a:lnSpc>
                <a:spcPct val="100000"/>
              </a:lnSpc>
              <a:tabLst>
                <a:tab pos="3222625" algn="l"/>
              </a:tabLst>
            </a:pPr>
            <a:r>
              <a:rPr spc="-5" dirty="0"/>
              <a:t>S</a:t>
            </a:r>
            <a:r>
              <a:rPr spc="-690" dirty="0"/>
              <a:t> </a:t>
            </a:r>
            <a:r>
              <a:rPr spc="565" dirty="0"/>
              <a:t>O</a:t>
            </a:r>
            <a:r>
              <a:rPr spc="-690" dirty="0"/>
              <a:t> </a:t>
            </a:r>
            <a:r>
              <a:rPr spc="10" dirty="0"/>
              <a:t>L</a:t>
            </a:r>
            <a:r>
              <a:rPr spc="-690" dirty="0"/>
              <a:t> </a:t>
            </a:r>
            <a:r>
              <a:rPr spc="-509" dirty="0"/>
              <a:t>I</a:t>
            </a:r>
            <a:r>
              <a:rPr spc="-690" dirty="0"/>
              <a:t> </a:t>
            </a:r>
            <a:r>
              <a:rPr spc="280" dirty="0"/>
              <a:t>D</a:t>
            </a:r>
            <a:r>
              <a:rPr spc="-690" dirty="0"/>
              <a:t> </a:t>
            </a:r>
            <a:r>
              <a:rPr spc="140" dirty="0"/>
              <a:t>E</a:t>
            </a:r>
            <a:r>
              <a:rPr spc="-690" dirty="0"/>
              <a:t> </a:t>
            </a:r>
            <a:r>
              <a:rPr spc="-125" dirty="0"/>
              <a:t>R	</a:t>
            </a:r>
            <a:r>
              <a:rPr spc="530" dirty="0"/>
              <a:t>M</a:t>
            </a:r>
            <a:r>
              <a:rPr spc="-710" dirty="0"/>
              <a:t> </a:t>
            </a:r>
            <a:r>
              <a:rPr spc="565" dirty="0"/>
              <a:t>O</a:t>
            </a:r>
            <a:r>
              <a:rPr spc="-710" dirty="0"/>
              <a:t> </a:t>
            </a:r>
            <a:r>
              <a:rPr spc="-125" dirty="0"/>
              <a:t>R</a:t>
            </a:r>
            <a:r>
              <a:rPr spc="-710" dirty="0"/>
              <a:t> </a:t>
            </a:r>
            <a:r>
              <a:rPr spc="380" dirty="0"/>
              <a:t>A</a:t>
            </a:r>
            <a:r>
              <a:rPr spc="-710" dirty="0"/>
              <a:t> </a:t>
            </a:r>
            <a:r>
              <a:rPr spc="10" dirty="0"/>
              <a:t>L</a:t>
            </a:r>
            <a:r>
              <a:rPr spc="-710" dirty="0"/>
              <a:t> </a:t>
            </a:r>
            <a:r>
              <a:rPr spc="140" dirty="0"/>
              <a:t>E</a:t>
            </a:r>
          </a:p>
        </p:txBody>
      </p:sp>
      <p:sp>
        <p:nvSpPr>
          <p:cNvPr id="3" name="object 3"/>
          <p:cNvSpPr txBox="1"/>
          <p:nvPr/>
        </p:nvSpPr>
        <p:spPr>
          <a:xfrm>
            <a:off x="275629" y="1583738"/>
            <a:ext cx="11957050" cy="7695565"/>
          </a:xfrm>
          <a:prstGeom prst="rect">
            <a:avLst/>
          </a:prstGeom>
        </p:spPr>
        <p:txBody>
          <a:bodyPr vert="horz" wrap="square" lIns="0" tIns="0" rIns="0" bIns="0" rtlCol="0">
            <a:spAutoFit/>
          </a:bodyPr>
          <a:lstStyle/>
          <a:p>
            <a:pPr marL="384175" marR="277495" indent="-371475">
              <a:lnSpc>
                <a:spcPct val="111100"/>
              </a:lnSpc>
              <a:buClr>
                <a:srgbClr val="646464"/>
              </a:buClr>
              <a:buSzPct val="89473"/>
              <a:buChar char="•"/>
              <a:tabLst>
                <a:tab pos="384810" algn="l"/>
              </a:tabLst>
            </a:pPr>
            <a:r>
              <a:rPr sz="2850" spc="10" dirty="0">
                <a:solidFill>
                  <a:srgbClr val="FFFFFF"/>
                </a:solidFill>
                <a:latin typeface="Tahoma"/>
                <a:cs typeface="Tahoma"/>
              </a:rPr>
              <a:t>The </a:t>
            </a:r>
            <a:r>
              <a:rPr sz="2850" spc="-45" dirty="0">
                <a:solidFill>
                  <a:srgbClr val="FFFFFF"/>
                </a:solidFill>
                <a:latin typeface="Tahoma"/>
                <a:cs typeface="Tahoma"/>
              </a:rPr>
              <a:t>U.S. </a:t>
            </a:r>
            <a:r>
              <a:rPr sz="2850" spc="-15" dirty="0">
                <a:solidFill>
                  <a:srgbClr val="FFFFFF"/>
                </a:solidFill>
                <a:latin typeface="Tahoma"/>
                <a:cs typeface="Tahoma"/>
              </a:rPr>
              <a:t>military </a:t>
            </a:r>
            <a:r>
              <a:rPr sz="2850" spc="40" dirty="0">
                <a:solidFill>
                  <a:srgbClr val="FFFFFF"/>
                </a:solidFill>
                <a:latin typeface="Tahoma"/>
                <a:cs typeface="Tahoma"/>
              </a:rPr>
              <a:t>faced </a:t>
            </a:r>
            <a:r>
              <a:rPr sz="2850" spc="25" dirty="0">
                <a:solidFill>
                  <a:srgbClr val="FFFFFF"/>
                </a:solidFill>
                <a:latin typeface="Tahoma"/>
                <a:cs typeface="Tahoma"/>
              </a:rPr>
              <a:t>enormous </a:t>
            </a:r>
            <a:r>
              <a:rPr sz="2850" spc="35" dirty="0">
                <a:solidFill>
                  <a:srgbClr val="FFFFFF"/>
                </a:solidFill>
                <a:latin typeface="Tahoma"/>
                <a:cs typeface="Tahoma"/>
              </a:rPr>
              <a:t>logistical </a:t>
            </a:r>
            <a:r>
              <a:rPr sz="2850" spc="30" dirty="0">
                <a:solidFill>
                  <a:srgbClr val="FFFFFF"/>
                </a:solidFill>
                <a:latin typeface="Tahoma"/>
                <a:cs typeface="Tahoma"/>
              </a:rPr>
              <a:t>challenges </a:t>
            </a:r>
            <a:r>
              <a:rPr sz="2850" spc="10" dirty="0">
                <a:solidFill>
                  <a:srgbClr val="FFFFFF"/>
                </a:solidFill>
                <a:latin typeface="Tahoma"/>
                <a:cs typeface="Tahoma"/>
              </a:rPr>
              <a:t>in </a:t>
            </a:r>
            <a:r>
              <a:rPr sz="2850" spc="35" dirty="0">
                <a:solidFill>
                  <a:srgbClr val="FFFFFF"/>
                </a:solidFill>
                <a:latin typeface="Tahoma"/>
                <a:cs typeface="Tahoma"/>
              </a:rPr>
              <a:t>fighting </a:t>
            </a:r>
            <a:r>
              <a:rPr sz="2850" spc="-15" dirty="0">
                <a:solidFill>
                  <a:srgbClr val="FFFFFF"/>
                </a:solidFill>
                <a:latin typeface="Tahoma"/>
                <a:cs typeface="Tahoma"/>
              </a:rPr>
              <a:t>an  </a:t>
            </a:r>
            <a:r>
              <a:rPr sz="2850" spc="20" dirty="0">
                <a:solidFill>
                  <a:srgbClr val="FFFFFF"/>
                </a:solidFill>
                <a:latin typeface="Tahoma"/>
                <a:cs typeface="Tahoma"/>
              </a:rPr>
              <a:t>unconventional </a:t>
            </a:r>
            <a:r>
              <a:rPr sz="2850" spc="-75" dirty="0">
                <a:solidFill>
                  <a:srgbClr val="FFFFFF"/>
                </a:solidFill>
                <a:latin typeface="Tahoma"/>
                <a:cs typeface="Tahoma"/>
              </a:rPr>
              <a:t>war </a:t>
            </a:r>
            <a:r>
              <a:rPr sz="2850" spc="10" dirty="0">
                <a:solidFill>
                  <a:srgbClr val="FFFFFF"/>
                </a:solidFill>
                <a:latin typeface="Tahoma"/>
                <a:cs typeface="Tahoma"/>
              </a:rPr>
              <a:t>thousands </a:t>
            </a:r>
            <a:r>
              <a:rPr sz="2850" spc="35" dirty="0">
                <a:solidFill>
                  <a:srgbClr val="FFFFFF"/>
                </a:solidFill>
                <a:latin typeface="Tahoma"/>
                <a:cs typeface="Tahoma"/>
              </a:rPr>
              <a:t>of </a:t>
            </a:r>
            <a:r>
              <a:rPr sz="2850" spc="20" dirty="0">
                <a:solidFill>
                  <a:srgbClr val="FFFFFF"/>
                </a:solidFill>
                <a:latin typeface="Tahoma"/>
                <a:cs typeface="Tahoma"/>
              </a:rPr>
              <a:t>miles </a:t>
            </a:r>
            <a:r>
              <a:rPr sz="2850" spc="-130" dirty="0">
                <a:solidFill>
                  <a:srgbClr val="FFFFFF"/>
                </a:solidFill>
                <a:latin typeface="Tahoma"/>
                <a:cs typeface="Tahoma"/>
              </a:rPr>
              <a:t>away, </a:t>
            </a:r>
            <a:r>
              <a:rPr sz="2850" spc="10" dirty="0">
                <a:solidFill>
                  <a:srgbClr val="FFFFFF"/>
                </a:solidFill>
                <a:latin typeface="Tahoma"/>
                <a:cs typeface="Tahoma"/>
              </a:rPr>
              <a:t>in </a:t>
            </a:r>
            <a:r>
              <a:rPr sz="2850" spc="-20" dirty="0">
                <a:solidFill>
                  <a:srgbClr val="FFFFFF"/>
                </a:solidFill>
                <a:latin typeface="Tahoma"/>
                <a:cs typeface="Tahoma"/>
              </a:rPr>
              <a:t>a </a:t>
            </a:r>
            <a:r>
              <a:rPr sz="2850" spc="15" dirty="0">
                <a:solidFill>
                  <a:srgbClr val="FFFFFF"/>
                </a:solidFill>
                <a:latin typeface="Tahoma"/>
                <a:cs typeface="Tahoma"/>
              </a:rPr>
              <a:t>Vietnam </a:t>
            </a:r>
            <a:r>
              <a:rPr sz="2850" spc="-20" dirty="0">
                <a:solidFill>
                  <a:srgbClr val="FFFFFF"/>
                </a:solidFill>
                <a:latin typeface="Tahoma"/>
                <a:cs typeface="Tahoma"/>
              </a:rPr>
              <a:t>where </a:t>
            </a:r>
            <a:r>
              <a:rPr sz="2850" spc="20" dirty="0">
                <a:solidFill>
                  <a:srgbClr val="FFFFFF"/>
                </a:solidFill>
                <a:latin typeface="Tahoma"/>
                <a:cs typeface="Tahoma"/>
              </a:rPr>
              <a:t>the  </a:t>
            </a:r>
            <a:r>
              <a:rPr sz="2850" spc="30" dirty="0">
                <a:solidFill>
                  <a:srgbClr val="FFFFFF"/>
                </a:solidFill>
                <a:latin typeface="Tahoma"/>
                <a:cs typeface="Tahoma"/>
              </a:rPr>
              <a:t>population’s </a:t>
            </a:r>
            <a:r>
              <a:rPr sz="2850" spc="40" dirty="0">
                <a:solidFill>
                  <a:srgbClr val="FFFFFF"/>
                </a:solidFill>
                <a:latin typeface="Tahoma"/>
                <a:cs typeface="Tahoma"/>
              </a:rPr>
              <a:t>allegiance </a:t>
            </a:r>
            <a:r>
              <a:rPr sz="2850" spc="65" dirty="0">
                <a:solidFill>
                  <a:srgbClr val="FFFFFF"/>
                </a:solidFill>
                <a:latin typeface="Tahoma"/>
                <a:cs typeface="Tahoma"/>
              </a:rPr>
              <a:t>to </a:t>
            </a:r>
            <a:r>
              <a:rPr sz="2850" spc="20" dirty="0">
                <a:solidFill>
                  <a:srgbClr val="FFFFFF"/>
                </a:solidFill>
                <a:latin typeface="Tahoma"/>
                <a:cs typeface="Tahoma"/>
              </a:rPr>
              <a:t>the </a:t>
            </a:r>
            <a:r>
              <a:rPr sz="2850" spc="40" dirty="0">
                <a:solidFill>
                  <a:srgbClr val="FFFFFF"/>
                </a:solidFill>
                <a:latin typeface="Tahoma"/>
                <a:cs typeface="Tahoma"/>
              </a:rPr>
              <a:t>American </a:t>
            </a:r>
            <a:r>
              <a:rPr sz="2850" spc="5" dirty="0">
                <a:solidFill>
                  <a:srgbClr val="FFFFFF"/>
                </a:solidFill>
                <a:latin typeface="Tahoma"/>
                <a:cs typeface="Tahoma"/>
              </a:rPr>
              <a:t>cause </a:t>
            </a:r>
            <a:r>
              <a:rPr sz="2850" spc="-65" dirty="0">
                <a:solidFill>
                  <a:srgbClr val="FFFFFF"/>
                </a:solidFill>
                <a:latin typeface="Tahoma"/>
                <a:cs typeface="Tahoma"/>
              </a:rPr>
              <a:t>was </a:t>
            </a:r>
            <a:r>
              <a:rPr sz="2850" spc="60" dirty="0">
                <a:solidFill>
                  <a:srgbClr val="FFFFFF"/>
                </a:solidFill>
                <a:latin typeface="Tahoma"/>
                <a:cs typeface="Tahoma"/>
              </a:rPr>
              <a:t>dubious </a:t>
            </a:r>
            <a:r>
              <a:rPr sz="2850" spc="-15" dirty="0">
                <a:solidFill>
                  <a:srgbClr val="FFFFFF"/>
                </a:solidFill>
                <a:latin typeface="Tahoma"/>
                <a:cs typeface="Tahoma"/>
              </a:rPr>
              <a:t>at </a:t>
            </a:r>
            <a:r>
              <a:rPr sz="2850" spc="10" dirty="0">
                <a:solidFill>
                  <a:srgbClr val="FFFFFF"/>
                </a:solidFill>
                <a:latin typeface="Tahoma"/>
                <a:cs typeface="Tahoma"/>
              </a:rPr>
              <a:t>best.  </a:t>
            </a:r>
            <a:r>
              <a:rPr sz="2850" spc="95" dirty="0">
                <a:solidFill>
                  <a:srgbClr val="FFFFFF"/>
                </a:solidFill>
                <a:latin typeface="Tahoma"/>
                <a:cs typeface="Tahoma"/>
              </a:rPr>
              <a:t>Compounding </a:t>
            </a:r>
            <a:r>
              <a:rPr sz="2850" spc="20" dirty="0">
                <a:solidFill>
                  <a:srgbClr val="FFFFFF"/>
                </a:solidFill>
                <a:latin typeface="Tahoma"/>
                <a:cs typeface="Tahoma"/>
              </a:rPr>
              <a:t>the </a:t>
            </a:r>
            <a:r>
              <a:rPr sz="2850" spc="-70" dirty="0">
                <a:solidFill>
                  <a:srgbClr val="FFFFFF"/>
                </a:solidFill>
                <a:latin typeface="Tahoma"/>
                <a:cs typeface="Tahoma"/>
              </a:rPr>
              <a:t>U.S.’s </a:t>
            </a:r>
            <a:r>
              <a:rPr sz="2850" spc="35" dirty="0">
                <a:solidFill>
                  <a:srgbClr val="FFFFFF"/>
                </a:solidFill>
                <a:latin typeface="Tahoma"/>
                <a:cs typeface="Tahoma"/>
              </a:rPr>
              <a:t>logistical </a:t>
            </a:r>
            <a:r>
              <a:rPr sz="2850" spc="50" dirty="0">
                <a:solidFill>
                  <a:srgbClr val="FFFFFF"/>
                </a:solidFill>
                <a:latin typeface="Tahoma"/>
                <a:cs typeface="Tahoma"/>
              </a:rPr>
              <a:t>problems </a:t>
            </a:r>
            <a:r>
              <a:rPr sz="2850" spc="-25" dirty="0">
                <a:solidFill>
                  <a:srgbClr val="FFFFFF"/>
                </a:solidFill>
                <a:latin typeface="Tahoma"/>
                <a:cs typeface="Tahoma"/>
              </a:rPr>
              <a:t>were </a:t>
            </a:r>
            <a:r>
              <a:rPr sz="2850" dirty="0">
                <a:solidFill>
                  <a:srgbClr val="FFFFFF"/>
                </a:solidFill>
                <a:latin typeface="Tahoma"/>
                <a:cs typeface="Tahoma"/>
              </a:rPr>
              <a:t>internal </a:t>
            </a:r>
            <a:r>
              <a:rPr sz="2850" spc="5" dirty="0">
                <a:solidFill>
                  <a:srgbClr val="FFFFFF"/>
                </a:solidFill>
                <a:latin typeface="Tahoma"/>
                <a:cs typeface="Tahoma"/>
              </a:rPr>
              <a:t>ones, </a:t>
            </a:r>
            <a:r>
              <a:rPr sz="2850" spc="-10" dirty="0">
                <a:solidFill>
                  <a:srgbClr val="FFFFFF"/>
                </a:solidFill>
                <a:latin typeface="Tahoma"/>
                <a:cs typeface="Tahoma"/>
              </a:rPr>
              <a:t>from  </a:t>
            </a:r>
            <a:r>
              <a:rPr sz="2850" spc="50" dirty="0">
                <a:solidFill>
                  <a:srgbClr val="FFFFFF"/>
                </a:solidFill>
                <a:latin typeface="Tahoma"/>
                <a:cs typeface="Tahoma"/>
              </a:rPr>
              <a:t>implementing </a:t>
            </a:r>
            <a:r>
              <a:rPr sz="2850" spc="-15" dirty="0">
                <a:solidFill>
                  <a:srgbClr val="FFFFFF"/>
                </a:solidFill>
                <a:latin typeface="Tahoma"/>
                <a:cs typeface="Tahoma"/>
              </a:rPr>
              <a:t>an </a:t>
            </a:r>
            <a:r>
              <a:rPr sz="2850" spc="55" dirty="0">
                <a:solidFill>
                  <a:srgbClr val="FFFFFF"/>
                </a:solidFill>
                <a:latin typeface="Tahoma"/>
                <a:cs typeface="Tahoma"/>
              </a:rPr>
              <a:t>equitable </a:t>
            </a:r>
            <a:r>
              <a:rPr sz="2850" spc="-25" dirty="0">
                <a:solidFill>
                  <a:srgbClr val="FFFFFF"/>
                </a:solidFill>
                <a:latin typeface="Tahoma"/>
                <a:cs typeface="Tahoma"/>
              </a:rPr>
              <a:t>draft, </a:t>
            </a:r>
            <a:r>
              <a:rPr sz="2850" spc="15" dirty="0">
                <a:solidFill>
                  <a:srgbClr val="FFFFFF"/>
                </a:solidFill>
                <a:latin typeface="Tahoma"/>
                <a:cs typeface="Tahoma"/>
              </a:rPr>
              <a:t>maintaining </a:t>
            </a:r>
            <a:r>
              <a:rPr sz="2850" spc="5" dirty="0">
                <a:solidFill>
                  <a:srgbClr val="FFFFFF"/>
                </a:solidFill>
                <a:latin typeface="Tahoma"/>
                <a:cs typeface="Tahoma"/>
              </a:rPr>
              <a:t>morale, </a:t>
            </a:r>
            <a:r>
              <a:rPr sz="2850" spc="40" dirty="0">
                <a:solidFill>
                  <a:srgbClr val="FFFFFF"/>
                </a:solidFill>
                <a:latin typeface="Tahoma"/>
                <a:cs typeface="Tahoma"/>
              </a:rPr>
              <a:t>and </a:t>
            </a:r>
            <a:r>
              <a:rPr sz="2850" spc="35" dirty="0">
                <a:solidFill>
                  <a:srgbClr val="FFFFFF"/>
                </a:solidFill>
                <a:latin typeface="Tahoma"/>
                <a:cs typeface="Tahoma"/>
              </a:rPr>
              <a:t>containing  </a:t>
            </a:r>
            <a:r>
              <a:rPr sz="2850" spc="20" dirty="0">
                <a:solidFill>
                  <a:srgbClr val="FFFFFF"/>
                </a:solidFill>
                <a:latin typeface="Tahoma"/>
                <a:cs typeface="Tahoma"/>
              </a:rPr>
              <a:t>the</a:t>
            </a:r>
            <a:r>
              <a:rPr sz="2850" spc="-150" dirty="0">
                <a:solidFill>
                  <a:srgbClr val="FFFFFF"/>
                </a:solidFill>
                <a:latin typeface="Tahoma"/>
                <a:cs typeface="Tahoma"/>
              </a:rPr>
              <a:t> </a:t>
            </a:r>
            <a:r>
              <a:rPr sz="2850" spc="85" dirty="0">
                <a:solidFill>
                  <a:srgbClr val="FFFFFF"/>
                </a:solidFill>
                <a:latin typeface="Tahoma"/>
                <a:cs typeface="Tahoma"/>
              </a:rPr>
              <a:t>ongoing</a:t>
            </a:r>
            <a:r>
              <a:rPr sz="2850" spc="-150" dirty="0">
                <a:solidFill>
                  <a:srgbClr val="FFFFFF"/>
                </a:solidFill>
                <a:latin typeface="Tahoma"/>
                <a:cs typeface="Tahoma"/>
              </a:rPr>
              <a:t> </a:t>
            </a:r>
            <a:r>
              <a:rPr sz="2850" spc="-5" dirty="0">
                <a:solidFill>
                  <a:srgbClr val="FFFFFF"/>
                </a:solidFill>
                <a:latin typeface="Tahoma"/>
                <a:cs typeface="Tahoma"/>
              </a:rPr>
              <a:t>racial</a:t>
            </a:r>
            <a:r>
              <a:rPr sz="2850" spc="-150" dirty="0">
                <a:solidFill>
                  <a:srgbClr val="FFFFFF"/>
                </a:solidFill>
                <a:latin typeface="Tahoma"/>
                <a:cs typeface="Tahoma"/>
              </a:rPr>
              <a:t> </a:t>
            </a:r>
            <a:r>
              <a:rPr sz="2850" spc="10" dirty="0">
                <a:solidFill>
                  <a:srgbClr val="FFFFFF"/>
                </a:solidFill>
                <a:latin typeface="Tahoma"/>
                <a:cs typeface="Tahoma"/>
              </a:rPr>
              <a:t>tensions</a:t>
            </a:r>
            <a:r>
              <a:rPr sz="2850" spc="-150" dirty="0">
                <a:solidFill>
                  <a:srgbClr val="FFFFFF"/>
                </a:solidFill>
                <a:latin typeface="Tahoma"/>
                <a:cs typeface="Tahoma"/>
              </a:rPr>
              <a:t> </a:t>
            </a:r>
            <a:r>
              <a:rPr sz="2850" spc="-65" dirty="0">
                <a:solidFill>
                  <a:srgbClr val="FFFFFF"/>
                </a:solidFill>
                <a:latin typeface="Tahoma"/>
                <a:cs typeface="Tahoma"/>
              </a:rPr>
              <a:t>(race</a:t>
            </a:r>
            <a:r>
              <a:rPr sz="2850" spc="-150" dirty="0">
                <a:solidFill>
                  <a:srgbClr val="FFFFFF"/>
                </a:solidFill>
                <a:latin typeface="Tahoma"/>
                <a:cs typeface="Tahoma"/>
              </a:rPr>
              <a:t> </a:t>
            </a:r>
            <a:r>
              <a:rPr sz="2850" spc="5" dirty="0">
                <a:solidFill>
                  <a:srgbClr val="FFFFFF"/>
                </a:solidFill>
                <a:latin typeface="Tahoma"/>
                <a:cs typeface="Tahoma"/>
              </a:rPr>
              <a:t>riots</a:t>
            </a:r>
            <a:r>
              <a:rPr sz="2850" spc="-150" dirty="0">
                <a:solidFill>
                  <a:srgbClr val="FFFFFF"/>
                </a:solidFill>
                <a:latin typeface="Tahoma"/>
                <a:cs typeface="Tahoma"/>
              </a:rPr>
              <a:t> </a:t>
            </a:r>
            <a:r>
              <a:rPr sz="2850" spc="35" dirty="0">
                <a:solidFill>
                  <a:srgbClr val="FFFFFF"/>
                </a:solidFill>
                <a:latin typeface="Tahoma"/>
                <a:cs typeface="Tahoma"/>
              </a:rPr>
              <a:t>broke</a:t>
            </a:r>
            <a:r>
              <a:rPr sz="2850" spc="-150" dirty="0">
                <a:solidFill>
                  <a:srgbClr val="FFFFFF"/>
                </a:solidFill>
                <a:latin typeface="Tahoma"/>
                <a:cs typeface="Tahoma"/>
              </a:rPr>
              <a:t> </a:t>
            </a:r>
            <a:r>
              <a:rPr sz="2850" spc="40" dirty="0">
                <a:solidFill>
                  <a:srgbClr val="FFFFFF"/>
                </a:solidFill>
                <a:latin typeface="Tahoma"/>
                <a:cs typeface="Tahoma"/>
              </a:rPr>
              <a:t>out</a:t>
            </a:r>
            <a:r>
              <a:rPr sz="2850" spc="-150" dirty="0">
                <a:solidFill>
                  <a:srgbClr val="FFFFFF"/>
                </a:solidFill>
                <a:latin typeface="Tahoma"/>
                <a:cs typeface="Tahoma"/>
              </a:rPr>
              <a:t> </a:t>
            </a:r>
            <a:r>
              <a:rPr sz="2850" spc="10" dirty="0">
                <a:solidFill>
                  <a:srgbClr val="FFFFFF"/>
                </a:solidFill>
                <a:latin typeface="Tahoma"/>
                <a:cs typeface="Tahoma"/>
              </a:rPr>
              <a:t>in</a:t>
            </a:r>
            <a:r>
              <a:rPr sz="2850" spc="-150" dirty="0">
                <a:solidFill>
                  <a:srgbClr val="FFFFFF"/>
                </a:solidFill>
                <a:latin typeface="Tahoma"/>
                <a:cs typeface="Tahoma"/>
              </a:rPr>
              <a:t> </a:t>
            </a:r>
            <a:r>
              <a:rPr sz="2850" spc="15" dirty="0">
                <a:solidFill>
                  <a:srgbClr val="FFFFFF"/>
                </a:solidFill>
                <a:latin typeface="Tahoma"/>
                <a:cs typeface="Tahoma"/>
              </a:rPr>
              <a:t>Vietnam</a:t>
            </a:r>
            <a:r>
              <a:rPr sz="2850" spc="-150" dirty="0">
                <a:solidFill>
                  <a:srgbClr val="FFFFFF"/>
                </a:solidFill>
                <a:latin typeface="Tahoma"/>
                <a:cs typeface="Tahoma"/>
              </a:rPr>
              <a:t> </a:t>
            </a:r>
            <a:r>
              <a:rPr sz="2850" spc="-65" dirty="0">
                <a:solidFill>
                  <a:srgbClr val="FFFFFF"/>
                </a:solidFill>
                <a:latin typeface="Tahoma"/>
                <a:cs typeface="Tahoma"/>
              </a:rPr>
              <a:t>was</a:t>
            </a:r>
            <a:r>
              <a:rPr sz="2850" spc="-150" dirty="0">
                <a:solidFill>
                  <a:srgbClr val="FFFFFF"/>
                </a:solidFill>
                <a:latin typeface="Tahoma"/>
                <a:cs typeface="Tahoma"/>
              </a:rPr>
              <a:t> </a:t>
            </a:r>
            <a:r>
              <a:rPr sz="2850" spc="5" dirty="0">
                <a:solidFill>
                  <a:srgbClr val="FFFFFF"/>
                </a:solidFill>
                <a:latin typeface="Tahoma"/>
                <a:cs typeface="Tahoma"/>
              </a:rPr>
              <a:t>well</a:t>
            </a:r>
            <a:r>
              <a:rPr sz="2850" spc="-150" dirty="0">
                <a:solidFill>
                  <a:srgbClr val="FFFFFF"/>
                </a:solidFill>
                <a:latin typeface="Tahoma"/>
                <a:cs typeface="Tahoma"/>
              </a:rPr>
              <a:t> </a:t>
            </a:r>
            <a:r>
              <a:rPr sz="2850" spc="-45" dirty="0">
                <a:solidFill>
                  <a:srgbClr val="FFFFFF"/>
                </a:solidFill>
                <a:latin typeface="Tahoma"/>
                <a:cs typeface="Tahoma"/>
              </a:rPr>
              <a:t>as  </a:t>
            </a:r>
            <a:r>
              <a:rPr sz="2850" spc="20" dirty="0">
                <a:solidFill>
                  <a:srgbClr val="FFFFFF"/>
                </a:solidFill>
                <a:latin typeface="Tahoma"/>
                <a:cs typeface="Tahoma"/>
              </a:rPr>
              <a:t>bases</a:t>
            </a:r>
            <a:r>
              <a:rPr sz="2850" spc="-165" dirty="0">
                <a:solidFill>
                  <a:srgbClr val="FFFFFF"/>
                </a:solidFill>
                <a:latin typeface="Tahoma"/>
                <a:cs typeface="Tahoma"/>
              </a:rPr>
              <a:t> </a:t>
            </a:r>
            <a:r>
              <a:rPr sz="2850" spc="35" dirty="0">
                <a:solidFill>
                  <a:srgbClr val="FFFFFF"/>
                </a:solidFill>
                <a:latin typeface="Tahoma"/>
                <a:cs typeface="Tahoma"/>
              </a:rPr>
              <a:t>back</a:t>
            </a:r>
            <a:r>
              <a:rPr sz="2850" spc="-165" dirty="0">
                <a:solidFill>
                  <a:srgbClr val="FFFFFF"/>
                </a:solidFill>
                <a:latin typeface="Tahoma"/>
                <a:cs typeface="Tahoma"/>
              </a:rPr>
              <a:t> </a:t>
            </a:r>
            <a:r>
              <a:rPr sz="2850" spc="60" dirty="0">
                <a:solidFill>
                  <a:srgbClr val="FFFFFF"/>
                </a:solidFill>
                <a:latin typeface="Tahoma"/>
                <a:cs typeface="Tahoma"/>
              </a:rPr>
              <a:t>home</a:t>
            </a:r>
            <a:r>
              <a:rPr sz="2850" spc="-165" dirty="0">
                <a:solidFill>
                  <a:srgbClr val="FFFFFF"/>
                </a:solidFill>
                <a:latin typeface="Tahoma"/>
                <a:cs typeface="Tahoma"/>
              </a:rPr>
              <a:t> </a:t>
            </a:r>
            <a:r>
              <a:rPr sz="2850" spc="40" dirty="0">
                <a:solidFill>
                  <a:srgbClr val="FFFFFF"/>
                </a:solidFill>
                <a:latin typeface="Tahoma"/>
                <a:cs typeface="Tahoma"/>
              </a:rPr>
              <a:t>during</a:t>
            </a:r>
            <a:r>
              <a:rPr sz="2850" spc="-165" dirty="0">
                <a:solidFill>
                  <a:srgbClr val="FFFFFF"/>
                </a:solidFill>
                <a:latin typeface="Tahoma"/>
                <a:cs typeface="Tahoma"/>
              </a:rPr>
              <a:t> </a:t>
            </a:r>
            <a:r>
              <a:rPr sz="2850" spc="20" dirty="0">
                <a:solidFill>
                  <a:srgbClr val="FFFFFF"/>
                </a:solidFill>
                <a:latin typeface="Tahoma"/>
                <a:cs typeface="Tahoma"/>
              </a:rPr>
              <a:t>the</a:t>
            </a:r>
            <a:r>
              <a:rPr sz="2850" spc="-165" dirty="0">
                <a:solidFill>
                  <a:srgbClr val="FFFFFF"/>
                </a:solidFill>
                <a:latin typeface="Tahoma"/>
                <a:cs typeface="Tahoma"/>
              </a:rPr>
              <a:t> </a:t>
            </a:r>
            <a:r>
              <a:rPr sz="2850" spc="-140" dirty="0">
                <a:solidFill>
                  <a:srgbClr val="FFFFFF"/>
                </a:solidFill>
                <a:latin typeface="Tahoma"/>
                <a:cs typeface="Tahoma"/>
              </a:rPr>
              <a:t>war).</a:t>
            </a:r>
            <a:endParaRPr sz="2850">
              <a:latin typeface="Tahoma"/>
              <a:cs typeface="Tahoma"/>
            </a:endParaRPr>
          </a:p>
          <a:p>
            <a:pPr>
              <a:lnSpc>
                <a:spcPct val="100000"/>
              </a:lnSpc>
              <a:spcBef>
                <a:spcPts val="20"/>
              </a:spcBef>
              <a:buClr>
                <a:srgbClr val="646464"/>
              </a:buClr>
              <a:buFont typeface="Tahoma"/>
              <a:buChar char="•"/>
            </a:pPr>
            <a:endParaRPr sz="2850">
              <a:latin typeface="Times New Roman"/>
              <a:cs typeface="Times New Roman"/>
            </a:endParaRPr>
          </a:p>
          <a:p>
            <a:pPr marL="384175" marR="5080" indent="-371475">
              <a:lnSpc>
                <a:spcPct val="111100"/>
              </a:lnSpc>
              <a:buClr>
                <a:srgbClr val="646464"/>
              </a:buClr>
              <a:buSzPct val="89473"/>
              <a:buChar char="•"/>
              <a:tabLst>
                <a:tab pos="384810" algn="l"/>
              </a:tabLst>
            </a:pPr>
            <a:r>
              <a:rPr sz="2850" spc="65" dirty="0">
                <a:solidFill>
                  <a:srgbClr val="FFFFFF"/>
                </a:solidFill>
                <a:latin typeface="Tahoma"/>
                <a:cs typeface="Tahoma"/>
              </a:rPr>
              <a:t>Despite</a:t>
            </a:r>
            <a:r>
              <a:rPr sz="2850" spc="-150" dirty="0">
                <a:solidFill>
                  <a:srgbClr val="FFFFFF"/>
                </a:solidFill>
                <a:latin typeface="Tahoma"/>
                <a:cs typeface="Tahoma"/>
              </a:rPr>
              <a:t> </a:t>
            </a:r>
            <a:r>
              <a:rPr sz="2850" spc="20" dirty="0">
                <a:solidFill>
                  <a:srgbClr val="FFFFFF"/>
                </a:solidFill>
                <a:latin typeface="Tahoma"/>
                <a:cs typeface="Tahoma"/>
              </a:rPr>
              <a:t>the</a:t>
            </a:r>
            <a:r>
              <a:rPr sz="2850" spc="-150" dirty="0">
                <a:solidFill>
                  <a:srgbClr val="FFFFFF"/>
                </a:solidFill>
                <a:latin typeface="Tahoma"/>
                <a:cs typeface="Tahoma"/>
              </a:rPr>
              <a:t> </a:t>
            </a:r>
            <a:r>
              <a:rPr sz="2850" spc="-30" dirty="0">
                <a:solidFill>
                  <a:srgbClr val="FFFFFF"/>
                </a:solidFill>
                <a:latin typeface="Tahoma"/>
                <a:cs typeface="Tahoma"/>
              </a:rPr>
              <a:t>many</a:t>
            </a:r>
            <a:r>
              <a:rPr sz="2850" spc="-150" dirty="0">
                <a:solidFill>
                  <a:srgbClr val="FFFFFF"/>
                </a:solidFill>
                <a:latin typeface="Tahoma"/>
                <a:cs typeface="Tahoma"/>
              </a:rPr>
              <a:t> </a:t>
            </a:r>
            <a:r>
              <a:rPr sz="2850" spc="50" dirty="0">
                <a:solidFill>
                  <a:srgbClr val="FFFFFF"/>
                </a:solidFill>
                <a:latin typeface="Tahoma"/>
                <a:cs typeface="Tahoma"/>
              </a:rPr>
              <a:t>problems</a:t>
            </a:r>
            <a:r>
              <a:rPr sz="2850" spc="-150" dirty="0">
                <a:solidFill>
                  <a:srgbClr val="FFFFFF"/>
                </a:solidFill>
                <a:latin typeface="Tahoma"/>
                <a:cs typeface="Tahoma"/>
              </a:rPr>
              <a:t> </a:t>
            </a:r>
            <a:r>
              <a:rPr sz="2850" spc="20" dirty="0">
                <a:solidFill>
                  <a:srgbClr val="FFFFFF"/>
                </a:solidFill>
                <a:latin typeface="Tahoma"/>
                <a:cs typeface="Tahoma"/>
              </a:rPr>
              <a:t>the</a:t>
            </a:r>
            <a:r>
              <a:rPr sz="2850" spc="-150" dirty="0">
                <a:solidFill>
                  <a:srgbClr val="FFFFFF"/>
                </a:solidFill>
                <a:latin typeface="Tahoma"/>
                <a:cs typeface="Tahoma"/>
              </a:rPr>
              <a:t> </a:t>
            </a:r>
            <a:r>
              <a:rPr sz="2850" spc="-20" dirty="0">
                <a:solidFill>
                  <a:srgbClr val="FFFFFF"/>
                </a:solidFill>
                <a:latin typeface="Tahoma"/>
                <a:cs typeface="Tahoma"/>
              </a:rPr>
              <a:t>U.S</a:t>
            </a:r>
            <a:r>
              <a:rPr sz="2850" spc="-150" dirty="0">
                <a:solidFill>
                  <a:srgbClr val="FFFFFF"/>
                </a:solidFill>
                <a:latin typeface="Tahoma"/>
                <a:cs typeface="Tahoma"/>
              </a:rPr>
              <a:t> </a:t>
            </a:r>
            <a:r>
              <a:rPr sz="2850" spc="10" dirty="0">
                <a:solidFill>
                  <a:srgbClr val="FFFFFF"/>
                </a:solidFill>
                <a:latin typeface="Tahoma"/>
                <a:cs typeface="Tahoma"/>
              </a:rPr>
              <a:t>faced,</a:t>
            </a:r>
            <a:r>
              <a:rPr sz="2850" spc="-150" dirty="0">
                <a:solidFill>
                  <a:srgbClr val="FFFFFF"/>
                </a:solidFill>
                <a:latin typeface="Tahoma"/>
                <a:cs typeface="Tahoma"/>
              </a:rPr>
              <a:t> </a:t>
            </a:r>
            <a:r>
              <a:rPr sz="2850" spc="-70" dirty="0">
                <a:solidFill>
                  <a:srgbClr val="FFFFFF"/>
                </a:solidFill>
                <a:latin typeface="Tahoma"/>
                <a:cs typeface="Tahoma"/>
              </a:rPr>
              <a:t>Tucker’s</a:t>
            </a:r>
            <a:r>
              <a:rPr sz="2850" spc="-150" dirty="0">
                <a:solidFill>
                  <a:srgbClr val="FFFFFF"/>
                </a:solidFill>
                <a:latin typeface="Tahoma"/>
                <a:cs typeface="Tahoma"/>
              </a:rPr>
              <a:t> </a:t>
            </a:r>
            <a:r>
              <a:rPr sz="2850" spc="95" dirty="0">
                <a:solidFill>
                  <a:srgbClr val="FFFFFF"/>
                </a:solidFill>
                <a:latin typeface="Tahoma"/>
                <a:cs typeface="Tahoma"/>
              </a:rPr>
              <a:t>book</a:t>
            </a:r>
            <a:r>
              <a:rPr sz="2850" spc="-150" dirty="0">
                <a:solidFill>
                  <a:srgbClr val="FFFFFF"/>
                </a:solidFill>
                <a:latin typeface="Tahoma"/>
                <a:cs typeface="Tahoma"/>
              </a:rPr>
              <a:t> </a:t>
            </a:r>
            <a:r>
              <a:rPr sz="2850" spc="45" dirty="0">
                <a:solidFill>
                  <a:srgbClr val="FFFFFF"/>
                </a:solidFill>
                <a:latin typeface="Tahoma"/>
                <a:cs typeface="Tahoma"/>
              </a:rPr>
              <a:t>doesn’t</a:t>
            </a:r>
            <a:r>
              <a:rPr sz="2850" spc="-150" dirty="0">
                <a:solidFill>
                  <a:srgbClr val="FFFFFF"/>
                </a:solidFill>
                <a:latin typeface="Tahoma"/>
                <a:cs typeface="Tahoma"/>
              </a:rPr>
              <a:t> </a:t>
            </a:r>
            <a:r>
              <a:rPr sz="2850" dirty="0">
                <a:solidFill>
                  <a:srgbClr val="FFFFFF"/>
                </a:solidFill>
                <a:latin typeface="Tahoma"/>
                <a:cs typeface="Tahoma"/>
              </a:rPr>
              <a:t>portray  </a:t>
            </a:r>
            <a:r>
              <a:rPr sz="2850" spc="20" dirty="0">
                <a:solidFill>
                  <a:srgbClr val="FFFFFF"/>
                </a:solidFill>
                <a:latin typeface="Tahoma"/>
                <a:cs typeface="Tahoma"/>
              </a:rPr>
              <a:t>the </a:t>
            </a:r>
            <a:r>
              <a:rPr sz="2850" spc="30" dirty="0">
                <a:solidFill>
                  <a:srgbClr val="FFFFFF"/>
                </a:solidFill>
                <a:latin typeface="Tahoma"/>
                <a:cs typeface="Tahoma"/>
              </a:rPr>
              <a:t>soldiers </a:t>
            </a:r>
            <a:r>
              <a:rPr sz="2850" spc="10" dirty="0">
                <a:solidFill>
                  <a:srgbClr val="FFFFFF"/>
                </a:solidFill>
                <a:latin typeface="Tahoma"/>
                <a:cs typeface="Tahoma"/>
              </a:rPr>
              <a:t>in </a:t>
            </a:r>
            <a:r>
              <a:rPr sz="2850" spc="15" dirty="0">
                <a:solidFill>
                  <a:srgbClr val="FFFFFF"/>
                </a:solidFill>
                <a:latin typeface="Tahoma"/>
                <a:cs typeface="Tahoma"/>
              </a:rPr>
              <a:t>Vietnam </a:t>
            </a:r>
            <a:r>
              <a:rPr sz="2850" spc="-45" dirty="0">
                <a:solidFill>
                  <a:srgbClr val="FFFFFF"/>
                </a:solidFill>
                <a:latin typeface="Tahoma"/>
                <a:cs typeface="Tahoma"/>
              </a:rPr>
              <a:t>as </a:t>
            </a:r>
            <a:r>
              <a:rPr sz="2850" spc="35" dirty="0">
                <a:solidFill>
                  <a:srgbClr val="FFFFFF"/>
                </a:solidFill>
                <a:latin typeface="Tahoma"/>
                <a:cs typeface="Tahoma"/>
              </a:rPr>
              <a:t>demoralized. </a:t>
            </a:r>
            <a:r>
              <a:rPr sz="2850" spc="114" dirty="0">
                <a:solidFill>
                  <a:srgbClr val="FFFFFF"/>
                </a:solidFill>
                <a:latin typeface="Tahoma"/>
                <a:cs typeface="Tahoma"/>
              </a:rPr>
              <a:t>At </a:t>
            </a:r>
            <a:r>
              <a:rPr sz="2850" spc="70" dirty="0">
                <a:solidFill>
                  <a:srgbClr val="FFFFFF"/>
                </a:solidFill>
                <a:latin typeface="Tahoma"/>
                <a:cs typeface="Tahoma"/>
              </a:rPr>
              <a:t>one </a:t>
            </a:r>
            <a:r>
              <a:rPr sz="2850" spc="30" dirty="0">
                <a:solidFill>
                  <a:srgbClr val="FFFFFF"/>
                </a:solidFill>
                <a:latin typeface="Tahoma"/>
                <a:cs typeface="Tahoma"/>
              </a:rPr>
              <a:t>point, </a:t>
            </a:r>
            <a:r>
              <a:rPr sz="2850" spc="-20" dirty="0">
                <a:solidFill>
                  <a:srgbClr val="FFFFFF"/>
                </a:solidFill>
                <a:latin typeface="Tahoma"/>
                <a:cs typeface="Tahoma"/>
              </a:rPr>
              <a:t>a </a:t>
            </a:r>
            <a:r>
              <a:rPr sz="2850" dirty="0">
                <a:solidFill>
                  <a:srgbClr val="FFFFFF"/>
                </a:solidFill>
                <a:latin typeface="Tahoma"/>
                <a:cs typeface="Tahoma"/>
              </a:rPr>
              <a:t>man </a:t>
            </a:r>
            <a:r>
              <a:rPr sz="2850" spc="-65" dirty="0">
                <a:solidFill>
                  <a:srgbClr val="FFFFFF"/>
                </a:solidFill>
                <a:latin typeface="Tahoma"/>
                <a:cs typeface="Tahoma"/>
              </a:rPr>
              <a:t>says </a:t>
            </a:r>
            <a:r>
              <a:rPr sz="2850" spc="-10" dirty="0">
                <a:solidFill>
                  <a:srgbClr val="FFFFFF"/>
                </a:solidFill>
                <a:latin typeface="Tahoma"/>
                <a:cs typeface="Tahoma"/>
              </a:rPr>
              <a:t>that  </a:t>
            </a:r>
            <a:r>
              <a:rPr sz="2850" spc="20" dirty="0">
                <a:solidFill>
                  <a:srgbClr val="FFFFFF"/>
                </a:solidFill>
                <a:latin typeface="Tahoma"/>
                <a:cs typeface="Tahoma"/>
              </a:rPr>
              <a:t>the</a:t>
            </a:r>
            <a:r>
              <a:rPr sz="2850" spc="-155" dirty="0">
                <a:solidFill>
                  <a:srgbClr val="FFFFFF"/>
                </a:solidFill>
                <a:latin typeface="Tahoma"/>
                <a:cs typeface="Tahoma"/>
              </a:rPr>
              <a:t> </a:t>
            </a:r>
            <a:r>
              <a:rPr sz="2850" spc="-75" dirty="0">
                <a:solidFill>
                  <a:srgbClr val="FFFFFF"/>
                </a:solidFill>
                <a:latin typeface="Tahoma"/>
                <a:cs typeface="Tahoma"/>
              </a:rPr>
              <a:t>war</a:t>
            </a:r>
            <a:r>
              <a:rPr sz="2850" spc="-155" dirty="0">
                <a:solidFill>
                  <a:srgbClr val="FFFFFF"/>
                </a:solidFill>
                <a:latin typeface="Tahoma"/>
                <a:cs typeface="Tahoma"/>
              </a:rPr>
              <a:t> </a:t>
            </a:r>
            <a:r>
              <a:rPr sz="2850" spc="-65" dirty="0">
                <a:solidFill>
                  <a:srgbClr val="FFFFFF"/>
                </a:solidFill>
                <a:latin typeface="Tahoma"/>
                <a:cs typeface="Tahoma"/>
              </a:rPr>
              <a:t>was</a:t>
            </a:r>
            <a:r>
              <a:rPr sz="2850" spc="-155" dirty="0">
                <a:solidFill>
                  <a:srgbClr val="FFFFFF"/>
                </a:solidFill>
                <a:latin typeface="Tahoma"/>
                <a:cs typeface="Tahoma"/>
              </a:rPr>
              <a:t> </a:t>
            </a:r>
            <a:r>
              <a:rPr sz="2850" spc="85" dirty="0">
                <a:solidFill>
                  <a:srgbClr val="FFFFFF"/>
                </a:solidFill>
                <a:latin typeface="Tahoma"/>
                <a:cs typeface="Tahoma"/>
              </a:rPr>
              <a:t>being</a:t>
            </a:r>
            <a:r>
              <a:rPr sz="2850" spc="-155" dirty="0">
                <a:solidFill>
                  <a:srgbClr val="FFFFFF"/>
                </a:solidFill>
                <a:latin typeface="Tahoma"/>
                <a:cs typeface="Tahoma"/>
              </a:rPr>
              <a:t> </a:t>
            </a:r>
            <a:r>
              <a:rPr sz="2850" spc="35" dirty="0">
                <a:solidFill>
                  <a:srgbClr val="FFFFFF"/>
                </a:solidFill>
                <a:latin typeface="Tahoma"/>
                <a:cs typeface="Tahoma"/>
              </a:rPr>
              <a:t>fought</a:t>
            </a:r>
            <a:r>
              <a:rPr sz="2850" spc="-155" dirty="0">
                <a:solidFill>
                  <a:srgbClr val="FFFFFF"/>
                </a:solidFill>
                <a:latin typeface="Tahoma"/>
                <a:cs typeface="Tahoma"/>
              </a:rPr>
              <a:t> </a:t>
            </a:r>
            <a:r>
              <a:rPr sz="2850" spc="100" dirty="0">
                <a:solidFill>
                  <a:srgbClr val="FFFFFF"/>
                </a:solidFill>
                <a:latin typeface="Tahoma"/>
                <a:cs typeface="Tahoma"/>
              </a:rPr>
              <a:t>“about</a:t>
            </a:r>
            <a:r>
              <a:rPr sz="2850" spc="-155" dirty="0">
                <a:solidFill>
                  <a:srgbClr val="FFFFFF"/>
                </a:solidFill>
                <a:latin typeface="Tahoma"/>
                <a:cs typeface="Tahoma"/>
              </a:rPr>
              <a:t> </a:t>
            </a:r>
            <a:r>
              <a:rPr sz="2850" spc="-45" dirty="0">
                <a:solidFill>
                  <a:srgbClr val="FFFFFF"/>
                </a:solidFill>
                <a:latin typeface="Tahoma"/>
                <a:cs typeface="Tahoma"/>
              </a:rPr>
              <a:t>as</a:t>
            </a:r>
            <a:r>
              <a:rPr sz="2850" spc="-155" dirty="0">
                <a:solidFill>
                  <a:srgbClr val="FFFFFF"/>
                </a:solidFill>
                <a:latin typeface="Tahoma"/>
                <a:cs typeface="Tahoma"/>
              </a:rPr>
              <a:t> </a:t>
            </a:r>
            <a:r>
              <a:rPr sz="2850" spc="5" dirty="0">
                <a:solidFill>
                  <a:srgbClr val="FFFFFF"/>
                </a:solidFill>
                <a:latin typeface="Tahoma"/>
                <a:cs typeface="Tahoma"/>
              </a:rPr>
              <a:t>well</a:t>
            </a:r>
            <a:r>
              <a:rPr sz="2850" spc="-155" dirty="0">
                <a:solidFill>
                  <a:srgbClr val="FFFFFF"/>
                </a:solidFill>
                <a:latin typeface="Tahoma"/>
                <a:cs typeface="Tahoma"/>
              </a:rPr>
              <a:t> </a:t>
            </a:r>
            <a:r>
              <a:rPr sz="2850" spc="-45" dirty="0">
                <a:solidFill>
                  <a:srgbClr val="FFFFFF"/>
                </a:solidFill>
                <a:latin typeface="Tahoma"/>
                <a:cs typeface="Tahoma"/>
              </a:rPr>
              <a:t>as</a:t>
            </a:r>
            <a:r>
              <a:rPr sz="2850" spc="-155" dirty="0">
                <a:solidFill>
                  <a:srgbClr val="FFFFFF"/>
                </a:solidFill>
                <a:latin typeface="Tahoma"/>
                <a:cs typeface="Tahoma"/>
              </a:rPr>
              <a:t> </a:t>
            </a:r>
            <a:r>
              <a:rPr sz="2850" spc="10" dirty="0">
                <a:solidFill>
                  <a:srgbClr val="FFFFFF"/>
                </a:solidFill>
                <a:latin typeface="Tahoma"/>
                <a:cs typeface="Tahoma"/>
              </a:rPr>
              <a:t>it</a:t>
            </a:r>
            <a:r>
              <a:rPr sz="2850" spc="-155" dirty="0">
                <a:solidFill>
                  <a:srgbClr val="FFFFFF"/>
                </a:solidFill>
                <a:latin typeface="Tahoma"/>
                <a:cs typeface="Tahoma"/>
              </a:rPr>
              <a:t> </a:t>
            </a:r>
            <a:r>
              <a:rPr sz="2850" spc="75" dirty="0">
                <a:solidFill>
                  <a:srgbClr val="FFFFFF"/>
                </a:solidFill>
                <a:latin typeface="Tahoma"/>
                <a:cs typeface="Tahoma"/>
              </a:rPr>
              <a:t>could</a:t>
            </a:r>
            <a:r>
              <a:rPr sz="2850" spc="-155" dirty="0">
                <a:solidFill>
                  <a:srgbClr val="FFFFFF"/>
                </a:solidFill>
                <a:latin typeface="Tahoma"/>
                <a:cs typeface="Tahoma"/>
              </a:rPr>
              <a:t> </a:t>
            </a:r>
            <a:r>
              <a:rPr sz="2850" spc="120" dirty="0">
                <a:solidFill>
                  <a:srgbClr val="FFFFFF"/>
                </a:solidFill>
                <a:latin typeface="Tahoma"/>
                <a:cs typeface="Tahoma"/>
              </a:rPr>
              <a:t>be</a:t>
            </a:r>
            <a:r>
              <a:rPr sz="2850" spc="-155" dirty="0">
                <a:solidFill>
                  <a:srgbClr val="FFFFFF"/>
                </a:solidFill>
                <a:latin typeface="Tahoma"/>
                <a:cs typeface="Tahoma"/>
              </a:rPr>
              <a:t> </a:t>
            </a:r>
            <a:r>
              <a:rPr sz="2850" spc="50" dirty="0">
                <a:solidFill>
                  <a:srgbClr val="FFFFFF"/>
                </a:solidFill>
                <a:latin typeface="Tahoma"/>
                <a:cs typeface="Tahoma"/>
              </a:rPr>
              <a:t>fought.”</a:t>
            </a:r>
            <a:r>
              <a:rPr sz="2850" spc="-155" dirty="0">
                <a:solidFill>
                  <a:srgbClr val="FFFFFF"/>
                </a:solidFill>
                <a:latin typeface="Tahoma"/>
                <a:cs typeface="Tahoma"/>
              </a:rPr>
              <a:t> </a:t>
            </a:r>
            <a:r>
              <a:rPr sz="2850" spc="30" dirty="0">
                <a:solidFill>
                  <a:srgbClr val="FFFFFF"/>
                </a:solidFill>
                <a:latin typeface="Tahoma"/>
                <a:cs typeface="Tahoma"/>
              </a:rPr>
              <a:t>But</a:t>
            </a:r>
            <a:r>
              <a:rPr sz="2850" spc="-155" dirty="0">
                <a:solidFill>
                  <a:srgbClr val="FFFFFF"/>
                </a:solidFill>
                <a:latin typeface="Tahoma"/>
                <a:cs typeface="Tahoma"/>
              </a:rPr>
              <a:t> </a:t>
            </a:r>
            <a:r>
              <a:rPr sz="2850" spc="40" dirty="0">
                <a:solidFill>
                  <a:srgbClr val="FFFFFF"/>
                </a:solidFill>
                <a:latin typeface="Tahoma"/>
                <a:cs typeface="Tahoma"/>
              </a:rPr>
              <a:t>not  </a:t>
            </a:r>
            <a:r>
              <a:rPr sz="2850" spc="10" dirty="0">
                <a:solidFill>
                  <a:srgbClr val="FFFFFF"/>
                </a:solidFill>
                <a:latin typeface="Tahoma"/>
                <a:cs typeface="Tahoma"/>
              </a:rPr>
              <a:t>all </a:t>
            </a:r>
            <a:r>
              <a:rPr sz="2850" spc="20" dirty="0">
                <a:solidFill>
                  <a:srgbClr val="FFFFFF"/>
                </a:solidFill>
                <a:latin typeface="Tahoma"/>
                <a:cs typeface="Tahoma"/>
              </a:rPr>
              <a:t>the </a:t>
            </a:r>
            <a:r>
              <a:rPr sz="2850" spc="30" dirty="0">
                <a:solidFill>
                  <a:srgbClr val="FFFFFF"/>
                </a:solidFill>
                <a:latin typeface="Tahoma"/>
                <a:cs typeface="Tahoma"/>
              </a:rPr>
              <a:t>men </a:t>
            </a:r>
            <a:r>
              <a:rPr sz="2850" spc="10" dirty="0">
                <a:solidFill>
                  <a:srgbClr val="FFFFFF"/>
                </a:solidFill>
                <a:latin typeface="Tahoma"/>
                <a:cs typeface="Tahoma"/>
              </a:rPr>
              <a:t>in </a:t>
            </a:r>
            <a:r>
              <a:rPr sz="2850" spc="-70" dirty="0">
                <a:solidFill>
                  <a:srgbClr val="FFFFFF"/>
                </a:solidFill>
                <a:latin typeface="Tahoma"/>
                <a:cs typeface="Tahoma"/>
              </a:rPr>
              <a:t>Tucker’s </a:t>
            </a:r>
            <a:r>
              <a:rPr sz="2850" spc="95" dirty="0">
                <a:solidFill>
                  <a:srgbClr val="FFFFFF"/>
                </a:solidFill>
                <a:latin typeface="Tahoma"/>
                <a:cs typeface="Tahoma"/>
              </a:rPr>
              <a:t>book </a:t>
            </a:r>
            <a:r>
              <a:rPr sz="2850" spc="-25" dirty="0">
                <a:solidFill>
                  <a:srgbClr val="FFFFFF"/>
                </a:solidFill>
                <a:latin typeface="Tahoma"/>
                <a:cs typeface="Tahoma"/>
              </a:rPr>
              <a:t>were </a:t>
            </a:r>
            <a:r>
              <a:rPr sz="2850" spc="20" dirty="0">
                <a:solidFill>
                  <a:srgbClr val="FFFFFF"/>
                </a:solidFill>
                <a:latin typeface="Tahoma"/>
                <a:cs typeface="Tahoma"/>
              </a:rPr>
              <a:t>sanguine </a:t>
            </a:r>
            <a:r>
              <a:rPr sz="2850" spc="50" dirty="0">
                <a:solidFill>
                  <a:srgbClr val="FFFFFF"/>
                </a:solidFill>
                <a:latin typeface="Tahoma"/>
                <a:cs typeface="Tahoma"/>
              </a:rPr>
              <a:t>about </a:t>
            </a:r>
            <a:r>
              <a:rPr sz="2850" spc="40" dirty="0">
                <a:solidFill>
                  <a:srgbClr val="FFFFFF"/>
                </a:solidFill>
                <a:latin typeface="Tahoma"/>
                <a:cs typeface="Tahoma"/>
              </a:rPr>
              <a:t>American </a:t>
            </a:r>
            <a:r>
              <a:rPr sz="2850" spc="-60" dirty="0">
                <a:solidFill>
                  <a:srgbClr val="FFFFFF"/>
                </a:solidFill>
                <a:latin typeface="Tahoma"/>
                <a:cs typeface="Tahoma"/>
              </a:rPr>
              <a:t>victory.  </a:t>
            </a:r>
            <a:r>
              <a:rPr sz="2850" spc="-70" dirty="0">
                <a:solidFill>
                  <a:srgbClr val="FFFFFF"/>
                </a:solidFill>
                <a:latin typeface="Tahoma"/>
                <a:cs typeface="Tahoma"/>
              </a:rPr>
              <a:t>Tucker’s </a:t>
            </a:r>
            <a:r>
              <a:rPr sz="2850" spc="50" dirty="0">
                <a:solidFill>
                  <a:srgbClr val="FFFFFF"/>
                </a:solidFill>
                <a:latin typeface="Tahoma"/>
                <a:cs typeface="Tahoma"/>
              </a:rPr>
              <a:t>book, </a:t>
            </a:r>
            <a:r>
              <a:rPr sz="2850" spc="-10" dirty="0">
                <a:solidFill>
                  <a:srgbClr val="FFFFFF"/>
                </a:solidFill>
                <a:latin typeface="Tahoma"/>
                <a:cs typeface="Tahoma"/>
              </a:rPr>
              <a:t>nevertheless, </a:t>
            </a:r>
            <a:r>
              <a:rPr sz="2850" spc="25" dirty="0">
                <a:solidFill>
                  <a:srgbClr val="FFFFFF"/>
                </a:solidFill>
                <a:latin typeface="Tahoma"/>
                <a:cs typeface="Tahoma"/>
              </a:rPr>
              <a:t>suggests </a:t>
            </a:r>
            <a:r>
              <a:rPr sz="2850" spc="-10" dirty="0">
                <a:solidFill>
                  <a:srgbClr val="FFFFFF"/>
                </a:solidFill>
                <a:latin typeface="Tahoma"/>
                <a:cs typeface="Tahoma"/>
              </a:rPr>
              <a:t>that </a:t>
            </a:r>
            <a:r>
              <a:rPr sz="2850" spc="30" dirty="0">
                <a:solidFill>
                  <a:srgbClr val="FFFFFF"/>
                </a:solidFill>
                <a:latin typeface="Tahoma"/>
                <a:cs typeface="Tahoma"/>
              </a:rPr>
              <a:t>soldiers </a:t>
            </a:r>
            <a:r>
              <a:rPr sz="2850" spc="-25" dirty="0">
                <a:solidFill>
                  <a:srgbClr val="FFFFFF"/>
                </a:solidFill>
                <a:latin typeface="Tahoma"/>
                <a:cs typeface="Tahoma"/>
              </a:rPr>
              <a:t>were </a:t>
            </a:r>
            <a:r>
              <a:rPr sz="2850" spc="55" dirty="0">
                <a:solidFill>
                  <a:srgbClr val="FFFFFF"/>
                </a:solidFill>
                <a:latin typeface="Tahoma"/>
                <a:cs typeface="Tahoma"/>
              </a:rPr>
              <a:t>dedicated,  </a:t>
            </a:r>
            <a:r>
              <a:rPr sz="2850" spc="5" dirty="0">
                <a:solidFill>
                  <a:srgbClr val="FFFFFF"/>
                </a:solidFill>
                <a:latin typeface="Tahoma"/>
                <a:cs typeface="Tahoma"/>
              </a:rPr>
              <a:t>professional, </a:t>
            </a:r>
            <a:r>
              <a:rPr sz="2850" spc="40" dirty="0">
                <a:solidFill>
                  <a:srgbClr val="FFFFFF"/>
                </a:solidFill>
                <a:latin typeface="Tahoma"/>
                <a:cs typeface="Tahoma"/>
              </a:rPr>
              <a:t>and </a:t>
            </a:r>
            <a:r>
              <a:rPr sz="2850" spc="25" dirty="0">
                <a:solidFill>
                  <a:srgbClr val="FFFFFF"/>
                </a:solidFill>
                <a:latin typeface="Tahoma"/>
                <a:cs typeface="Tahoma"/>
              </a:rPr>
              <a:t>optimistic, </a:t>
            </a:r>
            <a:r>
              <a:rPr sz="2850" spc="10" dirty="0">
                <a:solidFill>
                  <a:srgbClr val="FFFFFF"/>
                </a:solidFill>
                <a:latin typeface="Tahoma"/>
                <a:cs typeface="Tahoma"/>
              </a:rPr>
              <a:t>even </a:t>
            </a:r>
            <a:r>
              <a:rPr sz="2850" spc="-20" dirty="0">
                <a:solidFill>
                  <a:srgbClr val="FFFFFF"/>
                </a:solidFill>
                <a:latin typeface="Tahoma"/>
                <a:cs typeface="Tahoma"/>
              </a:rPr>
              <a:t>after </a:t>
            </a:r>
            <a:r>
              <a:rPr sz="2850" spc="-30" dirty="0">
                <a:solidFill>
                  <a:srgbClr val="FFFFFF"/>
                </a:solidFill>
                <a:latin typeface="Tahoma"/>
                <a:cs typeface="Tahoma"/>
              </a:rPr>
              <a:t>many </a:t>
            </a:r>
            <a:r>
              <a:rPr sz="2850" spc="40" dirty="0">
                <a:solidFill>
                  <a:srgbClr val="FFFFFF"/>
                </a:solidFill>
                <a:latin typeface="Tahoma"/>
                <a:cs typeface="Tahoma"/>
              </a:rPr>
              <a:t>American </a:t>
            </a:r>
            <a:r>
              <a:rPr sz="2850" spc="-5" dirty="0">
                <a:solidFill>
                  <a:srgbClr val="FFFFFF"/>
                </a:solidFill>
                <a:latin typeface="Tahoma"/>
                <a:cs typeface="Tahoma"/>
              </a:rPr>
              <a:t>civilians </a:t>
            </a:r>
            <a:r>
              <a:rPr sz="2850" spc="40" dirty="0">
                <a:solidFill>
                  <a:srgbClr val="FFFFFF"/>
                </a:solidFill>
                <a:latin typeface="Tahoma"/>
                <a:cs typeface="Tahoma"/>
              </a:rPr>
              <a:t>and  </a:t>
            </a:r>
            <a:r>
              <a:rPr sz="2850" spc="55" dirty="0">
                <a:solidFill>
                  <a:srgbClr val="FFFFFF"/>
                </a:solidFill>
                <a:latin typeface="Tahoma"/>
                <a:cs typeface="Tahoma"/>
              </a:rPr>
              <a:t>politicians—among</a:t>
            </a:r>
            <a:r>
              <a:rPr sz="2850" spc="-155" dirty="0">
                <a:solidFill>
                  <a:srgbClr val="FFFFFF"/>
                </a:solidFill>
                <a:latin typeface="Tahoma"/>
                <a:cs typeface="Tahoma"/>
              </a:rPr>
              <a:t> </a:t>
            </a:r>
            <a:r>
              <a:rPr sz="2850" spc="20" dirty="0">
                <a:solidFill>
                  <a:srgbClr val="FFFFFF"/>
                </a:solidFill>
                <a:latin typeface="Tahoma"/>
                <a:cs typeface="Tahoma"/>
              </a:rPr>
              <a:t>them</a:t>
            </a:r>
            <a:r>
              <a:rPr sz="2850" spc="-155" dirty="0">
                <a:solidFill>
                  <a:srgbClr val="FFFFFF"/>
                </a:solidFill>
                <a:latin typeface="Tahoma"/>
                <a:cs typeface="Tahoma"/>
              </a:rPr>
              <a:t> </a:t>
            </a:r>
            <a:r>
              <a:rPr sz="2850" spc="-10" dirty="0">
                <a:solidFill>
                  <a:srgbClr val="FFFFFF"/>
                </a:solidFill>
                <a:latin typeface="Tahoma"/>
                <a:cs typeface="Tahoma"/>
              </a:rPr>
              <a:t>Arkansas</a:t>
            </a:r>
            <a:r>
              <a:rPr sz="2850" spc="-155" dirty="0">
                <a:solidFill>
                  <a:srgbClr val="FFFFFF"/>
                </a:solidFill>
                <a:latin typeface="Tahoma"/>
                <a:cs typeface="Tahoma"/>
              </a:rPr>
              <a:t> </a:t>
            </a:r>
            <a:r>
              <a:rPr sz="2850" spc="5" dirty="0">
                <a:solidFill>
                  <a:srgbClr val="FFFFFF"/>
                </a:solidFill>
                <a:latin typeface="Tahoma"/>
                <a:cs typeface="Tahoma"/>
              </a:rPr>
              <a:t>senator</a:t>
            </a:r>
            <a:r>
              <a:rPr sz="2850" spc="-155" dirty="0">
                <a:solidFill>
                  <a:srgbClr val="FFFFFF"/>
                </a:solidFill>
                <a:latin typeface="Tahoma"/>
                <a:cs typeface="Tahoma"/>
              </a:rPr>
              <a:t> </a:t>
            </a:r>
            <a:r>
              <a:rPr sz="2850" spc="30" dirty="0">
                <a:solidFill>
                  <a:srgbClr val="FFFFFF"/>
                </a:solidFill>
                <a:latin typeface="Tahoma"/>
                <a:cs typeface="Tahoma"/>
              </a:rPr>
              <a:t>J.</a:t>
            </a:r>
            <a:r>
              <a:rPr sz="2850" spc="-155" dirty="0">
                <a:solidFill>
                  <a:srgbClr val="FFFFFF"/>
                </a:solidFill>
                <a:latin typeface="Tahoma"/>
                <a:cs typeface="Tahoma"/>
              </a:rPr>
              <a:t> </a:t>
            </a:r>
            <a:r>
              <a:rPr sz="2850" spc="40" dirty="0">
                <a:solidFill>
                  <a:srgbClr val="FFFFFF"/>
                </a:solidFill>
                <a:latin typeface="Tahoma"/>
                <a:cs typeface="Tahoma"/>
              </a:rPr>
              <a:t>William</a:t>
            </a:r>
            <a:r>
              <a:rPr sz="2850" spc="-155" dirty="0">
                <a:solidFill>
                  <a:srgbClr val="FFFFFF"/>
                </a:solidFill>
                <a:latin typeface="Tahoma"/>
                <a:cs typeface="Tahoma"/>
              </a:rPr>
              <a:t> </a:t>
            </a:r>
            <a:r>
              <a:rPr sz="2850" spc="65" dirty="0">
                <a:solidFill>
                  <a:srgbClr val="FFFFFF"/>
                </a:solidFill>
                <a:latin typeface="Tahoma"/>
                <a:cs typeface="Tahoma"/>
              </a:rPr>
              <a:t>Fulbright—began  to</a:t>
            </a:r>
            <a:r>
              <a:rPr sz="2850" spc="-160" dirty="0">
                <a:solidFill>
                  <a:srgbClr val="FFFFFF"/>
                </a:solidFill>
                <a:latin typeface="Tahoma"/>
                <a:cs typeface="Tahoma"/>
              </a:rPr>
              <a:t> </a:t>
            </a:r>
            <a:r>
              <a:rPr sz="2850" spc="45" dirty="0">
                <a:solidFill>
                  <a:srgbClr val="FFFFFF"/>
                </a:solidFill>
                <a:latin typeface="Tahoma"/>
                <a:cs typeface="Tahoma"/>
              </a:rPr>
              <a:t>lose</a:t>
            </a:r>
            <a:r>
              <a:rPr sz="2850" spc="-160" dirty="0">
                <a:solidFill>
                  <a:srgbClr val="FFFFFF"/>
                </a:solidFill>
                <a:latin typeface="Tahoma"/>
                <a:cs typeface="Tahoma"/>
              </a:rPr>
              <a:t> </a:t>
            </a:r>
            <a:r>
              <a:rPr sz="2850" spc="90" dirty="0">
                <a:solidFill>
                  <a:srgbClr val="FFFFFF"/>
                </a:solidFill>
                <a:latin typeface="Tahoma"/>
                <a:cs typeface="Tahoma"/>
              </a:rPr>
              <a:t>hope</a:t>
            </a:r>
            <a:r>
              <a:rPr sz="2850" spc="-160" dirty="0">
                <a:solidFill>
                  <a:srgbClr val="FFFFFF"/>
                </a:solidFill>
                <a:latin typeface="Tahoma"/>
                <a:cs typeface="Tahoma"/>
              </a:rPr>
              <a:t> </a:t>
            </a:r>
            <a:r>
              <a:rPr sz="2850" spc="-10" dirty="0">
                <a:solidFill>
                  <a:srgbClr val="FFFFFF"/>
                </a:solidFill>
                <a:latin typeface="Tahoma"/>
                <a:cs typeface="Tahoma"/>
              </a:rPr>
              <a:t>that</a:t>
            </a:r>
            <a:r>
              <a:rPr sz="2850" spc="-160" dirty="0">
                <a:solidFill>
                  <a:srgbClr val="FFFFFF"/>
                </a:solidFill>
                <a:latin typeface="Tahoma"/>
                <a:cs typeface="Tahoma"/>
              </a:rPr>
              <a:t> </a:t>
            </a:r>
            <a:r>
              <a:rPr sz="2850" spc="20" dirty="0">
                <a:solidFill>
                  <a:srgbClr val="FFFFFF"/>
                </a:solidFill>
                <a:latin typeface="Tahoma"/>
                <a:cs typeface="Tahoma"/>
              </a:rPr>
              <a:t>the</a:t>
            </a:r>
            <a:r>
              <a:rPr sz="2850" spc="-160" dirty="0">
                <a:solidFill>
                  <a:srgbClr val="FFFFFF"/>
                </a:solidFill>
                <a:latin typeface="Tahoma"/>
                <a:cs typeface="Tahoma"/>
              </a:rPr>
              <a:t> </a:t>
            </a:r>
            <a:r>
              <a:rPr sz="2850" spc="-75" dirty="0">
                <a:solidFill>
                  <a:srgbClr val="FFFFFF"/>
                </a:solidFill>
                <a:latin typeface="Tahoma"/>
                <a:cs typeface="Tahoma"/>
              </a:rPr>
              <a:t>war</a:t>
            </a:r>
            <a:r>
              <a:rPr sz="2850" spc="-160" dirty="0">
                <a:solidFill>
                  <a:srgbClr val="FFFFFF"/>
                </a:solidFill>
                <a:latin typeface="Tahoma"/>
                <a:cs typeface="Tahoma"/>
              </a:rPr>
              <a:t> </a:t>
            </a:r>
            <a:r>
              <a:rPr sz="2850" spc="75" dirty="0">
                <a:solidFill>
                  <a:srgbClr val="FFFFFF"/>
                </a:solidFill>
                <a:latin typeface="Tahoma"/>
                <a:cs typeface="Tahoma"/>
              </a:rPr>
              <a:t>could</a:t>
            </a:r>
            <a:r>
              <a:rPr sz="2850" spc="-160" dirty="0">
                <a:solidFill>
                  <a:srgbClr val="FFFFFF"/>
                </a:solidFill>
                <a:latin typeface="Tahoma"/>
                <a:cs typeface="Tahoma"/>
              </a:rPr>
              <a:t> </a:t>
            </a:r>
            <a:r>
              <a:rPr sz="2850" spc="120" dirty="0">
                <a:solidFill>
                  <a:srgbClr val="FFFFFF"/>
                </a:solidFill>
                <a:latin typeface="Tahoma"/>
                <a:cs typeface="Tahoma"/>
              </a:rPr>
              <a:t>be</a:t>
            </a:r>
            <a:r>
              <a:rPr sz="2850" spc="-160" dirty="0">
                <a:solidFill>
                  <a:srgbClr val="FFFFFF"/>
                </a:solidFill>
                <a:latin typeface="Tahoma"/>
                <a:cs typeface="Tahoma"/>
              </a:rPr>
              <a:t> </a:t>
            </a:r>
            <a:r>
              <a:rPr sz="2850" spc="-30" dirty="0">
                <a:solidFill>
                  <a:srgbClr val="FFFFFF"/>
                </a:solidFill>
                <a:latin typeface="Tahoma"/>
                <a:cs typeface="Tahoma"/>
              </a:rPr>
              <a:t>won.</a:t>
            </a:r>
            <a:endParaRPr sz="2850">
              <a:latin typeface="Tahoma"/>
              <a:cs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6654800" y="177800"/>
            <a:ext cx="5969000" cy="279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39800" y="165100"/>
            <a:ext cx="11658600" cy="1913255"/>
          </a:xfrm>
          <a:prstGeom prst="rect">
            <a:avLst/>
          </a:prstGeom>
        </p:spPr>
        <p:txBody>
          <a:bodyPr vert="horz" wrap="square" lIns="0" tIns="0" rIns="0" bIns="0" rtlCol="0">
            <a:spAutoFit/>
          </a:bodyPr>
          <a:lstStyle/>
          <a:p>
            <a:pPr marL="5727700">
              <a:lnSpc>
                <a:spcPct val="100000"/>
              </a:lnSpc>
            </a:pPr>
            <a:r>
              <a:rPr sz="1700" dirty="0">
                <a:latin typeface="Georgia"/>
                <a:cs typeface="Georgia"/>
              </a:rPr>
              <a:t>Photo courtesy of the Center for Arkansas History and</a:t>
            </a:r>
            <a:r>
              <a:rPr sz="1700" spc="-100" dirty="0">
                <a:latin typeface="Georgia"/>
                <a:cs typeface="Georgia"/>
              </a:rPr>
              <a:t> </a:t>
            </a:r>
            <a:r>
              <a:rPr sz="1700" dirty="0">
                <a:latin typeface="Georgia"/>
                <a:cs typeface="Georgia"/>
              </a:rPr>
              <a:t>Culture</a:t>
            </a:r>
            <a:endParaRPr sz="1700">
              <a:latin typeface="Georgia"/>
              <a:cs typeface="Georgia"/>
            </a:endParaRPr>
          </a:p>
          <a:p>
            <a:pPr marL="12700">
              <a:lnSpc>
                <a:spcPct val="100000"/>
              </a:lnSpc>
              <a:spcBef>
                <a:spcPts val="1060"/>
              </a:spcBef>
            </a:pPr>
            <a:r>
              <a:rPr sz="2300" spc="409" dirty="0">
                <a:solidFill>
                  <a:srgbClr val="FFFFFF"/>
                </a:solidFill>
                <a:latin typeface="Tahoma"/>
                <a:cs typeface="Tahoma"/>
              </a:rPr>
              <a:t>VIETNAM</a:t>
            </a:r>
            <a:r>
              <a:rPr sz="2300" spc="-350" dirty="0">
                <a:solidFill>
                  <a:srgbClr val="FFFFFF"/>
                </a:solidFill>
                <a:latin typeface="Tahoma"/>
                <a:cs typeface="Tahoma"/>
              </a:rPr>
              <a:t> </a:t>
            </a:r>
            <a:endParaRPr sz="2300">
              <a:latin typeface="Tahoma"/>
              <a:cs typeface="Tahoma"/>
            </a:endParaRPr>
          </a:p>
          <a:p>
            <a:pPr marL="12700">
              <a:lnSpc>
                <a:spcPct val="100000"/>
              </a:lnSpc>
              <a:spcBef>
                <a:spcPts val="1240"/>
              </a:spcBef>
              <a:tabLst>
                <a:tab pos="4435475" algn="l"/>
              </a:tabLst>
            </a:pPr>
            <a:r>
              <a:rPr sz="6200" spc="-10" dirty="0">
                <a:solidFill>
                  <a:srgbClr val="FFFFFF"/>
                </a:solidFill>
                <a:latin typeface="Tahoma"/>
                <a:cs typeface="Tahoma"/>
              </a:rPr>
              <a:t>S</a:t>
            </a:r>
            <a:r>
              <a:rPr sz="6200" spc="-950" dirty="0">
                <a:solidFill>
                  <a:srgbClr val="FFFFFF"/>
                </a:solidFill>
                <a:latin typeface="Tahoma"/>
                <a:cs typeface="Tahoma"/>
              </a:rPr>
              <a:t> </a:t>
            </a:r>
            <a:r>
              <a:rPr sz="6200" spc="780" dirty="0">
                <a:solidFill>
                  <a:srgbClr val="FFFFFF"/>
                </a:solidFill>
                <a:latin typeface="Tahoma"/>
                <a:cs typeface="Tahoma"/>
              </a:rPr>
              <a:t>O</a:t>
            </a:r>
            <a:r>
              <a:rPr sz="6200" spc="-950" dirty="0">
                <a:solidFill>
                  <a:srgbClr val="FFFFFF"/>
                </a:solidFill>
                <a:latin typeface="Tahoma"/>
                <a:cs typeface="Tahoma"/>
              </a:rPr>
              <a:t> </a:t>
            </a:r>
            <a:r>
              <a:rPr sz="6200" spc="15" dirty="0">
                <a:solidFill>
                  <a:srgbClr val="FFFFFF"/>
                </a:solidFill>
                <a:latin typeface="Tahoma"/>
                <a:cs typeface="Tahoma"/>
              </a:rPr>
              <a:t>L</a:t>
            </a:r>
            <a:r>
              <a:rPr sz="6200" spc="-950" dirty="0">
                <a:solidFill>
                  <a:srgbClr val="FFFFFF"/>
                </a:solidFill>
                <a:latin typeface="Tahoma"/>
                <a:cs typeface="Tahoma"/>
              </a:rPr>
              <a:t> </a:t>
            </a:r>
            <a:r>
              <a:rPr sz="6200" spc="-705" dirty="0">
                <a:solidFill>
                  <a:srgbClr val="FFFFFF"/>
                </a:solidFill>
                <a:latin typeface="Tahoma"/>
                <a:cs typeface="Tahoma"/>
              </a:rPr>
              <a:t>I</a:t>
            </a:r>
            <a:r>
              <a:rPr sz="6200" spc="-950" dirty="0">
                <a:solidFill>
                  <a:srgbClr val="FFFFFF"/>
                </a:solidFill>
                <a:latin typeface="Tahoma"/>
                <a:cs typeface="Tahoma"/>
              </a:rPr>
              <a:t> </a:t>
            </a:r>
            <a:r>
              <a:rPr sz="6200" spc="385" dirty="0">
                <a:solidFill>
                  <a:srgbClr val="FFFFFF"/>
                </a:solidFill>
                <a:latin typeface="Tahoma"/>
                <a:cs typeface="Tahoma"/>
              </a:rPr>
              <a:t>D</a:t>
            </a:r>
            <a:r>
              <a:rPr sz="6200" spc="-950" dirty="0">
                <a:solidFill>
                  <a:srgbClr val="FFFFFF"/>
                </a:solidFill>
                <a:latin typeface="Tahoma"/>
                <a:cs typeface="Tahoma"/>
              </a:rPr>
              <a:t> </a:t>
            </a:r>
            <a:r>
              <a:rPr sz="6200" spc="195" dirty="0">
                <a:solidFill>
                  <a:srgbClr val="FFFFFF"/>
                </a:solidFill>
                <a:latin typeface="Tahoma"/>
                <a:cs typeface="Tahoma"/>
              </a:rPr>
              <a:t>E</a:t>
            </a:r>
            <a:r>
              <a:rPr sz="6200" spc="-950" dirty="0">
                <a:solidFill>
                  <a:srgbClr val="FFFFFF"/>
                </a:solidFill>
                <a:latin typeface="Tahoma"/>
                <a:cs typeface="Tahoma"/>
              </a:rPr>
              <a:t> </a:t>
            </a:r>
            <a:r>
              <a:rPr sz="6200" spc="-175" dirty="0">
                <a:solidFill>
                  <a:srgbClr val="FFFFFF"/>
                </a:solidFill>
                <a:latin typeface="Tahoma"/>
                <a:cs typeface="Tahoma"/>
              </a:rPr>
              <a:t>R	</a:t>
            </a:r>
            <a:r>
              <a:rPr sz="6200" spc="730" dirty="0">
                <a:solidFill>
                  <a:srgbClr val="FFFFFF"/>
                </a:solidFill>
                <a:latin typeface="Tahoma"/>
                <a:cs typeface="Tahoma"/>
              </a:rPr>
              <a:t>M</a:t>
            </a:r>
            <a:r>
              <a:rPr sz="6200" spc="-969" dirty="0">
                <a:solidFill>
                  <a:srgbClr val="FFFFFF"/>
                </a:solidFill>
                <a:latin typeface="Tahoma"/>
                <a:cs typeface="Tahoma"/>
              </a:rPr>
              <a:t> </a:t>
            </a:r>
            <a:r>
              <a:rPr sz="6200" spc="780" dirty="0">
                <a:solidFill>
                  <a:srgbClr val="FFFFFF"/>
                </a:solidFill>
                <a:latin typeface="Tahoma"/>
                <a:cs typeface="Tahoma"/>
              </a:rPr>
              <a:t>O</a:t>
            </a:r>
            <a:r>
              <a:rPr sz="6200" spc="-969" dirty="0">
                <a:solidFill>
                  <a:srgbClr val="FFFFFF"/>
                </a:solidFill>
                <a:latin typeface="Tahoma"/>
                <a:cs typeface="Tahoma"/>
              </a:rPr>
              <a:t> </a:t>
            </a:r>
            <a:r>
              <a:rPr sz="6200" spc="-175" dirty="0">
                <a:solidFill>
                  <a:srgbClr val="FFFFFF"/>
                </a:solidFill>
                <a:latin typeface="Tahoma"/>
                <a:cs typeface="Tahoma"/>
              </a:rPr>
              <a:t>R</a:t>
            </a:r>
            <a:r>
              <a:rPr sz="6200" spc="-969" dirty="0">
                <a:solidFill>
                  <a:srgbClr val="FFFFFF"/>
                </a:solidFill>
                <a:latin typeface="Tahoma"/>
                <a:cs typeface="Tahoma"/>
              </a:rPr>
              <a:t> </a:t>
            </a:r>
            <a:r>
              <a:rPr sz="6200" spc="525" dirty="0">
                <a:solidFill>
                  <a:srgbClr val="FFFFFF"/>
                </a:solidFill>
                <a:latin typeface="Tahoma"/>
                <a:cs typeface="Tahoma"/>
              </a:rPr>
              <a:t>A</a:t>
            </a:r>
            <a:r>
              <a:rPr sz="6200" spc="-969" dirty="0">
                <a:solidFill>
                  <a:srgbClr val="FFFFFF"/>
                </a:solidFill>
                <a:latin typeface="Tahoma"/>
                <a:cs typeface="Tahoma"/>
              </a:rPr>
              <a:t> </a:t>
            </a:r>
            <a:r>
              <a:rPr sz="6200" spc="15" dirty="0">
                <a:solidFill>
                  <a:srgbClr val="FFFFFF"/>
                </a:solidFill>
                <a:latin typeface="Tahoma"/>
                <a:cs typeface="Tahoma"/>
              </a:rPr>
              <a:t>L</a:t>
            </a:r>
            <a:r>
              <a:rPr sz="6200" spc="-969" dirty="0">
                <a:solidFill>
                  <a:srgbClr val="FFFFFF"/>
                </a:solidFill>
                <a:latin typeface="Tahoma"/>
                <a:cs typeface="Tahoma"/>
              </a:rPr>
              <a:t> </a:t>
            </a:r>
            <a:r>
              <a:rPr sz="6200" spc="195" dirty="0">
                <a:solidFill>
                  <a:srgbClr val="FFFFFF"/>
                </a:solidFill>
                <a:latin typeface="Tahoma"/>
                <a:cs typeface="Tahoma"/>
              </a:rPr>
              <a:t>E</a:t>
            </a:r>
            <a:endParaRPr sz="6200">
              <a:latin typeface="Tahoma"/>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279400" y="9105900"/>
            <a:ext cx="711200" cy="2413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90600" y="9105900"/>
            <a:ext cx="5346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79400" y="9093200"/>
            <a:ext cx="6036945" cy="270510"/>
          </a:xfrm>
          <a:prstGeom prst="rect">
            <a:avLst/>
          </a:prstGeom>
        </p:spPr>
        <p:txBody>
          <a:bodyPr vert="horz" wrap="square" lIns="0" tIns="0" rIns="0" bIns="0" rtlCol="0">
            <a:spAutoFit/>
          </a:bodyPr>
          <a:lstStyle/>
          <a:p>
            <a:pPr marL="12700">
              <a:lnSpc>
                <a:spcPct val="100000"/>
              </a:lnSpc>
            </a:pPr>
            <a:r>
              <a:rPr sz="1700" dirty="0">
                <a:solidFill>
                  <a:srgbClr val="FEFEFE"/>
                </a:solidFill>
                <a:latin typeface="Georgia"/>
                <a:cs typeface="Georgia"/>
              </a:rPr>
              <a:t>Photos courtesy of the Center for Arkansas History and</a:t>
            </a:r>
            <a:r>
              <a:rPr sz="1700" spc="-105" dirty="0">
                <a:solidFill>
                  <a:srgbClr val="FEFEFE"/>
                </a:solidFill>
                <a:latin typeface="Georgia"/>
                <a:cs typeface="Georgia"/>
              </a:rPr>
              <a:t> </a:t>
            </a:r>
            <a:r>
              <a:rPr sz="1700" dirty="0">
                <a:solidFill>
                  <a:srgbClr val="FEFEFE"/>
                </a:solidFill>
                <a:latin typeface="Georgia"/>
                <a:cs typeface="Georgia"/>
              </a:rPr>
              <a:t>Culture</a:t>
            </a:r>
            <a:endParaRPr sz="1700">
              <a:latin typeface="Georgia"/>
              <a:cs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100" y="130666"/>
            <a:ext cx="202565" cy="457200"/>
          </a:xfrm>
          <a:prstGeom prst="rect">
            <a:avLst/>
          </a:prstGeom>
        </p:spPr>
        <p:txBody>
          <a:bodyPr vert="horz" wrap="square" lIns="0" tIns="0" rIns="0" bIns="0" rtlCol="0">
            <a:spAutoFit/>
          </a:bodyPr>
          <a:lstStyle/>
          <a:p>
            <a:pPr marL="12700">
              <a:lnSpc>
                <a:spcPct val="100000"/>
              </a:lnSpc>
            </a:pPr>
            <a:r>
              <a:rPr sz="2750" spc="140" dirty="0">
                <a:solidFill>
                  <a:srgbClr val="646464"/>
                </a:solidFill>
                <a:latin typeface="Tahoma"/>
                <a:cs typeface="Tahoma"/>
              </a:rPr>
              <a:t>•</a:t>
            </a:r>
            <a:endParaRPr sz="2750">
              <a:latin typeface="Tahoma"/>
              <a:cs typeface="Tahoma"/>
            </a:endParaRPr>
          </a:p>
        </p:txBody>
      </p:sp>
      <p:sp>
        <p:nvSpPr>
          <p:cNvPr id="3" name="object 3"/>
          <p:cNvSpPr txBox="1">
            <a:spLocks noGrp="1"/>
          </p:cNvSpPr>
          <p:nvPr>
            <p:ph type="title"/>
          </p:nvPr>
        </p:nvSpPr>
        <p:spPr>
          <a:xfrm>
            <a:off x="1778000" y="40655"/>
            <a:ext cx="9839325" cy="1640205"/>
          </a:xfrm>
          <a:prstGeom prst="rect">
            <a:avLst/>
          </a:prstGeom>
        </p:spPr>
        <p:txBody>
          <a:bodyPr vert="horz" wrap="square" lIns="0" tIns="0" rIns="0" bIns="0" rtlCol="0">
            <a:spAutoFit/>
          </a:bodyPr>
          <a:lstStyle/>
          <a:p>
            <a:pPr marL="12700" marR="5080" algn="just">
              <a:lnSpc>
                <a:spcPct val="112900"/>
              </a:lnSpc>
            </a:pPr>
            <a:r>
              <a:rPr sz="3100" spc="-75" dirty="0"/>
              <a:t>Tucker’s</a:t>
            </a:r>
            <a:r>
              <a:rPr sz="3100" spc="-160" dirty="0"/>
              <a:t> </a:t>
            </a:r>
            <a:r>
              <a:rPr sz="3100" spc="65" dirty="0"/>
              <a:t>book—which</a:t>
            </a:r>
            <a:r>
              <a:rPr sz="3100" spc="-160" dirty="0"/>
              <a:t> </a:t>
            </a:r>
            <a:r>
              <a:rPr sz="3100" spc="-30" dirty="0"/>
              <a:t>has</a:t>
            </a:r>
            <a:r>
              <a:rPr sz="3100" spc="-160" dirty="0"/>
              <a:t> </a:t>
            </a:r>
            <a:r>
              <a:rPr sz="3100" spc="85" dirty="0"/>
              <a:t>been</a:t>
            </a:r>
            <a:r>
              <a:rPr sz="3100" spc="-160" dirty="0"/>
              <a:t> </a:t>
            </a:r>
            <a:r>
              <a:rPr sz="3100" spc="45" dirty="0"/>
              <a:t>out</a:t>
            </a:r>
            <a:r>
              <a:rPr sz="3100" spc="-160" dirty="0"/>
              <a:t> </a:t>
            </a:r>
            <a:r>
              <a:rPr sz="3100" spc="40" dirty="0"/>
              <a:t>of</a:t>
            </a:r>
            <a:r>
              <a:rPr sz="3100" spc="-160" dirty="0"/>
              <a:t> </a:t>
            </a:r>
            <a:r>
              <a:rPr sz="3100" spc="20" dirty="0"/>
              <a:t>print</a:t>
            </a:r>
            <a:r>
              <a:rPr sz="3100" spc="-160" dirty="0"/>
              <a:t> </a:t>
            </a:r>
            <a:r>
              <a:rPr sz="3100" spc="20" dirty="0"/>
              <a:t>since</a:t>
            </a:r>
            <a:r>
              <a:rPr sz="3100" spc="-160" dirty="0"/>
              <a:t> </a:t>
            </a:r>
            <a:r>
              <a:rPr sz="3100" spc="-10" dirty="0"/>
              <a:t>1968—  </a:t>
            </a:r>
            <a:r>
              <a:rPr sz="3100" spc="40" dirty="0"/>
              <a:t>provides</a:t>
            </a:r>
            <a:r>
              <a:rPr sz="3100" spc="-170" dirty="0"/>
              <a:t> </a:t>
            </a:r>
            <a:r>
              <a:rPr sz="3100" spc="-20" dirty="0"/>
              <a:t>a</a:t>
            </a:r>
            <a:r>
              <a:rPr sz="3100" spc="-170" dirty="0"/>
              <a:t> </a:t>
            </a:r>
            <a:r>
              <a:rPr sz="3100" spc="80" dirty="0"/>
              <a:t>compelling</a:t>
            </a:r>
            <a:r>
              <a:rPr sz="3100" spc="-170" dirty="0"/>
              <a:t> </a:t>
            </a:r>
            <a:r>
              <a:rPr sz="3100" spc="70" dirty="0"/>
              <a:t>look</a:t>
            </a:r>
            <a:r>
              <a:rPr sz="3100" spc="-170" dirty="0"/>
              <a:t> </a:t>
            </a:r>
            <a:r>
              <a:rPr sz="3100" spc="-15" dirty="0"/>
              <a:t>at</a:t>
            </a:r>
            <a:r>
              <a:rPr sz="3100" spc="-170" dirty="0"/>
              <a:t> </a:t>
            </a:r>
            <a:r>
              <a:rPr sz="3100" spc="65" dirty="0"/>
              <a:t>combat</a:t>
            </a:r>
            <a:r>
              <a:rPr sz="3100" spc="-170" dirty="0"/>
              <a:t> </a:t>
            </a:r>
            <a:r>
              <a:rPr sz="3100" spc="15" dirty="0"/>
              <a:t>in</a:t>
            </a:r>
            <a:r>
              <a:rPr sz="3100" spc="-170" dirty="0"/>
              <a:t> </a:t>
            </a:r>
            <a:r>
              <a:rPr sz="3100" spc="25" dirty="0"/>
              <a:t>the</a:t>
            </a:r>
            <a:r>
              <a:rPr sz="3100" spc="-170" dirty="0"/>
              <a:t> </a:t>
            </a:r>
            <a:r>
              <a:rPr sz="3100" spc="15" dirty="0"/>
              <a:t>jungles</a:t>
            </a:r>
            <a:r>
              <a:rPr sz="3100" spc="-170" dirty="0"/>
              <a:t> </a:t>
            </a:r>
            <a:r>
              <a:rPr sz="3100" spc="50" dirty="0"/>
              <a:t>and  </a:t>
            </a:r>
            <a:r>
              <a:rPr sz="3100" spc="25" dirty="0"/>
              <a:t>rice</a:t>
            </a:r>
            <a:r>
              <a:rPr sz="3100" spc="-250" dirty="0"/>
              <a:t> </a:t>
            </a:r>
            <a:r>
              <a:rPr sz="3100" spc="55" dirty="0"/>
              <a:t>paddies.</a:t>
            </a:r>
            <a:endParaRPr sz="3100"/>
          </a:p>
        </p:txBody>
      </p:sp>
      <p:sp>
        <p:nvSpPr>
          <p:cNvPr id="4" name="object 4"/>
          <p:cNvSpPr txBox="1"/>
          <p:nvPr/>
        </p:nvSpPr>
        <p:spPr>
          <a:xfrm>
            <a:off x="1308100" y="2264266"/>
            <a:ext cx="202565" cy="457200"/>
          </a:xfrm>
          <a:prstGeom prst="rect">
            <a:avLst/>
          </a:prstGeom>
        </p:spPr>
        <p:txBody>
          <a:bodyPr vert="horz" wrap="square" lIns="0" tIns="0" rIns="0" bIns="0" rtlCol="0">
            <a:spAutoFit/>
          </a:bodyPr>
          <a:lstStyle/>
          <a:p>
            <a:pPr marL="12700">
              <a:lnSpc>
                <a:spcPct val="100000"/>
              </a:lnSpc>
            </a:pPr>
            <a:r>
              <a:rPr sz="2750" spc="140" dirty="0">
                <a:solidFill>
                  <a:srgbClr val="646464"/>
                </a:solidFill>
                <a:latin typeface="Tahoma"/>
                <a:cs typeface="Tahoma"/>
              </a:rPr>
              <a:t>•</a:t>
            </a:r>
            <a:endParaRPr sz="2750">
              <a:latin typeface="Tahoma"/>
              <a:cs typeface="Tahoma"/>
            </a:endParaRPr>
          </a:p>
        </p:txBody>
      </p:sp>
      <p:sp>
        <p:nvSpPr>
          <p:cNvPr id="5" name="object 5"/>
          <p:cNvSpPr txBox="1"/>
          <p:nvPr/>
        </p:nvSpPr>
        <p:spPr>
          <a:xfrm>
            <a:off x="1778000" y="2235200"/>
            <a:ext cx="9590405" cy="512445"/>
          </a:xfrm>
          <a:prstGeom prst="rect">
            <a:avLst/>
          </a:prstGeom>
        </p:spPr>
        <p:txBody>
          <a:bodyPr vert="horz" wrap="square" lIns="0" tIns="0" rIns="0" bIns="0" rtlCol="0">
            <a:spAutoFit/>
          </a:bodyPr>
          <a:lstStyle/>
          <a:p>
            <a:pPr marL="12700">
              <a:lnSpc>
                <a:spcPct val="100000"/>
              </a:lnSpc>
            </a:pPr>
            <a:r>
              <a:rPr sz="3100" spc="-90" dirty="0">
                <a:solidFill>
                  <a:srgbClr val="FFFFFF"/>
                </a:solidFill>
                <a:latin typeface="Tahoma"/>
                <a:cs typeface="Tahoma"/>
              </a:rPr>
              <a:t>Take</a:t>
            </a:r>
            <a:r>
              <a:rPr sz="3100" spc="-165" dirty="0">
                <a:solidFill>
                  <a:srgbClr val="FFFFFF"/>
                </a:solidFill>
                <a:latin typeface="Tahoma"/>
                <a:cs typeface="Tahoma"/>
              </a:rPr>
              <a:t> </a:t>
            </a:r>
            <a:r>
              <a:rPr sz="3100" spc="-20" dirty="0">
                <a:solidFill>
                  <a:srgbClr val="FFFFFF"/>
                </a:solidFill>
                <a:latin typeface="Tahoma"/>
                <a:cs typeface="Tahoma"/>
              </a:rPr>
              <a:t>a</a:t>
            </a:r>
            <a:r>
              <a:rPr sz="3100" spc="-165" dirty="0">
                <a:solidFill>
                  <a:srgbClr val="FFFFFF"/>
                </a:solidFill>
                <a:latin typeface="Tahoma"/>
                <a:cs typeface="Tahoma"/>
              </a:rPr>
              <a:t> </a:t>
            </a:r>
            <a:r>
              <a:rPr sz="3100" spc="70" dirty="0">
                <a:solidFill>
                  <a:srgbClr val="FFFFFF"/>
                </a:solidFill>
                <a:latin typeface="Tahoma"/>
                <a:cs typeface="Tahoma"/>
              </a:rPr>
              <a:t>look</a:t>
            </a:r>
            <a:r>
              <a:rPr sz="3100" spc="-165" dirty="0">
                <a:solidFill>
                  <a:srgbClr val="FFFFFF"/>
                </a:solidFill>
                <a:latin typeface="Tahoma"/>
                <a:cs typeface="Tahoma"/>
              </a:rPr>
              <a:t> </a:t>
            </a:r>
            <a:r>
              <a:rPr sz="3100" spc="-15" dirty="0">
                <a:solidFill>
                  <a:srgbClr val="FFFFFF"/>
                </a:solidFill>
                <a:latin typeface="Tahoma"/>
                <a:cs typeface="Tahoma"/>
              </a:rPr>
              <a:t>at</a:t>
            </a:r>
            <a:r>
              <a:rPr sz="3100" spc="-165" dirty="0">
                <a:solidFill>
                  <a:srgbClr val="FFFFFF"/>
                </a:solidFill>
                <a:latin typeface="Tahoma"/>
                <a:cs typeface="Tahoma"/>
              </a:rPr>
              <a:t> </a:t>
            </a:r>
            <a:r>
              <a:rPr sz="3100" spc="25" dirty="0">
                <a:solidFill>
                  <a:srgbClr val="FFFFFF"/>
                </a:solidFill>
                <a:latin typeface="Tahoma"/>
                <a:cs typeface="Tahoma"/>
              </a:rPr>
              <a:t>the</a:t>
            </a:r>
            <a:r>
              <a:rPr sz="3100" spc="-165" dirty="0">
                <a:solidFill>
                  <a:srgbClr val="FFFFFF"/>
                </a:solidFill>
                <a:latin typeface="Tahoma"/>
                <a:cs typeface="Tahoma"/>
              </a:rPr>
              <a:t> </a:t>
            </a:r>
            <a:r>
              <a:rPr sz="3100" spc="25" dirty="0">
                <a:solidFill>
                  <a:srgbClr val="FFFFFF"/>
                </a:solidFill>
                <a:latin typeface="Tahoma"/>
                <a:cs typeface="Tahoma"/>
              </a:rPr>
              <a:t>excerpts</a:t>
            </a:r>
            <a:r>
              <a:rPr sz="3100" spc="-165" dirty="0">
                <a:solidFill>
                  <a:srgbClr val="FFFFFF"/>
                </a:solidFill>
                <a:latin typeface="Tahoma"/>
                <a:cs typeface="Tahoma"/>
              </a:rPr>
              <a:t> </a:t>
            </a:r>
            <a:r>
              <a:rPr sz="3100" spc="50" dirty="0">
                <a:solidFill>
                  <a:srgbClr val="FFFFFF"/>
                </a:solidFill>
                <a:latin typeface="Tahoma"/>
                <a:cs typeface="Tahoma"/>
              </a:rPr>
              <a:t>and</a:t>
            </a:r>
            <a:r>
              <a:rPr sz="3100" spc="-165" dirty="0">
                <a:solidFill>
                  <a:srgbClr val="FFFFFF"/>
                </a:solidFill>
                <a:latin typeface="Tahoma"/>
                <a:cs typeface="Tahoma"/>
              </a:rPr>
              <a:t> </a:t>
            </a:r>
            <a:r>
              <a:rPr sz="3100" spc="25" dirty="0">
                <a:solidFill>
                  <a:srgbClr val="FFFFFF"/>
                </a:solidFill>
                <a:latin typeface="Tahoma"/>
                <a:cs typeface="Tahoma"/>
              </a:rPr>
              <a:t>read</a:t>
            </a:r>
            <a:r>
              <a:rPr sz="3100" spc="-165" dirty="0">
                <a:solidFill>
                  <a:srgbClr val="FFFFFF"/>
                </a:solidFill>
                <a:latin typeface="Tahoma"/>
                <a:cs typeface="Tahoma"/>
              </a:rPr>
              <a:t> </a:t>
            </a:r>
            <a:r>
              <a:rPr sz="3100" spc="60" dirty="0">
                <a:solidFill>
                  <a:srgbClr val="FFFFFF"/>
                </a:solidFill>
                <a:latin typeface="Tahoma"/>
                <a:cs typeface="Tahoma"/>
              </a:rPr>
              <a:t>about</a:t>
            </a:r>
            <a:r>
              <a:rPr sz="3100" spc="-165" dirty="0">
                <a:solidFill>
                  <a:srgbClr val="FFFFFF"/>
                </a:solidFill>
                <a:latin typeface="Tahoma"/>
                <a:cs typeface="Tahoma"/>
              </a:rPr>
              <a:t> </a:t>
            </a:r>
            <a:r>
              <a:rPr sz="3100" spc="25" dirty="0">
                <a:solidFill>
                  <a:srgbClr val="FFFFFF"/>
                </a:solidFill>
                <a:latin typeface="Tahoma"/>
                <a:cs typeface="Tahoma"/>
              </a:rPr>
              <a:t>the</a:t>
            </a:r>
            <a:r>
              <a:rPr sz="3100" spc="-165" dirty="0">
                <a:solidFill>
                  <a:srgbClr val="FFFFFF"/>
                </a:solidFill>
                <a:latin typeface="Tahoma"/>
                <a:cs typeface="Tahoma"/>
              </a:rPr>
              <a:t> </a:t>
            </a:r>
            <a:r>
              <a:rPr sz="3100" spc="35" dirty="0">
                <a:solidFill>
                  <a:srgbClr val="FFFFFF"/>
                </a:solidFill>
                <a:latin typeface="Tahoma"/>
                <a:cs typeface="Tahoma"/>
              </a:rPr>
              <a:t>soldiers</a:t>
            </a:r>
            <a:endParaRPr sz="3100">
              <a:latin typeface="Tahoma"/>
              <a:cs typeface="Tahoma"/>
            </a:endParaRPr>
          </a:p>
        </p:txBody>
      </p:sp>
      <p:sp>
        <p:nvSpPr>
          <p:cNvPr id="6" name="object 6"/>
          <p:cNvSpPr txBox="1"/>
          <p:nvPr/>
        </p:nvSpPr>
        <p:spPr>
          <a:xfrm>
            <a:off x="1778000" y="2768600"/>
            <a:ext cx="3394710" cy="512445"/>
          </a:xfrm>
          <a:prstGeom prst="rect">
            <a:avLst/>
          </a:prstGeom>
        </p:spPr>
        <p:txBody>
          <a:bodyPr vert="horz" wrap="square" lIns="0" tIns="0" rIns="0" bIns="0" rtlCol="0">
            <a:spAutoFit/>
          </a:bodyPr>
          <a:lstStyle/>
          <a:p>
            <a:pPr marL="12700">
              <a:lnSpc>
                <a:spcPct val="100000"/>
              </a:lnSpc>
            </a:pPr>
            <a:r>
              <a:rPr sz="3100" spc="-55" dirty="0">
                <a:solidFill>
                  <a:srgbClr val="FFFFFF"/>
                </a:solidFill>
                <a:latin typeface="Tahoma"/>
                <a:cs typeface="Tahoma"/>
              </a:rPr>
              <a:t>Tucker</a:t>
            </a:r>
            <a:r>
              <a:rPr sz="3100" spc="-235" dirty="0">
                <a:solidFill>
                  <a:srgbClr val="FFFFFF"/>
                </a:solidFill>
                <a:latin typeface="Tahoma"/>
                <a:cs typeface="Tahoma"/>
              </a:rPr>
              <a:t> </a:t>
            </a:r>
            <a:r>
              <a:rPr sz="3100" spc="5" dirty="0">
                <a:solidFill>
                  <a:srgbClr val="FFFFFF"/>
                </a:solidFill>
                <a:latin typeface="Tahoma"/>
                <a:cs typeface="Tahoma"/>
              </a:rPr>
              <a:t>interviewed.</a:t>
            </a:r>
            <a:endParaRPr sz="3100">
              <a:latin typeface="Tahoma"/>
              <a:cs typeface="Tahoma"/>
            </a:endParaRPr>
          </a:p>
        </p:txBody>
      </p:sp>
      <p:sp>
        <p:nvSpPr>
          <p:cNvPr id="7" name="object 7"/>
          <p:cNvSpPr/>
          <p:nvPr/>
        </p:nvSpPr>
        <p:spPr>
          <a:xfrm>
            <a:off x="0" y="3606800"/>
            <a:ext cx="12992100" cy="61341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845300" y="3073400"/>
            <a:ext cx="5969000" cy="2794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6845300" y="3060700"/>
            <a:ext cx="5943600" cy="270510"/>
          </a:xfrm>
          <a:prstGeom prst="rect">
            <a:avLst/>
          </a:prstGeom>
        </p:spPr>
        <p:txBody>
          <a:bodyPr vert="horz" wrap="square" lIns="0" tIns="0" rIns="0" bIns="0" rtlCol="0">
            <a:spAutoFit/>
          </a:bodyPr>
          <a:lstStyle/>
          <a:p>
            <a:pPr marL="12700">
              <a:lnSpc>
                <a:spcPct val="100000"/>
              </a:lnSpc>
            </a:pPr>
            <a:r>
              <a:rPr sz="1700" dirty="0">
                <a:solidFill>
                  <a:srgbClr val="FFFFFF"/>
                </a:solidFill>
                <a:latin typeface="Georgia"/>
                <a:cs typeface="Georgia"/>
              </a:rPr>
              <a:t>Photo courtesy of the Center for Arkansas History and</a:t>
            </a:r>
            <a:r>
              <a:rPr sz="1700" spc="-100" dirty="0">
                <a:solidFill>
                  <a:srgbClr val="FFFFFF"/>
                </a:solidFill>
                <a:latin typeface="Georgia"/>
                <a:cs typeface="Georgia"/>
              </a:rPr>
              <a:t> </a:t>
            </a:r>
            <a:r>
              <a:rPr sz="1700" dirty="0">
                <a:solidFill>
                  <a:srgbClr val="FFFFFF"/>
                </a:solidFill>
                <a:latin typeface="Georgia"/>
                <a:cs typeface="Georgia"/>
              </a:rPr>
              <a:t>Culture</a:t>
            </a:r>
            <a:endParaRPr sz="1700">
              <a:latin typeface="Georgia"/>
              <a:cs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6661" rIns="0" bIns="0" rtlCol="0">
            <a:spAutoFit/>
          </a:bodyPr>
          <a:lstStyle/>
          <a:p>
            <a:pPr marL="4595495">
              <a:lnSpc>
                <a:spcPct val="100000"/>
              </a:lnSpc>
            </a:pPr>
            <a:r>
              <a:rPr spc="-5" dirty="0"/>
              <a:t>S</a:t>
            </a:r>
            <a:r>
              <a:rPr spc="-705" dirty="0"/>
              <a:t> </a:t>
            </a:r>
            <a:r>
              <a:rPr spc="565" dirty="0"/>
              <a:t>O</a:t>
            </a:r>
            <a:r>
              <a:rPr spc="-705" dirty="0"/>
              <a:t> </a:t>
            </a:r>
            <a:r>
              <a:rPr spc="125" dirty="0"/>
              <a:t>U</a:t>
            </a:r>
            <a:r>
              <a:rPr spc="-705" dirty="0"/>
              <a:t> </a:t>
            </a:r>
            <a:r>
              <a:rPr spc="-125" dirty="0"/>
              <a:t>R</a:t>
            </a:r>
            <a:r>
              <a:rPr spc="-705" dirty="0"/>
              <a:t> </a:t>
            </a:r>
            <a:r>
              <a:rPr spc="465" dirty="0"/>
              <a:t>C</a:t>
            </a:r>
            <a:r>
              <a:rPr spc="-705" dirty="0"/>
              <a:t> </a:t>
            </a:r>
            <a:r>
              <a:rPr spc="140" dirty="0"/>
              <a:t>E</a:t>
            </a:r>
            <a:r>
              <a:rPr spc="-705" dirty="0"/>
              <a:t> </a:t>
            </a:r>
            <a:r>
              <a:rPr spc="-5" dirty="0"/>
              <a:t>S</a:t>
            </a:r>
          </a:p>
        </p:txBody>
      </p:sp>
      <p:sp>
        <p:nvSpPr>
          <p:cNvPr id="3" name="object 3"/>
          <p:cNvSpPr txBox="1"/>
          <p:nvPr/>
        </p:nvSpPr>
        <p:spPr>
          <a:xfrm>
            <a:off x="698500" y="2451100"/>
            <a:ext cx="10572750" cy="5837555"/>
          </a:xfrm>
          <a:prstGeom prst="rect">
            <a:avLst/>
          </a:prstGeom>
        </p:spPr>
        <p:txBody>
          <a:bodyPr vert="horz" wrap="square" lIns="0" tIns="0" rIns="0" bIns="0" rtlCol="0">
            <a:spAutoFit/>
          </a:bodyPr>
          <a:lstStyle/>
          <a:p>
            <a:pPr marL="12700">
              <a:lnSpc>
                <a:spcPct val="100000"/>
              </a:lnSpc>
            </a:pPr>
            <a:r>
              <a:rPr sz="3600" spc="-10" dirty="0">
                <a:solidFill>
                  <a:srgbClr val="FFFFFF"/>
                </a:solidFill>
                <a:latin typeface="Tahoma"/>
                <a:cs typeface="Tahoma"/>
              </a:rPr>
              <a:t>Arkansas</a:t>
            </a:r>
            <a:r>
              <a:rPr sz="3600" spc="-200" dirty="0">
                <a:solidFill>
                  <a:srgbClr val="FFFFFF"/>
                </a:solidFill>
                <a:latin typeface="Tahoma"/>
                <a:cs typeface="Tahoma"/>
              </a:rPr>
              <a:t> </a:t>
            </a:r>
            <a:r>
              <a:rPr sz="3600" spc="60" dirty="0">
                <a:solidFill>
                  <a:srgbClr val="FFFFFF"/>
                </a:solidFill>
                <a:latin typeface="Tahoma"/>
                <a:cs typeface="Tahoma"/>
              </a:rPr>
              <a:t>and</a:t>
            </a:r>
            <a:r>
              <a:rPr sz="3600" spc="-200" dirty="0">
                <a:solidFill>
                  <a:srgbClr val="FFFFFF"/>
                </a:solidFill>
                <a:latin typeface="Tahoma"/>
                <a:cs typeface="Tahoma"/>
              </a:rPr>
              <a:t> </a:t>
            </a:r>
            <a:r>
              <a:rPr sz="3600" spc="30" dirty="0">
                <a:solidFill>
                  <a:srgbClr val="FFFFFF"/>
                </a:solidFill>
                <a:latin typeface="Tahoma"/>
                <a:cs typeface="Tahoma"/>
              </a:rPr>
              <a:t>the</a:t>
            </a:r>
            <a:r>
              <a:rPr sz="3600" spc="-200" dirty="0">
                <a:solidFill>
                  <a:srgbClr val="FFFFFF"/>
                </a:solidFill>
                <a:latin typeface="Tahoma"/>
                <a:cs typeface="Tahoma"/>
              </a:rPr>
              <a:t> </a:t>
            </a:r>
            <a:r>
              <a:rPr sz="3600" spc="20" dirty="0">
                <a:solidFill>
                  <a:srgbClr val="FFFFFF"/>
                </a:solidFill>
                <a:latin typeface="Tahoma"/>
                <a:cs typeface="Tahoma"/>
              </a:rPr>
              <a:t>Vietnam</a:t>
            </a:r>
            <a:r>
              <a:rPr sz="3600" spc="-200" dirty="0">
                <a:solidFill>
                  <a:srgbClr val="FFFFFF"/>
                </a:solidFill>
                <a:latin typeface="Tahoma"/>
                <a:cs typeface="Tahoma"/>
              </a:rPr>
              <a:t> </a:t>
            </a:r>
            <a:r>
              <a:rPr sz="3600" spc="-35" dirty="0">
                <a:solidFill>
                  <a:srgbClr val="FFFFFF"/>
                </a:solidFill>
                <a:latin typeface="Tahoma"/>
                <a:cs typeface="Tahoma"/>
              </a:rPr>
              <a:t>War</a:t>
            </a:r>
            <a:r>
              <a:rPr sz="3600" spc="-200" dirty="0">
                <a:solidFill>
                  <a:srgbClr val="FFFFFF"/>
                </a:solidFill>
                <a:latin typeface="Tahoma"/>
                <a:cs typeface="Tahoma"/>
              </a:rPr>
              <a:t> </a:t>
            </a:r>
            <a:r>
              <a:rPr sz="3600" spc="-110" dirty="0">
                <a:solidFill>
                  <a:srgbClr val="FFFFFF"/>
                </a:solidFill>
                <a:latin typeface="Tahoma"/>
                <a:cs typeface="Tahoma"/>
              </a:rPr>
              <a:t>--</a:t>
            </a:r>
            <a:endParaRPr sz="3600">
              <a:latin typeface="Tahoma"/>
              <a:cs typeface="Tahoma"/>
            </a:endParaRPr>
          </a:p>
          <a:p>
            <a:pPr>
              <a:lnSpc>
                <a:spcPct val="100000"/>
              </a:lnSpc>
            </a:pPr>
            <a:endParaRPr sz="3650">
              <a:latin typeface="Times New Roman"/>
              <a:cs typeface="Times New Roman"/>
            </a:endParaRPr>
          </a:p>
          <a:p>
            <a:pPr marL="12700" marR="100330">
              <a:lnSpc>
                <a:spcPct val="113399"/>
              </a:lnSpc>
            </a:pPr>
            <a:r>
              <a:rPr sz="3600" u="heavy" spc="-45" dirty="0">
                <a:solidFill>
                  <a:srgbClr val="FFFFFF"/>
                </a:solidFill>
                <a:latin typeface="Tahoma"/>
                <a:cs typeface="Tahoma"/>
              </a:rPr>
              <a:t>ht</a:t>
            </a:r>
            <a:r>
              <a:rPr sz="3600" u="heavy" spc="-45" dirty="0">
                <a:solidFill>
                  <a:srgbClr val="FFFFFF"/>
                </a:solidFill>
                <a:latin typeface="Tahoma"/>
                <a:cs typeface="Tahoma"/>
                <a:hlinkClick r:id="rId2"/>
              </a:rPr>
              <a:t>tps://ww</a:t>
            </a:r>
            <a:r>
              <a:rPr sz="3600" u="heavy" spc="-45" dirty="0">
                <a:solidFill>
                  <a:srgbClr val="FFFFFF"/>
                </a:solidFill>
                <a:latin typeface="Tahoma"/>
                <a:cs typeface="Tahoma"/>
              </a:rPr>
              <a:t>w.but</a:t>
            </a:r>
            <a:r>
              <a:rPr sz="3600" u="heavy" spc="-45" dirty="0">
                <a:solidFill>
                  <a:srgbClr val="FFFFFF"/>
                </a:solidFill>
                <a:latin typeface="Tahoma"/>
                <a:cs typeface="Tahoma"/>
                <a:hlinkClick r:id="rId2"/>
              </a:rPr>
              <a:t>lercente</a:t>
            </a:r>
            <a:r>
              <a:rPr sz="3600" u="heavy" spc="-45" dirty="0">
                <a:solidFill>
                  <a:srgbClr val="FFFFFF"/>
                </a:solidFill>
                <a:latin typeface="Tahoma"/>
                <a:cs typeface="Tahoma"/>
              </a:rPr>
              <a:t>r</a:t>
            </a:r>
            <a:r>
              <a:rPr sz="3600" u="heavy" spc="-45" dirty="0">
                <a:solidFill>
                  <a:srgbClr val="FFFFFF"/>
                </a:solidFill>
                <a:latin typeface="Tahoma"/>
                <a:cs typeface="Tahoma"/>
                <a:hlinkClick r:id="rId2"/>
              </a:rPr>
              <a:t>.org/arkansas-vietnam-war- </a:t>
            </a:r>
            <a:r>
              <a:rPr sz="3600" u="heavy" spc="-45" dirty="0">
                <a:solidFill>
                  <a:srgbClr val="FFFFFF"/>
                </a:solidFill>
                <a:latin typeface="Tahoma"/>
                <a:cs typeface="Tahoma"/>
              </a:rPr>
              <a:t> </a:t>
            </a:r>
            <a:r>
              <a:rPr sz="3600" u="heavy" spc="-15" dirty="0">
                <a:solidFill>
                  <a:srgbClr val="FFFFFF"/>
                </a:solidFill>
                <a:latin typeface="Tahoma"/>
                <a:cs typeface="Tahoma"/>
              </a:rPr>
              <a:t>project/history.html</a:t>
            </a:r>
            <a:endParaRPr sz="3600">
              <a:latin typeface="Tahoma"/>
              <a:cs typeface="Tahoma"/>
            </a:endParaRPr>
          </a:p>
          <a:p>
            <a:pPr marL="12700" marR="5080">
              <a:lnSpc>
                <a:spcPct val="210600"/>
              </a:lnSpc>
            </a:pPr>
            <a:r>
              <a:rPr sz="3600" spc="20" dirty="0">
                <a:solidFill>
                  <a:srgbClr val="FFFFFF"/>
                </a:solidFill>
                <a:latin typeface="Tahoma"/>
                <a:cs typeface="Tahoma"/>
              </a:rPr>
              <a:t>The</a:t>
            </a:r>
            <a:r>
              <a:rPr sz="3600" spc="-185" dirty="0">
                <a:solidFill>
                  <a:srgbClr val="FFFFFF"/>
                </a:solidFill>
                <a:latin typeface="Tahoma"/>
                <a:cs typeface="Tahoma"/>
              </a:rPr>
              <a:t> </a:t>
            </a:r>
            <a:r>
              <a:rPr sz="3600" spc="55" dirty="0">
                <a:solidFill>
                  <a:srgbClr val="FFFFFF"/>
                </a:solidFill>
                <a:latin typeface="Tahoma"/>
                <a:cs typeface="Tahoma"/>
              </a:rPr>
              <a:t>James</a:t>
            </a:r>
            <a:r>
              <a:rPr sz="3600" spc="-185" dirty="0">
                <a:solidFill>
                  <a:srgbClr val="FFFFFF"/>
                </a:solidFill>
                <a:latin typeface="Tahoma"/>
                <a:cs typeface="Tahoma"/>
              </a:rPr>
              <a:t> </a:t>
            </a:r>
            <a:r>
              <a:rPr sz="3600" spc="85" dirty="0">
                <a:solidFill>
                  <a:srgbClr val="FFFFFF"/>
                </a:solidFill>
                <a:latin typeface="Tahoma"/>
                <a:cs typeface="Tahoma"/>
              </a:rPr>
              <a:t>Guy</a:t>
            </a:r>
            <a:r>
              <a:rPr sz="3600" spc="-185" dirty="0">
                <a:solidFill>
                  <a:srgbClr val="FFFFFF"/>
                </a:solidFill>
                <a:latin typeface="Tahoma"/>
                <a:cs typeface="Tahoma"/>
              </a:rPr>
              <a:t> </a:t>
            </a:r>
            <a:r>
              <a:rPr sz="3600" spc="-125" dirty="0">
                <a:solidFill>
                  <a:srgbClr val="FFFFFF"/>
                </a:solidFill>
                <a:latin typeface="Tahoma"/>
                <a:cs typeface="Tahoma"/>
              </a:rPr>
              <a:t>Tucker,</a:t>
            </a:r>
            <a:r>
              <a:rPr sz="3600" spc="-185" dirty="0">
                <a:solidFill>
                  <a:srgbClr val="FFFFFF"/>
                </a:solidFill>
                <a:latin typeface="Tahoma"/>
                <a:cs typeface="Tahoma"/>
              </a:rPr>
              <a:t> </a:t>
            </a:r>
            <a:r>
              <a:rPr sz="3600" spc="-120" dirty="0">
                <a:solidFill>
                  <a:srgbClr val="FFFFFF"/>
                </a:solidFill>
                <a:latin typeface="Tahoma"/>
                <a:cs typeface="Tahoma"/>
              </a:rPr>
              <a:t>Jr.</a:t>
            </a:r>
            <a:r>
              <a:rPr sz="3600" spc="-185" dirty="0">
                <a:solidFill>
                  <a:srgbClr val="FFFFFF"/>
                </a:solidFill>
                <a:latin typeface="Tahoma"/>
                <a:cs typeface="Tahoma"/>
              </a:rPr>
              <a:t> </a:t>
            </a:r>
            <a:r>
              <a:rPr sz="3600" spc="30" dirty="0">
                <a:solidFill>
                  <a:srgbClr val="FFFFFF"/>
                </a:solidFill>
                <a:latin typeface="Tahoma"/>
                <a:cs typeface="Tahoma"/>
              </a:rPr>
              <a:t>Papers</a:t>
            </a:r>
            <a:r>
              <a:rPr sz="3600" spc="-185" dirty="0">
                <a:solidFill>
                  <a:srgbClr val="FFFFFF"/>
                </a:solidFill>
                <a:latin typeface="Tahoma"/>
                <a:cs typeface="Tahoma"/>
              </a:rPr>
              <a:t> </a:t>
            </a:r>
            <a:r>
              <a:rPr sz="3600" spc="35" dirty="0">
                <a:solidFill>
                  <a:srgbClr val="FFFFFF"/>
                </a:solidFill>
                <a:latin typeface="Tahoma"/>
                <a:cs typeface="Tahoma"/>
              </a:rPr>
              <a:t>Processing</a:t>
            </a:r>
            <a:r>
              <a:rPr sz="3600" spc="-185" dirty="0">
                <a:solidFill>
                  <a:srgbClr val="FFFFFF"/>
                </a:solidFill>
                <a:latin typeface="Tahoma"/>
                <a:cs typeface="Tahoma"/>
              </a:rPr>
              <a:t> </a:t>
            </a:r>
            <a:r>
              <a:rPr sz="3600" spc="15" dirty="0">
                <a:solidFill>
                  <a:srgbClr val="FFFFFF"/>
                </a:solidFill>
                <a:latin typeface="Tahoma"/>
                <a:cs typeface="Tahoma"/>
              </a:rPr>
              <a:t>Project  </a:t>
            </a:r>
            <a:r>
              <a:rPr sz="3600" spc="20" dirty="0">
                <a:solidFill>
                  <a:srgbClr val="FFFFFF"/>
                </a:solidFill>
                <a:latin typeface="Tahoma"/>
                <a:cs typeface="Tahoma"/>
              </a:rPr>
              <a:t>The </a:t>
            </a:r>
            <a:r>
              <a:rPr sz="3600" spc="25" dirty="0">
                <a:solidFill>
                  <a:srgbClr val="FFFFFF"/>
                </a:solidFill>
                <a:latin typeface="Tahoma"/>
                <a:cs typeface="Tahoma"/>
              </a:rPr>
              <a:t>Lost</a:t>
            </a:r>
            <a:r>
              <a:rPr sz="3600" spc="-480" dirty="0">
                <a:solidFill>
                  <a:srgbClr val="FFFFFF"/>
                </a:solidFill>
                <a:latin typeface="Tahoma"/>
                <a:cs typeface="Tahoma"/>
              </a:rPr>
              <a:t> </a:t>
            </a:r>
            <a:r>
              <a:rPr sz="3600" spc="-90" dirty="0">
                <a:solidFill>
                  <a:srgbClr val="FFFFFF"/>
                </a:solidFill>
                <a:latin typeface="Tahoma"/>
                <a:cs typeface="Tahoma"/>
              </a:rPr>
              <a:t>Year</a:t>
            </a:r>
            <a:endParaRPr sz="3600">
              <a:latin typeface="Tahoma"/>
              <a:cs typeface="Tahoma"/>
            </a:endParaRPr>
          </a:p>
          <a:p>
            <a:pPr>
              <a:lnSpc>
                <a:spcPct val="100000"/>
              </a:lnSpc>
              <a:spcBef>
                <a:spcPts val="5"/>
              </a:spcBef>
            </a:pPr>
            <a:endParaRPr sz="4150">
              <a:latin typeface="Times New Roman"/>
              <a:cs typeface="Times New Roman"/>
            </a:endParaRPr>
          </a:p>
          <a:p>
            <a:pPr marL="12700">
              <a:lnSpc>
                <a:spcPct val="100000"/>
              </a:lnSpc>
            </a:pPr>
            <a:r>
              <a:rPr sz="3600" u="heavy" spc="10" dirty="0">
                <a:solidFill>
                  <a:srgbClr val="FFFFFF"/>
                </a:solidFill>
                <a:latin typeface="Tahoma"/>
                <a:cs typeface="Tahoma"/>
                <a:hlinkClick r:id="rId3"/>
              </a:rPr>
              <a:t>http://ualrexhibits.org/tuckerblog/</a:t>
            </a:r>
            <a:endParaRPr sz="360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622300" y="177800"/>
            <a:ext cx="711200" cy="2413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33500" y="177800"/>
            <a:ext cx="4584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882900" y="482600"/>
            <a:ext cx="774700" cy="2413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622300" y="119501"/>
            <a:ext cx="5269230" cy="621030"/>
          </a:xfrm>
          <a:prstGeom prst="rect">
            <a:avLst/>
          </a:prstGeom>
        </p:spPr>
        <p:txBody>
          <a:bodyPr vert="horz" wrap="square" lIns="0" tIns="0" rIns="0" bIns="0" rtlCol="0">
            <a:spAutoFit/>
          </a:bodyPr>
          <a:lstStyle/>
          <a:p>
            <a:pPr marL="2273300" marR="5080" indent="-2260600">
              <a:lnSpc>
                <a:spcPct val="117600"/>
              </a:lnSpc>
            </a:pPr>
            <a:r>
              <a:rPr sz="1700" dirty="0">
                <a:latin typeface="Georgia"/>
                <a:cs typeface="Georgia"/>
              </a:rPr>
              <a:t>Photos courtesy of the Center for Arkansas History</a:t>
            </a:r>
            <a:r>
              <a:rPr sz="1700" spc="-105" dirty="0">
                <a:latin typeface="Georgia"/>
                <a:cs typeface="Georgia"/>
              </a:rPr>
              <a:t> </a:t>
            </a:r>
            <a:r>
              <a:rPr sz="1700" dirty="0">
                <a:latin typeface="Georgia"/>
                <a:cs typeface="Georgia"/>
              </a:rPr>
              <a:t>and  </a:t>
            </a:r>
            <a:r>
              <a:rPr sz="1700" spc="-5" dirty="0">
                <a:latin typeface="Georgia"/>
                <a:cs typeface="Georgia"/>
              </a:rPr>
              <a:t>Culture</a:t>
            </a:r>
            <a:endParaRPr sz="1700">
              <a:latin typeface="Georgia"/>
              <a:cs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7500" y="660400"/>
            <a:ext cx="9826625" cy="737870"/>
          </a:xfrm>
          <a:prstGeom prst="rect">
            <a:avLst/>
          </a:prstGeom>
        </p:spPr>
        <p:txBody>
          <a:bodyPr vert="horz" wrap="square" lIns="0" tIns="0" rIns="0" bIns="0" rtlCol="0">
            <a:spAutoFit/>
          </a:bodyPr>
          <a:lstStyle/>
          <a:p>
            <a:pPr marL="12700">
              <a:lnSpc>
                <a:spcPct val="100000"/>
              </a:lnSpc>
              <a:tabLst>
                <a:tab pos="3348354" algn="l"/>
                <a:tab pos="4959985" algn="l"/>
              </a:tabLst>
            </a:pPr>
            <a:r>
              <a:rPr spc="100" dirty="0"/>
              <a:t>P</a:t>
            </a:r>
            <a:r>
              <a:rPr spc="-690" dirty="0"/>
              <a:t> </a:t>
            </a:r>
            <a:r>
              <a:rPr spc="-125" dirty="0"/>
              <a:t>R</a:t>
            </a:r>
            <a:r>
              <a:rPr spc="-690" dirty="0"/>
              <a:t> </a:t>
            </a:r>
            <a:r>
              <a:rPr spc="140" dirty="0"/>
              <a:t>E</a:t>
            </a:r>
            <a:r>
              <a:rPr spc="-690" dirty="0"/>
              <a:t> </a:t>
            </a:r>
            <a:r>
              <a:rPr spc="-140" dirty="0"/>
              <a:t>-</a:t>
            </a:r>
            <a:r>
              <a:rPr spc="-690" dirty="0"/>
              <a:t> </a:t>
            </a:r>
            <a:r>
              <a:rPr spc="185" dirty="0"/>
              <a:t>W</a:t>
            </a:r>
            <a:r>
              <a:rPr spc="-770" dirty="0"/>
              <a:t> </a:t>
            </a:r>
            <a:r>
              <a:rPr spc="380" dirty="0"/>
              <a:t>A</a:t>
            </a:r>
            <a:r>
              <a:rPr spc="-690" dirty="0"/>
              <a:t> </a:t>
            </a:r>
            <a:r>
              <a:rPr spc="-125" dirty="0"/>
              <a:t>R	</a:t>
            </a:r>
            <a:r>
              <a:rPr spc="125" dirty="0"/>
              <a:t>U</a:t>
            </a:r>
            <a:r>
              <a:rPr spc="-690" dirty="0"/>
              <a:t> </a:t>
            </a:r>
            <a:r>
              <a:rPr spc="-195" dirty="0"/>
              <a:t>.</a:t>
            </a:r>
            <a:r>
              <a:rPr spc="-690" dirty="0"/>
              <a:t> </a:t>
            </a:r>
            <a:r>
              <a:rPr spc="-5" dirty="0"/>
              <a:t>S</a:t>
            </a:r>
            <a:r>
              <a:rPr spc="-690" dirty="0"/>
              <a:t> </a:t>
            </a:r>
            <a:r>
              <a:rPr spc="-195" dirty="0"/>
              <a:t>.	</a:t>
            </a:r>
            <a:r>
              <a:rPr spc="-509" dirty="0"/>
              <a:t>I</a:t>
            </a:r>
            <a:r>
              <a:rPr spc="-700" dirty="0"/>
              <a:t> </a:t>
            </a:r>
            <a:r>
              <a:rPr spc="495" dirty="0"/>
              <a:t>N</a:t>
            </a:r>
            <a:r>
              <a:rPr spc="-700" dirty="0"/>
              <a:t> </a:t>
            </a:r>
            <a:r>
              <a:rPr spc="-20" dirty="0"/>
              <a:t>V</a:t>
            </a:r>
            <a:r>
              <a:rPr spc="-700" dirty="0"/>
              <a:t> </a:t>
            </a:r>
            <a:r>
              <a:rPr spc="565" dirty="0"/>
              <a:t>O</a:t>
            </a:r>
            <a:r>
              <a:rPr spc="-700" dirty="0"/>
              <a:t> </a:t>
            </a:r>
            <a:r>
              <a:rPr spc="145" dirty="0"/>
              <a:t>LV</a:t>
            </a:r>
            <a:r>
              <a:rPr spc="-700" dirty="0"/>
              <a:t> </a:t>
            </a:r>
            <a:r>
              <a:rPr spc="140" dirty="0"/>
              <a:t>E</a:t>
            </a:r>
            <a:r>
              <a:rPr spc="-700" dirty="0"/>
              <a:t> </a:t>
            </a:r>
            <a:r>
              <a:rPr spc="530" dirty="0"/>
              <a:t>M</a:t>
            </a:r>
            <a:r>
              <a:rPr spc="-700" dirty="0"/>
              <a:t> </a:t>
            </a:r>
            <a:r>
              <a:rPr spc="140" dirty="0"/>
              <a:t>E</a:t>
            </a:r>
            <a:r>
              <a:rPr spc="-700" dirty="0"/>
              <a:t> </a:t>
            </a:r>
            <a:r>
              <a:rPr spc="495" dirty="0"/>
              <a:t>N</a:t>
            </a:r>
            <a:r>
              <a:rPr spc="-700" dirty="0"/>
              <a:t> </a:t>
            </a:r>
            <a:r>
              <a:rPr spc="-45" dirty="0"/>
              <a:t>T</a:t>
            </a:r>
          </a:p>
        </p:txBody>
      </p:sp>
      <p:sp>
        <p:nvSpPr>
          <p:cNvPr id="3" name="object 3"/>
          <p:cNvSpPr txBox="1"/>
          <p:nvPr/>
        </p:nvSpPr>
        <p:spPr>
          <a:xfrm>
            <a:off x="336517" y="1901685"/>
            <a:ext cx="210820" cy="480695"/>
          </a:xfrm>
          <a:prstGeom prst="rect">
            <a:avLst/>
          </a:prstGeom>
        </p:spPr>
        <p:txBody>
          <a:bodyPr vert="horz" wrap="square" lIns="0" tIns="0" rIns="0" bIns="0" rtlCol="0">
            <a:spAutoFit/>
          </a:bodyPr>
          <a:lstStyle/>
          <a:p>
            <a:pPr marL="12700">
              <a:lnSpc>
                <a:spcPct val="100000"/>
              </a:lnSpc>
            </a:pPr>
            <a:r>
              <a:rPr sz="2900" spc="135" dirty="0">
                <a:solidFill>
                  <a:srgbClr val="646464"/>
                </a:solidFill>
                <a:latin typeface="Tahoma"/>
                <a:cs typeface="Tahoma"/>
              </a:rPr>
              <a:t>•</a:t>
            </a:r>
            <a:endParaRPr sz="2900">
              <a:latin typeface="Tahoma"/>
              <a:cs typeface="Tahoma"/>
            </a:endParaRP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98755" marR="5080">
              <a:lnSpc>
                <a:spcPct val="112799"/>
              </a:lnSpc>
            </a:pPr>
            <a:r>
              <a:rPr sz="3250" spc="20" dirty="0"/>
              <a:t>Perpetually </a:t>
            </a:r>
            <a:r>
              <a:rPr sz="3250" spc="55" dirty="0"/>
              <a:t>concerned </a:t>
            </a:r>
            <a:r>
              <a:rPr sz="3250" spc="60" dirty="0"/>
              <a:t>about </a:t>
            </a:r>
            <a:r>
              <a:rPr sz="3250" spc="20" dirty="0"/>
              <a:t>the </a:t>
            </a:r>
            <a:r>
              <a:rPr sz="3250" spc="35" dirty="0"/>
              <a:t>spread </a:t>
            </a:r>
            <a:r>
              <a:rPr sz="3250" spc="40" dirty="0"/>
              <a:t>of </a:t>
            </a:r>
            <a:r>
              <a:rPr sz="3250" spc="35" dirty="0"/>
              <a:t>Communism, </a:t>
            </a:r>
            <a:r>
              <a:rPr sz="3250" spc="20" dirty="0"/>
              <a:t>the  </a:t>
            </a:r>
            <a:r>
              <a:rPr sz="3250" spc="60" dirty="0"/>
              <a:t>United </a:t>
            </a:r>
            <a:r>
              <a:rPr sz="3250" spc="-5" dirty="0"/>
              <a:t>States </a:t>
            </a:r>
            <a:r>
              <a:rPr sz="3250" spc="20" dirty="0"/>
              <a:t>increased </a:t>
            </a:r>
            <a:r>
              <a:rPr sz="3250" spc="45" dirty="0"/>
              <a:t>support </a:t>
            </a:r>
            <a:r>
              <a:rPr sz="3250" spc="40" dirty="0"/>
              <a:t>of </a:t>
            </a:r>
            <a:r>
              <a:rPr sz="3250" spc="20" dirty="0"/>
              <a:t>South </a:t>
            </a:r>
            <a:r>
              <a:rPr sz="3250" spc="15" dirty="0"/>
              <a:t>Vietnam </a:t>
            </a:r>
            <a:r>
              <a:rPr sz="3250" spc="20" dirty="0"/>
              <a:t>the </a:t>
            </a:r>
            <a:r>
              <a:rPr sz="3250" spc="5" dirty="0"/>
              <a:t>next  </a:t>
            </a:r>
            <a:r>
              <a:rPr sz="3250" spc="30" dirty="0"/>
              <a:t>month </a:t>
            </a:r>
            <a:r>
              <a:rPr sz="3250" spc="-20" dirty="0"/>
              <a:t>when </a:t>
            </a:r>
            <a:r>
              <a:rPr sz="3250" spc="25" dirty="0"/>
              <a:t>President </a:t>
            </a:r>
            <a:r>
              <a:rPr sz="3250" spc="40" dirty="0"/>
              <a:t>Dwight </a:t>
            </a:r>
            <a:r>
              <a:rPr sz="3250" spc="25" dirty="0"/>
              <a:t>D. </a:t>
            </a:r>
            <a:r>
              <a:rPr sz="3250" spc="15" dirty="0"/>
              <a:t>Eisenhower </a:t>
            </a:r>
            <a:r>
              <a:rPr sz="3250" spc="100" dirty="0"/>
              <a:t>deployed </a:t>
            </a:r>
            <a:r>
              <a:rPr sz="3250" spc="20" dirty="0"/>
              <a:t>the  </a:t>
            </a:r>
            <a:r>
              <a:rPr sz="3250" spc="25" dirty="0"/>
              <a:t>Military</a:t>
            </a:r>
            <a:r>
              <a:rPr sz="3250" spc="-175" dirty="0"/>
              <a:t> </a:t>
            </a:r>
            <a:r>
              <a:rPr sz="3250" spc="20" dirty="0"/>
              <a:t>Assistance</a:t>
            </a:r>
            <a:r>
              <a:rPr sz="3250" spc="-175" dirty="0"/>
              <a:t> </a:t>
            </a:r>
            <a:r>
              <a:rPr sz="3250" spc="30" dirty="0"/>
              <a:t>Advisory</a:t>
            </a:r>
            <a:r>
              <a:rPr sz="3250" spc="-175" dirty="0"/>
              <a:t> </a:t>
            </a:r>
            <a:r>
              <a:rPr sz="3250" spc="105" dirty="0"/>
              <a:t>Group</a:t>
            </a:r>
            <a:r>
              <a:rPr sz="3250" spc="-175" dirty="0"/>
              <a:t> </a:t>
            </a:r>
            <a:r>
              <a:rPr sz="3250" spc="-70" dirty="0"/>
              <a:t>(later</a:t>
            </a:r>
            <a:r>
              <a:rPr sz="3250" spc="-175" dirty="0"/>
              <a:t> </a:t>
            </a:r>
            <a:r>
              <a:rPr sz="3250" spc="20" dirty="0"/>
              <a:t>the</a:t>
            </a:r>
            <a:r>
              <a:rPr sz="3250" spc="-175" dirty="0"/>
              <a:t> </a:t>
            </a:r>
            <a:r>
              <a:rPr sz="3250" spc="25" dirty="0"/>
              <a:t>Military</a:t>
            </a:r>
            <a:r>
              <a:rPr sz="3250" spc="-175" dirty="0"/>
              <a:t> </a:t>
            </a:r>
            <a:r>
              <a:rPr sz="3250" spc="20" dirty="0"/>
              <a:t>Assistance  </a:t>
            </a:r>
            <a:r>
              <a:rPr sz="3250" spc="65" dirty="0"/>
              <a:t>Command, </a:t>
            </a:r>
            <a:r>
              <a:rPr sz="3250" spc="15" dirty="0"/>
              <a:t>Vietnam </a:t>
            </a:r>
            <a:r>
              <a:rPr sz="3250" spc="30" dirty="0"/>
              <a:t>or </a:t>
            </a:r>
            <a:r>
              <a:rPr sz="3250" spc="65" dirty="0"/>
              <a:t>MACV). </a:t>
            </a:r>
            <a:r>
              <a:rPr sz="3250" spc="10" dirty="0"/>
              <a:t>The </a:t>
            </a:r>
            <a:r>
              <a:rPr sz="3250" spc="30" dirty="0"/>
              <a:t>role </a:t>
            </a:r>
            <a:r>
              <a:rPr sz="3250" spc="40" dirty="0"/>
              <a:t>of </a:t>
            </a:r>
            <a:r>
              <a:rPr sz="3250" spc="20" dirty="0"/>
              <a:t>the </a:t>
            </a:r>
            <a:r>
              <a:rPr sz="3250" dirty="0"/>
              <a:t>advisors </a:t>
            </a:r>
            <a:r>
              <a:rPr sz="3250" spc="-80" dirty="0"/>
              <a:t>was </a:t>
            </a:r>
            <a:r>
              <a:rPr sz="3250" spc="75" dirty="0"/>
              <a:t>to  </a:t>
            </a:r>
            <a:r>
              <a:rPr sz="3250" spc="50" dirty="0"/>
              <a:t>provide </a:t>
            </a:r>
            <a:r>
              <a:rPr sz="3250" spc="15" dirty="0"/>
              <a:t>strategic </a:t>
            </a:r>
            <a:r>
              <a:rPr sz="3250" spc="35" dirty="0"/>
              <a:t>advice </a:t>
            </a:r>
            <a:r>
              <a:rPr sz="3250" spc="45" dirty="0"/>
              <a:t>and </a:t>
            </a:r>
            <a:r>
              <a:rPr sz="3250" spc="-15" dirty="0"/>
              <a:t>military </a:t>
            </a:r>
            <a:r>
              <a:rPr sz="3250" spc="-45" dirty="0"/>
              <a:t>weaponry, </a:t>
            </a:r>
            <a:r>
              <a:rPr sz="3250" spc="-50" dirty="0"/>
              <a:t>as </a:t>
            </a:r>
            <a:r>
              <a:rPr sz="3250" spc="5" dirty="0"/>
              <a:t>well </a:t>
            </a:r>
            <a:r>
              <a:rPr sz="3250" spc="-50" dirty="0"/>
              <a:t>as </a:t>
            </a:r>
            <a:r>
              <a:rPr sz="3250" spc="75" dirty="0"/>
              <a:t>to  </a:t>
            </a:r>
            <a:r>
              <a:rPr sz="3250" spc="-25" dirty="0"/>
              <a:t>train </a:t>
            </a:r>
            <a:r>
              <a:rPr sz="3250" spc="20" dirty="0"/>
              <a:t>the Army </a:t>
            </a:r>
            <a:r>
              <a:rPr sz="3250" spc="40" dirty="0"/>
              <a:t>of </a:t>
            </a:r>
            <a:r>
              <a:rPr sz="3250" spc="20" dirty="0"/>
              <a:t>the </a:t>
            </a:r>
            <a:r>
              <a:rPr sz="3250" spc="60" dirty="0"/>
              <a:t>Republic </a:t>
            </a:r>
            <a:r>
              <a:rPr sz="3250" spc="40" dirty="0"/>
              <a:t>of </a:t>
            </a:r>
            <a:r>
              <a:rPr sz="3250" spc="15" dirty="0"/>
              <a:t>Vietnam </a:t>
            </a:r>
            <a:r>
              <a:rPr sz="3250" spc="-65" dirty="0"/>
              <a:t>(ARVN). </a:t>
            </a:r>
            <a:r>
              <a:rPr sz="3250" spc="75" dirty="0"/>
              <a:t>Although  </a:t>
            </a:r>
            <a:r>
              <a:rPr sz="3250" dirty="0"/>
              <a:t>there </a:t>
            </a:r>
            <a:r>
              <a:rPr sz="3250" spc="-20" dirty="0"/>
              <a:t>is </a:t>
            </a:r>
            <a:r>
              <a:rPr sz="3250" spc="10" dirty="0"/>
              <a:t>argument </a:t>
            </a:r>
            <a:r>
              <a:rPr sz="3250" spc="60" dirty="0"/>
              <a:t>about </a:t>
            </a:r>
            <a:r>
              <a:rPr sz="3250" spc="20" dirty="0"/>
              <a:t>the </a:t>
            </a:r>
            <a:r>
              <a:rPr sz="3250" spc="30" dirty="0"/>
              <a:t>details </a:t>
            </a:r>
            <a:r>
              <a:rPr sz="3250" spc="40" dirty="0"/>
              <a:t>of </a:t>
            </a:r>
            <a:r>
              <a:rPr sz="3250" spc="20" dirty="0"/>
              <a:t>the </a:t>
            </a:r>
            <a:r>
              <a:rPr sz="3250" spc="60" dirty="0"/>
              <a:t>United </a:t>
            </a:r>
            <a:r>
              <a:rPr sz="3250" spc="15" dirty="0"/>
              <a:t>States' </a:t>
            </a:r>
            <a:r>
              <a:rPr sz="3250" spc="-30" dirty="0"/>
              <a:t>entry  </a:t>
            </a:r>
            <a:r>
              <a:rPr sz="3250" spc="40" dirty="0"/>
              <a:t>into</a:t>
            </a:r>
            <a:r>
              <a:rPr sz="3250" spc="-170" dirty="0"/>
              <a:t> </a:t>
            </a:r>
            <a:r>
              <a:rPr sz="3250" spc="-15" dirty="0"/>
              <a:t>this</a:t>
            </a:r>
            <a:r>
              <a:rPr sz="3250" spc="-170" dirty="0"/>
              <a:t> </a:t>
            </a:r>
            <a:r>
              <a:rPr sz="3250" spc="70" dirty="0"/>
              <a:t>complicated</a:t>
            </a:r>
            <a:r>
              <a:rPr sz="3250" spc="-170" dirty="0"/>
              <a:t> </a:t>
            </a:r>
            <a:r>
              <a:rPr sz="3250" spc="-15" dirty="0"/>
              <a:t>military</a:t>
            </a:r>
            <a:r>
              <a:rPr sz="3250" spc="-170" dirty="0"/>
              <a:t> </a:t>
            </a:r>
            <a:r>
              <a:rPr sz="3250" spc="5" dirty="0"/>
              <a:t>action,</a:t>
            </a:r>
            <a:r>
              <a:rPr sz="3250" spc="-170" dirty="0"/>
              <a:t> </a:t>
            </a:r>
            <a:r>
              <a:rPr sz="3250" spc="-35" dirty="0"/>
              <a:t>many</a:t>
            </a:r>
            <a:r>
              <a:rPr sz="3250" spc="-170" dirty="0"/>
              <a:t> </a:t>
            </a:r>
            <a:r>
              <a:rPr sz="3250" spc="40" dirty="0"/>
              <a:t>recognize</a:t>
            </a:r>
            <a:r>
              <a:rPr sz="3250" spc="-170" dirty="0"/>
              <a:t> </a:t>
            </a:r>
            <a:r>
              <a:rPr sz="3250" spc="85" dirty="0"/>
              <a:t>November  </a:t>
            </a:r>
            <a:r>
              <a:rPr sz="3250" spc="-120" dirty="0"/>
              <a:t>1, </a:t>
            </a:r>
            <a:r>
              <a:rPr sz="3250" spc="-100" dirty="0"/>
              <a:t>1955, </a:t>
            </a:r>
            <a:r>
              <a:rPr sz="3250" spc="-50" dirty="0"/>
              <a:t>as </a:t>
            </a:r>
            <a:r>
              <a:rPr sz="3250" spc="20" dirty="0"/>
              <a:t>the </a:t>
            </a:r>
            <a:r>
              <a:rPr sz="3250" spc="10" dirty="0"/>
              <a:t>official </a:t>
            </a:r>
            <a:r>
              <a:rPr sz="3250" spc="-30" dirty="0"/>
              <a:t>entry </a:t>
            </a:r>
            <a:r>
              <a:rPr sz="3250" spc="35" dirty="0"/>
              <a:t>point. </a:t>
            </a:r>
            <a:r>
              <a:rPr sz="3250" spc="10" dirty="0"/>
              <a:t>The </a:t>
            </a:r>
            <a:r>
              <a:rPr sz="3250" dirty="0"/>
              <a:t>advisors </a:t>
            </a:r>
            <a:r>
              <a:rPr sz="3250" spc="45" dirty="0"/>
              <a:t>faced </a:t>
            </a:r>
            <a:r>
              <a:rPr sz="3250" spc="-25" dirty="0"/>
              <a:t>a </a:t>
            </a:r>
            <a:r>
              <a:rPr sz="3250" spc="90" dirty="0"/>
              <a:t>long  </a:t>
            </a:r>
            <a:r>
              <a:rPr sz="3250" spc="45" dirty="0"/>
              <a:t>and </a:t>
            </a:r>
            <a:r>
              <a:rPr sz="3250" spc="70" dirty="0"/>
              <a:t>complicated </a:t>
            </a:r>
            <a:r>
              <a:rPr sz="3250" spc="-95" dirty="0"/>
              <a:t>task; </a:t>
            </a:r>
            <a:r>
              <a:rPr sz="3250" spc="10" dirty="0"/>
              <a:t>in </a:t>
            </a:r>
            <a:r>
              <a:rPr sz="3250" spc="-5" dirty="0"/>
              <a:t>less </a:t>
            </a:r>
            <a:r>
              <a:rPr sz="3250" spc="-15" dirty="0"/>
              <a:t>than </a:t>
            </a:r>
            <a:r>
              <a:rPr sz="3250" spc="-25" dirty="0"/>
              <a:t>a </a:t>
            </a:r>
            <a:r>
              <a:rPr sz="3250" spc="60" dirty="0"/>
              <a:t>decade, </a:t>
            </a:r>
            <a:r>
              <a:rPr sz="3250" dirty="0"/>
              <a:t>their </a:t>
            </a:r>
            <a:r>
              <a:rPr sz="3250" spc="15" dirty="0"/>
              <a:t>numbers  </a:t>
            </a:r>
            <a:r>
              <a:rPr sz="3250" spc="20" dirty="0"/>
              <a:t>increased</a:t>
            </a:r>
            <a:r>
              <a:rPr sz="3250" spc="-180" dirty="0"/>
              <a:t> </a:t>
            </a:r>
            <a:r>
              <a:rPr sz="3250" spc="-10" dirty="0"/>
              <a:t>from</a:t>
            </a:r>
            <a:r>
              <a:rPr sz="3250" spc="-180" dirty="0"/>
              <a:t> </a:t>
            </a:r>
            <a:r>
              <a:rPr sz="3250" spc="15" dirty="0"/>
              <a:t>only</a:t>
            </a:r>
            <a:r>
              <a:rPr sz="3250" spc="-180" dirty="0"/>
              <a:t> </a:t>
            </a:r>
            <a:r>
              <a:rPr sz="3250" spc="-25" dirty="0"/>
              <a:t>a</a:t>
            </a:r>
            <a:r>
              <a:rPr sz="3250" spc="-180" dirty="0"/>
              <a:t> </a:t>
            </a:r>
            <a:r>
              <a:rPr sz="3250" spc="-40" dirty="0"/>
              <a:t>few</a:t>
            </a:r>
            <a:r>
              <a:rPr sz="3250" spc="-180" dirty="0"/>
              <a:t> </a:t>
            </a:r>
            <a:r>
              <a:rPr sz="3250" spc="35" dirty="0"/>
              <a:t>hundred</a:t>
            </a:r>
            <a:r>
              <a:rPr sz="3250" spc="-180" dirty="0"/>
              <a:t> </a:t>
            </a:r>
            <a:r>
              <a:rPr sz="3250" spc="75" dirty="0"/>
              <a:t>to</a:t>
            </a:r>
            <a:r>
              <a:rPr sz="3250" spc="-180" dirty="0"/>
              <a:t> </a:t>
            </a:r>
            <a:r>
              <a:rPr sz="3250" spc="-105" dirty="0"/>
              <a:t>23,000.</a:t>
            </a:r>
            <a:endParaRPr sz="32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660400"/>
            <a:ext cx="9826625" cy="737870"/>
          </a:xfrm>
          <a:prstGeom prst="rect">
            <a:avLst/>
          </a:prstGeom>
        </p:spPr>
        <p:txBody>
          <a:bodyPr vert="horz" wrap="square" lIns="0" tIns="0" rIns="0" bIns="0" rtlCol="0">
            <a:spAutoFit/>
          </a:bodyPr>
          <a:lstStyle/>
          <a:p>
            <a:pPr marL="12700">
              <a:lnSpc>
                <a:spcPct val="100000"/>
              </a:lnSpc>
              <a:tabLst>
                <a:tab pos="3348354" algn="l"/>
                <a:tab pos="4959985" algn="l"/>
              </a:tabLst>
            </a:pPr>
            <a:r>
              <a:rPr spc="100" dirty="0"/>
              <a:t>P</a:t>
            </a:r>
            <a:r>
              <a:rPr spc="-690" dirty="0"/>
              <a:t> </a:t>
            </a:r>
            <a:r>
              <a:rPr spc="-125" dirty="0"/>
              <a:t>R</a:t>
            </a:r>
            <a:r>
              <a:rPr spc="-690" dirty="0"/>
              <a:t> </a:t>
            </a:r>
            <a:r>
              <a:rPr spc="140" dirty="0"/>
              <a:t>E</a:t>
            </a:r>
            <a:r>
              <a:rPr spc="-690" dirty="0"/>
              <a:t> </a:t>
            </a:r>
            <a:r>
              <a:rPr spc="-140" dirty="0"/>
              <a:t>-</a:t>
            </a:r>
            <a:r>
              <a:rPr spc="-690" dirty="0"/>
              <a:t> </a:t>
            </a:r>
            <a:r>
              <a:rPr spc="185" dirty="0"/>
              <a:t>W</a:t>
            </a:r>
            <a:r>
              <a:rPr spc="-770" dirty="0"/>
              <a:t> </a:t>
            </a:r>
            <a:r>
              <a:rPr spc="380" dirty="0"/>
              <a:t>A</a:t>
            </a:r>
            <a:r>
              <a:rPr spc="-690" dirty="0"/>
              <a:t> </a:t>
            </a:r>
            <a:r>
              <a:rPr spc="-125" dirty="0"/>
              <a:t>R	</a:t>
            </a:r>
            <a:r>
              <a:rPr spc="125" dirty="0"/>
              <a:t>U</a:t>
            </a:r>
            <a:r>
              <a:rPr spc="-690" dirty="0"/>
              <a:t> </a:t>
            </a:r>
            <a:r>
              <a:rPr spc="-195" dirty="0"/>
              <a:t>.</a:t>
            </a:r>
            <a:r>
              <a:rPr spc="-690" dirty="0"/>
              <a:t> </a:t>
            </a:r>
            <a:r>
              <a:rPr spc="-5" dirty="0"/>
              <a:t>S</a:t>
            </a:r>
            <a:r>
              <a:rPr spc="-690" dirty="0"/>
              <a:t> </a:t>
            </a:r>
            <a:r>
              <a:rPr spc="-195" dirty="0"/>
              <a:t>.	</a:t>
            </a:r>
            <a:r>
              <a:rPr spc="-509" dirty="0"/>
              <a:t>I</a:t>
            </a:r>
            <a:r>
              <a:rPr spc="-700" dirty="0"/>
              <a:t> </a:t>
            </a:r>
            <a:r>
              <a:rPr spc="495" dirty="0"/>
              <a:t>N</a:t>
            </a:r>
            <a:r>
              <a:rPr spc="-700" dirty="0"/>
              <a:t> </a:t>
            </a:r>
            <a:r>
              <a:rPr spc="-20" dirty="0"/>
              <a:t>V</a:t>
            </a:r>
            <a:r>
              <a:rPr spc="-700" dirty="0"/>
              <a:t> </a:t>
            </a:r>
            <a:r>
              <a:rPr spc="565" dirty="0"/>
              <a:t>O</a:t>
            </a:r>
            <a:r>
              <a:rPr spc="-700" dirty="0"/>
              <a:t> </a:t>
            </a:r>
            <a:r>
              <a:rPr spc="145" dirty="0"/>
              <a:t>LV</a:t>
            </a:r>
            <a:r>
              <a:rPr spc="-700" dirty="0"/>
              <a:t> </a:t>
            </a:r>
            <a:r>
              <a:rPr spc="140" dirty="0"/>
              <a:t>E</a:t>
            </a:r>
            <a:r>
              <a:rPr spc="-700" dirty="0"/>
              <a:t> </a:t>
            </a:r>
            <a:r>
              <a:rPr spc="530" dirty="0"/>
              <a:t>M</a:t>
            </a:r>
            <a:r>
              <a:rPr spc="-700" dirty="0"/>
              <a:t> </a:t>
            </a:r>
            <a:r>
              <a:rPr spc="140" dirty="0"/>
              <a:t>E</a:t>
            </a:r>
            <a:r>
              <a:rPr spc="-700" dirty="0"/>
              <a:t> </a:t>
            </a:r>
            <a:r>
              <a:rPr spc="495" dirty="0"/>
              <a:t>N</a:t>
            </a:r>
            <a:r>
              <a:rPr spc="-700" dirty="0"/>
              <a:t> </a:t>
            </a:r>
            <a:r>
              <a:rPr spc="-45" dirty="0"/>
              <a:t>T</a:t>
            </a:r>
          </a:p>
        </p:txBody>
      </p:sp>
      <p:sp>
        <p:nvSpPr>
          <p:cNvPr id="3" name="object 3"/>
          <p:cNvSpPr txBox="1"/>
          <p:nvPr/>
        </p:nvSpPr>
        <p:spPr>
          <a:xfrm>
            <a:off x="698500" y="1866758"/>
            <a:ext cx="184150" cy="415290"/>
          </a:xfrm>
          <a:prstGeom prst="rect">
            <a:avLst/>
          </a:prstGeom>
        </p:spPr>
        <p:txBody>
          <a:bodyPr vert="horz" wrap="square" lIns="0" tIns="0" rIns="0" bIns="0" rtlCol="0">
            <a:spAutoFit/>
          </a:bodyPr>
          <a:lstStyle/>
          <a:p>
            <a:pPr marL="12700">
              <a:lnSpc>
                <a:spcPct val="100000"/>
              </a:lnSpc>
            </a:pPr>
            <a:r>
              <a:rPr sz="2500" spc="110" dirty="0">
                <a:solidFill>
                  <a:srgbClr val="646464"/>
                </a:solidFill>
                <a:latin typeface="Tahoma"/>
                <a:cs typeface="Tahoma"/>
              </a:rPr>
              <a:t>•</a:t>
            </a:r>
            <a:endParaRPr sz="2500">
              <a:latin typeface="Tahoma"/>
              <a:cs typeface="Tahoma"/>
            </a:endParaRPr>
          </a:p>
        </p:txBody>
      </p:sp>
      <p:sp>
        <p:nvSpPr>
          <p:cNvPr id="4" name="object 4"/>
          <p:cNvSpPr txBox="1"/>
          <p:nvPr/>
        </p:nvSpPr>
        <p:spPr>
          <a:xfrm>
            <a:off x="1054100" y="1784146"/>
            <a:ext cx="11232515" cy="7276465"/>
          </a:xfrm>
          <a:prstGeom prst="rect">
            <a:avLst/>
          </a:prstGeom>
        </p:spPr>
        <p:txBody>
          <a:bodyPr vert="horz" wrap="square" lIns="0" tIns="0" rIns="0" bIns="0" rtlCol="0">
            <a:spAutoFit/>
          </a:bodyPr>
          <a:lstStyle/>
          <a:p>
            <a:pPr marL="12700" marR="5080">
              <a:lnSpc>
                <a:spcPct val="115199"/>
              </a:lnSpc>
            </a:pPr>
            <a:r>
              <a:rPr sz="2750" spc="35" dirty="0">
                <a:solidFill>
                  <a:srgbClr val="FFFFFF"/>
                </a:solidFill>
                <a:latin typeface="Tahoma"/>
                <a:cs typeface="Tahoma"/>
              </a:rPr>
              <a:t>Wanting </a:t>
            </a:r>
            <a:r>
              <a:rPr sz="2750" spc="75" dirty="0">
                <a:solidFill>
                  <a:srgbClr val="FFFFFF"/>
                </a:solidFill>
                <a:latin typeface="Tahoma"/>
                <a:cs typeface="Tahoma"/>
              </a:rPr>
              <a:t>to </a:t>
            </a:r>
            <a:r>
              <a:rPr sz="2750" spc="5" dirty="0">
                <a:solidFill>
                  <a:srgbClr val="FFFFFF"/>
                </a:solidFill>
                <a:latin typeface="Tahoma"/>
                <a:cs typeface="Tahoma"/>
              </a:rPr>
              <a:t>overthrow </a:t>
            </a:r>
            <a:r>
              <a:rPr sz="2750" spc="75" dirty="0">
                <a:solidFill>
                  <a:srgbClr val="FFFFFF"/>
                </a:solidFill>
                <a:latin typeface="Tahoma"/>
                <a:cs typeface="Tahoma"/>
              </a:rPr>
              <a:t>Diem's </a:t>
            </a:r>
            <a:r>
              <a:rPr sz="2750" spc="40" dirty="0">
                <a:solidFill>
                  <a:srgbClr val="FFFFFF"/>
                </a:solidFill>
                <a:latin typeface="Tahoma"/>
                <a:cs typeface="Tahoma"/>
              </a:rPr>
              <a:t>government </a:t>
            </a:r>
            <a:r>
              <a:rPr sz="2750" spc="55" dirty="0">
                <a:solidFill>
                  <a:srgbClr val="FFFFFF"/>
                </a:solidFill>
                <a:latin typeface="Tahoma"/>
                <a:cs typeface="Tahoma"/>
              </a:rPr>
              <a:t>and </a:t>
            </a:r>
            <a:r>
              <a:rPr sz="2750" spc="15" dirty="0">
                <a:solidFill>
                  <a:srgbClr val="FFFFFF"/>
                </a:solidFill>
                <a:latin typeface="Tahoma"/>
                <a:cs typeface="Tahoma"/>
              </a:rPr>
              <a:t>reunite </a:t>
            </a:r>
            <a:r>
              <a:rPr sz="2750" spc="35" dirty="0">
                <a:solidFill>
                  <a:srgbClr val="FFFFFF"/>
                </a:solidFill>
                <a:latin typeface="Tahoma"/>
                <a:cs typeface="Tahoma"/>
              </a:rPr>
              <a:t>the </a:t>
            </a:r>
            <a:r>
              <a:rPr sz="2750" spc="-40" dirty="0">
                <a:solidFill>
                  <a:srgbClr val="FFFFFF"/>
                </a:solidFill>
                <a:latin typeface="Tahoma"/>
                <a:cs typeface="Tahoma"/>
              </a:rPr>
              <a:t>country,  </a:t>
            </a:r>
            <a:r>
              <a:rPr sz="2750" spc="80" dirty="0">
                <a:solidFill>
                  <a:srgbClr val="FFFFFF"/>
                </a:solidFill>
                <a:latin typeface="Tahoma"/>
                <a:cs typeface="Tahoma"/>
              </a:rPr>
              <a:t>North</a:t>
            </a:r>
            <a:r>
              <a:rPr sz="2750" spc="-130" dirty="0">
                <a:solidFill>
                  <a:srgbClr val="FFFFFF"/>
                </a:solidFill>
                <a:latin typeface="Tahoma"/>
                <a:cs typeface="Tahoma"/>
              </a:rPr>
              <a:t> </a:t>
            </a:r>
            <a:r>
              <a:rPr sz="2750" spc="25" dirty="0">
                <a:solidFill>
                  <a:srgbClr val="FFFFFF"/>
                </a:solidFill>
                <a:latin typeface="Tahoma"/>
                <a:cs typeface="Tahoma"/>
              </a:rPr>
              <a:t>Vietnam</a:t>
            </a:r>
            <a:r>
              <a:rPr sz="2750" spc="-130" dirty="0">
                <a:solidFill>
                  <a:srgbClr val="FFFFFF"/>
                </a:solidFill>
                <a:latin typeface="Tahoma"/>
                <a:cs typeface="Tahoma"/>
              </a:rPr>
              <a:t> </a:t>
            </a:r>
            <a:r>
              <a:rPr sz="2750" spc="85" dirty="0">
                <a:solidFill>
                  <a:srgbClr val="FFFFFF"/>
                </a:solidFill>
                <a:latin typeface="Tahoma"/>
                <a:cs typeface="Tahoma"/>
              </a:rPr>
              <a:t>began</a:t>
            </a:r>
            <a:r>
              <a:rPr sz="2750" spc="-130" dirty="0">
                <a:solidFill>
                  <a:srgbClr val="FFFFFF"/>
                </a:solidFill>
                <a:latin typeface="Tahoma"/>
                <a:cs typeface="Tahoma"/>
              </a:rPr>
              <a:t> </a:t>
            </a:r>
            <a:r>
              <a:rPr sz="2750" spc="60" dirty="0">
                <a:solidFill>
                  <a:srgbClr val="FFFFFF"/>
                </a:solidFill>
                <a:latin typeface="Tahoma"/>
                <a:cs typeface="Tahoma"/>
              </a:rPr>
              <a:t>sending</a:t>
            </a:r>
            <a:r>
              <a:rPr sz="2750" spc="-130" dirty="0">
                <a:solidFill>
                  <a:srgbClr val="FFFFFF"/>
                </a:solidFill>
                <a:latin typeface="Tahoma"/>
                <a:cs typeface="Tahoma"/>
              </a:rPr>
              <a:t> </a:t>
            </a:r>
            <a:r>
              <a:rPr sz="2750" spc="65" dirty="0">
                <a:solidFill>
                  <a:srgbClr val="FFFFFF"/>
                </a:solidFill>
                <a:latin typeface="Tahoma"/>
                <a:cs typeface="Tahoma"/>
              </a:rPr>
              <a:t>experienced</a:t>
            </a:r>
            <a:r>
              <a:rPr sz="2750" spc="-130" dirty="0">
                <a:solidFill>
                  <a:srgbClr val="FFFFFF"/>
                </a:solidFill>
                <a:latin typeface="Tahoma"/>
                <a:cs typeface="Tahoma"/>
              </a:rPr>
              <a:t> </a:t>
            </a:r>
            <a:r>
              <a:rPr sz="2750" spc="35" dirty="0">
                <a:solidFill>
                  <a:srgbClr val="FFFFFF"/>
                </a:solidFill>
                <a:latin typeface="Tahoma"/>
                <a:cs typeface="Tahoma"/>
              </a:rPr>
              <a:t>Viet</a:t>
            </a:r>
            <a:r>
              <a:rPr sz="2750" spc="-130" dirty="0">
                <a:solidFill>
                  <a:srgbClr val="FFFFFF"/>
                </a:solidFill>
                <a:latin typeface="Tahoma"/>
                <a:cs typeface="Tahoma"/>
              </a:rPr>
              <a:t> </a:t>
            </a:r>
            <a:r>
              <a:rPr sz="2750" spc="95" dirty="0">
                <a:solidFill>
                  <a:srgbClr val="FFFFFF"/>
                </a:solidFill>
                <a:latin typeface="Tahoma"/>
                <a:cs typeface="Tahoma"/>
              </a:rPr>
              <a:t>Minh</a:t>
            </a:r>
            <a:r>
              <a:rPr sz="2750" spc="-130" dirty="0">
                <a:solidFill>
                  <a:srgbClr val="FFFFFF"/>
                </a:solidFill>
                <a:latin typeface="Tahoma"/>
                <a:cs typeface="Tahoma"/>
              </a:rPr>
              <a:t> </a:t>
            </a:r>
            <a:r>
              <a:rPr sz="2750" spc="50" dirty="0">
                <a:solidFill>
                  <a:srgbClr val="FFFFFF"/>
                </a:solidFill>
                <a:latin typeface="Tahoma"/>
                <a:cs typeface="Tahoma"/>
              </a:rPr>
              <a:t>troops</a:t>
            </a:r>
            <a:r>
              <a:rPr sz="2750" spc="-130" dirty="0">
                <a:solidFill>
                  <a:srgbClr val="FFFFFF"/>
                </a:solidFill>
                <a:latin typeface="Tahoma"/>
                <a:cs typeface="Tahoma"/>
              </a:rPr>
              <a:t> </a:t>
            </a:r>
            <a:r>
              <a:rPr sz="2750" spc="5" dirty="0">
                <a:solidFill>
                  <a:srgbClr val="FFFFFF"/>
                </a:solidFill>
                <a:latin typeface="Tahoma"/>
                <a:cs typeface="Tahoma"/>
              </a:rPr>
              <a:t>southward  </a:t>
            </a:r>
            <a:r>
              <a:rPr sz="2750" spc="75" dirty="0">
                <a:solidFill>
                  <a:srgbClr val="FFFFFF"/>
                </a:solidFill>
                <a:latin typeface="Tahoma"/>
                <a:cs typeface="Tahoma"/>
              </a:rPr>
              <a:t>to </a:t>
            </a:r>
            <a:r>
              <a:rPr sz="2750" spc="35" dirty="0">
                <a:solidFill>
                  <a:srgbClr val="FFFFFF"/>
                </a:solidFill>
                <a:latin typeface="Tahoma"/>
                <a:cs typeface="Tahoma"/>
              </a:rPr>
              <a:t>organize </a:t>
            </a:r>
            <a:r>
              <a:rPr sz="2750" spc="25" dirty="0">
                <a:solidFill>
                  <a:srgbClr val="FFFFFF"/>
                </a:solidFill>
                <a:latin typeface="Tahoma"/>
                <a:cs typeface="Tahoma"/>
              </a:rPr>
              <a:t>guerrilla </a:t>
            </a:r>
            <a:r>
              <a:rPr sz="2750" spc="-5" dirty="0">
                <a:solidFill>
                  <a:srgbClr val="FFFFFF"/>
                </a:solidFill>
                <a:latin typeface="Tahoma"/>
                <a:cs typeface="Tahoma"/>
              </a:rPr>
              <a:t>resistance. </a:t>
            </a:r>
            <a:r>
              <a:rPr sz="2750" spc="30" dirty="0">
                <a:solidFill>
                  <a:srgbClr val="FFFFFF"/>
                </a:solidFill>
                <a:latin typeface="Tahoma"/>
                <a:cs typeface="Tahoma"/>
              </a:rPr>
              <a:t>Officially </a:t>
            </a:r>
            <a:r>
              <a:rPr sz="2750" spc="50" dirty="0">
                <a:solidFill>
                  <a:srgbClr val="FFFFFF"/>
                </a:solidFill>
                <a:latin typeface="Tahoma"/>
                <a:cs typeface="Tahoma"/>
              </a:rPr>
              <a:t>organized </a:t>
            </a:r>
            <a:r>
              <a:rPr sz="2750" spc="20" dirty="0">
                <a:solidFill>
                  <a:srgbClr val="FFFFFF"/>
                </a:solidFill>
                <a:latin typeface="Tahoma"/>
                <a:cs typeface="Tahoma"/>
              </a:rPr>
              <a:t>in </a:t>
            </a:r>
            <a:r>
              <a:rPr sz="2750" spc="-75" dirty="0">
                <a:solidFill>
                  <a:srgbClr val="FFFFFF"/>
                </a:solidFill>
                <a:latin typeface="Tahoma"/>
                <a:cs typeface="Tahoma"/>
              </a:rPr>
              <a:t>1960, </a:t>
            </a:r>
            <a:r>
              <a:rPr sz="2750" spc="30" dirty="0">
                <a:solidFill>
                  <a:srgbClr val="FFFFFF"/>
                </a:solidFill>
                <a:latin typeface="Tahoma"/>
                <a:cs typeface="Tahoma"/>
              </a:rPr>
              <a:t>these  </a:t>
            </a:r>
            <a:r>
              <a:rPr sz="2750" spc="25" dirty="0">
                <a:solidFill>
                  <a:srgbClr val="FFFFFF"/>
                </a:solidFill>
                <a:latin typeface="Tahoma"/>
                <a:cs typeface="Tahoma"/>
              </a:rPr>
              <a:t>guerrilla </a:t>
            </a:r>
            <a:r>
              <a:rPr sz="2750" spc="15" dirty="0">
                <a:solidFill>
                  <a:srgbClr val="FFFFFF"/>
                </a:solidFill>
                <a:latin typeface="Tahoma"/>
                <a:cs typeface="Tahoma"/>
              </a:rPr>
              <a:t>fighters </a:t>
            </a:r>
            <a:r>
              <a:rPr sz="2750" spc="-5" dirty="0">
                <a:solidFill>
                  <a:srgbClr val="FFFFFF"/>
                </a:solidFill>
                <a:latin typeface="Tahoma"/>
                <a:cs typeface="Tahoma"/>
              </a:rPr>
              <a:t>were </a:t>
            </a:r>
            <a:r>
              <a:rPr sz="2750" spc="65" dirty="0">
                <a:solidFill>
                  <a:srgbClr val="FFFFFF"/>
                </a:solidFill>
                <a:latin typeface="Tahoma"/>
                <a:cs typeface="Tahoma"/>
              </a:rPr>
              <a:t>called </a:t>
            </a:r>
            <a:r>
              <a:rPr sz="2750" spc="35" dirty="0">
                <a:solidFill>
                  <a:srgbClr val="FFFFFF"/>
                </a:solidFill>
                <a:latin typeface="Tahoma"/>
                <a:cs typeface="Tahoma"/>
              </a:rPr>
              <a:t>the </a:t>
            </a:r>
            <a:r>
              <a:rPr sz="2750" spc="65" dirty="0">
                <a:solidFill>
                  <a:srgbClr val="FFFFFF"/>
                </a:solidFill>
                <a:latin typeface="Tahoma"/>
                <a:cs typeface="Tahoma"/>
              </a:rPr>
              <a:t>National </a:t>
            </a:r>
            <a:r>
              <a:rPr sz="2750" spc="45" dirty="0">
                <a:solidFill>
                  <a:srgbClr val="FFFFFF"/>
                </a:solidFill>
                <a:latin typeface="Tahoma"/>
                <a:cs typeface="Tahoma"/>
              </a:rPr>
              <a:t>Liberation </a:t>
            </a:r>
            <a:r>
              <a:rPr sz="2750" spc="30" dirty="0">
                <a:solidFill>
                  <a:srgbClr val="FFFFFF"/>
                </a:solidFill>
                <a:latin typeface="Tahoma"/>
                <a:cs typeface="Tahoma"/>
              </a:rPr>
              <a:t>Front </a:t>
            </a:r>
            <a:r>
              <a:rPr sz="2750" spc="-80" dirty="0">
                <a:solidFill>
                  <a:srgbClr val="FFFFFF"/>
                </a:solidFill>
                <a:latin typeface="Tahoma"/>
                <a:cs typeface="Tahoma"/>
              </a:rPr>
              <a:t>(NLF);  </a:t>
            </a:r>
            <a:r>
              <a:rPr sz="2750" spc="-35" dirty="0">
                <a:solidFill>
                  <a:srgbClr val="FFFFFF"/>
                </a:solidFill>
                <a:latin typeface="Tahoma"/>
                <a:cs typeface="Tahoma"/>
              </a:rPr>
              <a:t>however,</a:t>
            </a:r>
            <a:r>
              <a:rPr sz="2750" spc="-135" dirty="0">
                <a:solidFill>
                  <a:srgbClr val="FFFFFF"/>
                </a:solidFill>
                <a:latin typeface="Tahoma"/>
                <a:cs typeface="Tahoma"/>
              </a:rPr>
              <a:t> </a:t>
            </a:r>
            <a:r>
              <a:rPr sz="2750" spc="35" dirty="0">
                <a:solidFill>
                  <a:srgbClr val="FFFFFF"/>
                </a:solidFill>
                <a:latin typeface="Tahoma"/>
                <a:cs typeface="Tahoma"/>
              </a:rPr>
              <a:t>the</a:t>
            </a:r>
            <a:r>
              <a:rPr sz="2750" spc="-135" dirty="0">
                <a:solidFill>
                  <a:srgbClr val="FFFFFF"/>
                </a:solidFill>
                <a:latin typeface="Tahoma"/>
                <a:cs typeface="Tahoma"/>
              </a:rPr>
              <a:t> </a:t>
            </a:r>
            <a:r>
              <a:rPr sz="2750" spc="65" dirty="0">
                <a:solidFill>
                  <a:srgbClr val="FFFFFF"/>
                </a:solidFill>
                <a:latin typeface="Tahoma"/>
                <a:cs typeface="Tahoma"/>
              </a:rPr>
              <a:t>United</a:t>
            </a:r>
            <a:r>
              <a:rPr sz="2750" spc="-135" dirty="0">
                <a:solidFill>
                  <a:srgbClr val="FFFFFF"/>
                </a:solidFill>
                <a:latin typeface="Tahoma"/>
                <a:cs typeface="Tahoma"/>
              </a:rPr>
              <a:t> </a:t>
            </a:r>
            <a:r>
              <a:rPr sz="2750" spc="5" dirty="0">
                <a:solidFill>
                  <a:srgbClr val="FFFFFF"/>
                </a:solidFill>
                <a:latin typeface="Tahoma"/>
                <a:cs typeface="Tahoma"/>
              </a:rPr>
              <a:t>States</a:t>
            </a:r>
            <a:r>
              <a:rPr sz="2750" spc="-135" dirty="0">
                <a:solidFill>
                  <a:srgbClr val="FFFFFF"/>
                </a:solidFill>
                <a:latin typeface="Tahoma"/>
                <a:cs typeface="Tahoma"/>
              </a:rPr>
              <a:t> </a:t>
            </a:r>
            <a:r>
              <a:rPr sz="2750" spc="10" dirty="0">
                <a:solidFill>
                  <a:srgbClr val="FFFFFF"/>
                </a:solidFill>
                <a:latin typeface="Tahoma"/>
                <a:cs typeface="Tahoma"/>
              </a:rPr>
              <a:t>referred</a:t>
            </a:r>
            <a:r>
              <a:rPr sz="2750" spc="-135" dirty="0">
                <a:solidFill>
                  <a:srgbClr val="FFFFFF"/>
                </a:solidFill>
                <a:latin typeface="Tahoma"/>
                <a:cs typeface="Tahoma"/>
              </a:rPr>
              <a:t> </a:t>
            </a:r>
            <a:r>
              <a:rPr sz="2750" spc="75" dirty="0">
                <a:solidFill>
                  <a:srgbClr val="FFFFFF"/>
                </a:solidFill>
                <a:latin typeface="Tahoma"/>
                <a:cs typeface="Tahoma"/>
              </a:rPr>
              <a:t>to</a:t>
            </a:r>
            <a:r>
              <a:rPr sz="2750" spc="-135" dirty="0">
                <a:solidFill>
                  <a:srgbClr val="FFFFFF"/>
                </a:solidFill>
                <a:latin typeface="Tahoma"/>
                <a:cs typeface="Tahoma"/>
              </a:rPr>
              <a:t> </a:t>
            </a:r>
            <a:r>
              <a:rPr sz="2750" spc="35" dirty="0">
                <a:solidFill>
                  <a:srgbClr val="FFFFFF"/>
                </a:solidFill>
                <a:latin typeface="Tahoma"/>
                <a:cs typeface="Tahoma"/>
              </a:rPr>
              <a:t>them</a:t>
            </a:r>
            <a:r>
              <a:rPr sz="2750" spc="-135" dirty="0">
                <a:solidFill>
                  <a:srgbClr val="FFFFFF"/>
                </a:solidFill>
                <a:latin typeface="Tahoma"/>
                <a:cs typeface="Tahoma"/>
              </a:rPr>
              <a:t> </a:t>
            </a:r>
            <a:r>
              <a:rPr sz="2750" spc="-30" dirty="0">
                <a:solidFill>
                  <a:srgbClr val="FFFFFF"/>
                </a:solidFill>
                <a:latin typeface="Tahoma"/>
                <a:cs typeface="Tahoma"/>
              </a:rPr>
              <a:t>as</a:t>
            </a:r>
            <a:r>
              <a:rPr sz="2750" spc="-135" dirty="0">
                <a:solidFill>
                  <a:srgbClr val="FFFFFF"/>
                </a:solidFill>
                <a:latin typeface="Tahoma"/>
                <a:cs typeface="Tahoma"/>
              </a:rPr>
              <a:t> </a:t>
            </a:r>
            <a:r>
              <a:rPr sz="2750" spc="35" dirty="0">
                <a:solidFill>
                  <a:srgbClr val="FFFFFF"/>
                </a:solidFill>
                <a:latin typeface="Tahoma"/>
                <a:cs typeface="Tahoma"/>
              </a:rPr>
              <a:t>the</a:t>
            </a:r>
            <a:r>
              <a:rPr sz="2750" spc="-135" dirty="0">
                <a:solidFill>
                  <a:srgbClr val="FFFFFF"/>
                </a:solidFill>
                <a:latin typeface="Tahoma"/>
                <a:cs typeface="Tahoma"/>
              </a:rPr>
              <a:t> </a:t>
            </a:r>
            <a:r>
              <a:rPr sz="2750" spc="35" dirty="0">
                <a:solidFill>
                  <a:srgbClr val="FFFFFF"/>
                </a:solidFill>
                <a:latin typeface="Tahoma"/>
                <a:cs typeface="Tahoma"/>
              </a:rPr>
              <a:t>Viet</a:t>
            </a:r>
            <a:r>
              <a:rPr sz="2750" spc="-135" dirty="0">
                <a:solidFill>
                  <a:srgbClr val="FFFFFF"/>
                </a:solidFill>
                <a:latin typeface="Tahoma"/>
                <a:cs typeface="Tahoma"/>
              </a:rPr>
              <a:t> </a:t>
            </a:r>
            <a:r>
              <a:rPr sz="2750" spc="100" dirty="0">
                <a:solidFill>
                  <a:srgbClr val="FFFFFF"/>
                </a:solidFill>
                <a:latin typeface="Tahoma"/>
                <a:cs typeface="Tahoma"/>
              </a:rPr>
              <a:t>Cong.</a:t>
            </a:r>
            <a:r>
              <a:rPr sz="2750" spc="-135" dirty="0">
                <a:solidFill>
                  <a:srgbClr val="FFFFFF"/>
                </a:solidFill>
                <a:latin typeface="Tahoma"/>
                <a:cs typeface="Tahoma"/>
              </a:rPr>
              <a:t> </a:t>
            </a:r>
            <a:r>
              <a:rPr sz="2750" spc="25" dirty="0">
                <a:solidFill>
                  <a:srgbClr val="FFFFFF"/>
                </a:solidFill>
                <a:latin typeface="Tahoma"/>
                <a:cs typeface="Tahoma"/>
              </a:rPr>
              <a:t>The</a:t>
            </a:r>
            <a:r>
              <a:rPr sz="2750" spc="-135" dirty="0">
                <a:solidFill>
                  <a:srgbClr val="FFFFFF"/>
                </a:solidFill>
                <a:latin typeface="Tahoma"/>
                <a:cs typeface="Tahoma"/>
              </a:rPr>
              <a:t> </a:t>
            </a:r>
            <a:r>
              <a:rPr sz="2750" spc="35" dirty="0">
                <a:solidFill>
                  <a:srgbClr val="FFFFFF"/>
                </a:solidFill>
                <a:latin typeface="Tahoma"/>
                <a:cs typeface="Tahoma"/>
              </a:rPr>
              <a:t>Viet  </a:t>
            </a:r>
            <a:r>
              <a:rPr sz="2750" spc="155" dirty="0">
                <a:solidFill>
                  <a:srgbClr val="FFFFFF"/>
                </a:solidFill>
                <a:latin typeface="Tahoma"/>
                <a:cs typeface="Tahoma"/>
              </a:rPr>
              <a:t>Cong </a:t>
            </a:r>
            <a:r>
              <a:rPr sz="2750" spc="15" dirty="0">
                <a:solidFill>
                  <a:srgbClr val="FFFFFF"/>
                </a:solidFill>
                <a:latin typeface="Tahoma"/>
                <a:cs typeface="Tahoma"/>
              </a:rPr>
              <a:t>set </a:t>
            </a:r>
            <a:r>
              <a:rPr sz="2750" spc="90" dirty="0">
                <a:solidFill>
                  <a:srgbClr val="FFFFFF"/>
                </a:solidFill>
                <a:latin typeface="Tahoma"/>
                <a:cs typeface="Tahoma"/>
              </a:rPr>
              <a:t>up </a:t>
            </a:r>
            <a:r>
              <a:rPr sz="2750" spc="-5" dirty="0">
                <a:solidFill>
                  <a:srgbClr val="FFFFFF"/>
                </a:solidFill>
                <a:latin typeface="Tahoma"/>
                <a:cs typeface="Tahoma"/>
              </a:rPr>
              <a:t>a </a:t>
            </a:r>
            <a:r>
              <a:rPr sz="2750" spc="5" dirty="0">
                <a:solidFill>
                  <a:srgbClr val="FFFFFF"/>
                </a:solidFill>
                <a:latin typeface="Tahoma"/>
                <a:cs typeface="Tahoma"/>
              </a:rPr>
              <a:t>successful </a:t>
            </a:r>
            <a:r>
              <a:rPr sz="2750" spc="40" dirty="0">
                <a:solidFill>
                  <a:srgbClr val="FFFFFF"/>
                </a:solidFill>
                <a:latin typeface="Tahoma"/>
                <a:cs typeface="Tahoma"/>
              </a:rPr>
              <a:t>supply </a:t>
            </a:r>
            <a:r>
              <a:rPr sz="2750" spc="5" dirty="0">
                <a:solidFill>
                  <a:srgbClr val="FFFFFF"/>
                </a:solidFill>
                <a:latin typeface="Tahoma"/>
                <a:cs typeface="Tahoma"/>
              </a:rPr>
              <a:t>network </a:t>
            </a:r>
            <a:r>
              <a:rPr sz="2750" spc="30" dirty="0">
                <a:solidFill>
                  <a:srgbClr val="FFFFFF"/>
                </a:solidFill>
                <a:latin typeface="Tahoma"/>
                <a:cs typeface="Tahoma"/>
              </a:rPr>
              <a:t>through Laos </a:t>
            </a:r>
            <a:r>
              <a:rPr sz="2750" spc="55" dirty="0">
                <a:solidFill>
                  <a:srgbClr val="FFFFFF"/>
                </a:solidFill>
                <a:latin typeface="Tahoma"/>
                <a:cs typeface="Tahoma"/>
              </a:rPr>
              <a:t>and </a:t>
            </a:r>
            <a:r>
              <a:rPr sz="2750" spc="85" dirty="0">
                <a:solidFill>
                  <a:srgbClr val="FFFFFF"/>
                </a:solidFill>
                <a:latin typeface="Tahoma"/>
                <a:cs typeface="Tahoma"/>
              </a:rPr>
              <a:t>Cambodia,  </a:t>
            </a:r>
            <a:r>
              <a:rPr sz="2750" spc="65" dirty="0">
                <a:solidFill>
                  <a:srgbClr val="FFFFFF"/>
                </a:solidFill>
                <a:latin typeface="Tahoma"/>
                <a:cs typeface="Tahoma"/>
              </a:rPr>
              <a:t>called</a:t>
            </a:r>
            <a:r>
              <a:rPr sz="2750" spc="-135" dirty="0">
                <a:solidFill>
                  <a:srgbClr val="FFFFFF"/>
                </a:solidFill>
                <a:latin typeface="Tahoma"/>
                <a:cs typeface="Tahoma"/>
              </a:rPr>
              <a:t> </a:t>
            </a:r>
            <a:r>
              <a:rPr sz="2750" spc="35" dirty="0">
                <a:solidFill>
                  <a:srgbClr val="FFFFFF"/>
                </a:solidFill>
                <a:latin typeface="Tahoma"/>
                <a:cs typeface="Tahoma"/>
              </a:rPr>
              <a:t>the</a:t>
            </a:r>
            <a:r>
              <a:rPr sz="2750" spc="-135" dirty="0">
                <a:solidFill>
                  <a:srgbClr val="FFFFFF"/>
                </a:solidFill>
                <a:latin typeface="Tahoma"/>
                <a:cs typeface="Tahoma"/>
              </a:rPr>
              <a:t> </a:t>
            </a:r>
            <a:r>
              <a:rPr sz="2750" spc="145" dirty="0">
                <a:solidFill>
                  <a:srgbClr val="FFFFFF"/>
                </a:solidFill>
                <a:latin typeface="Tahoma"/>
                <a:cs typeface="Tahoma"/>
              </a:rPr>
              <a:t>Ho</a:t>
            </a:r>
            <a:r>
              <a:rPr sz="2750" spc="-135" dirty="0">
                <a:solidFill>
                  <a:srgbClr val="FFFFFF"/>
                </a:solidFill>
                <a:latin typeface="Tahoma"/>
                <a:cs typeface="Tahoma"/>
              </a:rPr>
              <a:t> </a:t>
            </a:r>
            <a:r>
              <a:rPr sz="2750" spc="110" dirty="0">
                <a:solidFill>
                  <a:srgbClr val="FFFFFF"/>
                </a:solidFill>
                <a:latin typeface="Tahoma"/>
                <a:cs typeface="Tahoma"/>
              </a:rPr>
              <a:t>Chi</a:t>
            </a:r>
            <a:r>
              <a:rPr sz="2750" spc="-135" dirty="0">
                <a:solidFill>
                  <a:srgbClr val="FFFFFF"/>
                </a:solidFill>
                <a:latin typeface="Tahoma"/>
                <a:cs typeface="Tahoma"/>
              </a:rPr>
              <a:t> </a:t>
            </a:r>
            <a:r>
              <a:rPr sz="2750" spc="95" dirty="0">
                <a:solidFill>
                  <a:srgbClr val="FFFFFF"/>
                </a:solidFill>
                <a:latin typeface="Tahoma"/>
                <a:cs typeface="Tahoma"/>
              </a:rPr>
              <a:t>Minh</a:t>
            </a:r>
            <a:r>
              <a:rPr sz="2750" spc="-135" dirty="0">
                <a:solidFill>
                  <a:srgbClr val="FFFFFF"/>
                </a:solidFill>
                <a:latin typeface="Tahoma"/>
                <a:cs typeface="Tahoma"/>
              </a:rPr>
              <a:t> </a:t>
            </a:r>
            <a:r>
              <a:rPr sz="2750" spc="-65" dirty="0">
                <a:solidFill>
                  <a:srgbClr val="FFFFFF"/>
                </a:solidFill>
                <a:latin typeface="Tahoma"/>
                <a:cs typeface="Tahoma"/>
              </a:rPr>
              <a:t>Trail,</a:t>
            </a:r>
            <a:r>
              <a:rPr sz="2750" spc="-135" dirty="0">
                <a:solidFill>
                  <a:srgbClr val="FFFFFF"/>
                </a:solidFill>
                <a:latin typeface="Tahoma"/>
                <a:cs typeface="Tahoma"/>
              </a:rPr>
              <a:t> </a:t>
            </a:r>
            <a:r>
              <a:rPr sz="2750" spc="55" dirty="0">
                <a:solidFill>
                  <a:srgbClr val="FFFFFF"/>
                </a:solidFill>
                <a:latin typeface="Tahoma"/>
                <a:cs typeface="Tahoma"/>
              </a:rPr>
              <a:t>and</a:t>
            </a:r>
            <a:r>
              <a:rPr sz="2750" spc="-135" dirty="0">
                <a:solidFill>
                  <a:srgbClr val="FFFFFF"/>
                </a:solidFill>
                <a:latin typeface="Tahoma"/>
                <a:cs typeface="Tahoma"/>
              </a:rPr>
              <a:t> </a:t>
            </a:r>
            <a:r>
              <a:rPr sz="2750" spc="85" dirty="0">
                <a:solidFill>
                  <a:srgbClr val="FFFFFF"/>
                </a:solidFill>
                <a:latin typeface="Tahoma"/>
                <a:cs typeface="Tahoma"/>
              </a:rPr>
              <a:t>began</a:t>
            </a:r>
            <a:r>
              <a:rPr sz="2750" spc="-135" dirty="0">
                <a:solidFill>
                  <a:srgbClr val="FFFFFF"/>
                </a:solidFill>
                <a:latin typeface="Tahoma"/>
                <a:cs typeface="Tahoma"/>
              </a:rPr>
              <a:t> </a:t>
            </a:r>
            <a:r>
              <a:rPr sz="2750" spc="75" dirty="0">
                <a:solidFill>
                  <a:srgbClr val="FFFFFF"/>
                </a:solidFill>
                <a:latin typeface="Tahoma"/>
                <a:cs typeface="Tahoma"/>
              </a:rPr>
              <a:t>to</a:t>
            </a:r>
            <a:r>
              <a:rPr sz="2750" spc="-135" dirty="0">
                <a:solidFill>
                  <a:srgbClr val="FFFFFF"/>
                </a:solidFill>
                <a:latin typeface="Tahoma"/>
                <a:cs typeface="Tahoma"/>
              </a:rPr>
              <a:t> </a:t>
            </a:r>
            <a:r>
              <a:rPr sz="2750" dirty="0">
                <a:solidFill>
                  <a:srgbClr val="FFFFFF"/>
                </a:solidFill>
                <a:latin typeface="Tahoma"/>
                <a:cs typeface="Tahoma"/>
              </a:rPr>
              <a:t>recruit</a:t>
            </a:r>
            <a:r>
              <a:rPr sz="2750" spc="-135" dirty="0">
                <a:solidFill>
                  <a:srgbClr val="FFFFFF"/>
                </a:solidFill>
                <a:latin typeface="Tahoma"/>
                <a:cs typeface="Tahoma"/>
              </a:rPr>
              <a:t> </a:t>
            </a:r>
            <a:r>
              <a:rPr sz="2750" spc="15" dirty="0">
                <a:solidFill>
                  <a:srgbClr val="FFFFFF"/>
                </a:solidFill>
                <a:latin typeface="Tahoma"/>
                <a:cs typeface="Tahoma"/>
              </a:rPr>
              <a:t>volunteers</a:t>
            </a:r>
            <a:r>
              <a:rPr sz="2750" spc="-135" dirty="0">
                <a:solidFill>
                  <a:srgbClr val="FFFFFF"/>
                </a:solidFill>
                <a:latin typeface="Tahoma"/>
                <a:cs typeface="Tahoma"/>
              </a:rPr>
              <a:t> </a:t>
            </a:r>
            <a:r>
              <a:rPr sz="2750" spc="-120" dirty="0">
                <a:solidFill>
                  <a:srgbClr val="FFFFFF"/>
                </a:solidFill>
                <a:latin typeface="Tahoma"/>
                <a:cs typeface="Tahoma"/>
              </a:rPr>
              <a:t>–</a:t>
            </a:r>
            <a:r>
              <a:rPr sz="2750" spc="-135" dirty="0">
                <a:solidFill>
                  <a:srgbClr val="FFFFFF"/>
                </a:solidFill>
                <a:latin typeface="Tahoma"/>
                <a:cs typeface="Tahoma"/>
              </a:rPr>
              <a:t> </a:t>
            </a:r>
            <a:r>
              <a:rPr sz="2750" spc="5" dirty="0">
                <a:solidFill>
                  <a:srgbClr val="FFFFFF"/>
                </a:solidFill>
                <a:latin typeface="Tahoma"/>
                <a:cs typeface="Tahoma"/>
              </a:rPr>
              <a:t>whether  </a:t>
            </a:r>
            <a:r>
              <a:rPr sz="2750" spc="20" dirty="0">
                <a:solidFill>
                  <a:srgbClr val="FFFFFF"/>
                </a:solidFill>
                <a:latin typeface="Tahoma"/>
                <a:cs typeface="Tahoma"/>
              </a:rPr>
              <a:t>official</a:t>
            </a:r>
            <a:r>
              <a:rPr sz="2750" spc="-140" dirty="0">
                <a:solidFill>
                  <a:srgbClr val="FFFFFF"/>
                </a:solidFill>
                <a:latin typeface="Tahoma"/>
                <a:cs typeface="Tahoma"/>
              </a:rPr>
              <a:t> </a:t>
            </a:r>
            <a:r>
              <a:rPr sz="2750" spc="5" dirty="0">
                <a:solidFill>
                  <a:srgbClr val="FFFFFF"/>
                </a:solidFill>
                <a:latin typeface="Tahoma"/>
                <a:cs typeface="Tahoma"/>
              </a:rPr>
              <a:t>guerrillas,</a:t>
            </a:r>
            <a:r>
              <a:rPr sz="2750" spc="-140" dirty="0">
                <a:solidFill>
                  <a:srgbClr val="FFFFFF"/>
                </a:solidFill>
                <a:latin typeface="Tahoma"/>
                <a:cs typeface="Tahoma"/>
              </a:rPr>
              <a:t> </a:t>
            </a:r>
            <a:r>
              <a:rPr sz="2750" spc="20" dirty="0">
                <a:solidFill>
                  <a:srgbClr val="FFFFFF"/>
                </a:solidFill>
                <a:latin typeface="Tahoma"/>
                <a:cs typeface="Tahoma"/>
              </a:rPr>
              <a:t>supporters,</a:t>
            </a:r>
            <a:r>
              <a:rPr sz="2750" spc="-140" dirty="0">
                <a:solidFill>
                  <a:srgbClr val="FFFFFF"/>
                </a:solidFill>
                <a:latin typeface="Tahoma"/>
                <a:cs typeface="Tahoma"/>
              </a:rPr>
              <a:t> </a:t>
            </a:r>
            <a:r>
              <a:rPr sz="2750" spc="40" dirty="0">
                <a:solidFill>
                  <a:srgbClr val="FFFFFF"/>
                </a:solidFill>
                <a:latin typeface="Tahoma"/>
                <a:cs typeface="Tahoma"/>
              </a:rPr>
              <a:t>or</a:t>
            </a:r>
            <a:r>
              <a:rPr sz="2750" spc="-140" dirty="0">
                <a:solidFill>
                  <a:srgbClr val="FFFFFF"/>
                </a:solidFill>
                <a:latin typeface="Tahoma"/>
                <a:cs typeface="Tahoma"/>
              </a:rPr>
              <a:t> </a:t>
            </a:r>
            <a:r>
              <a:rPr sz="2750" spc="75" dirty="0">
                <a:solidFill>
                  <a:srgbClr val="FFFFFF"/>
                </a:solidFill>
                <a:latin typeface="Tahoma"/>
                <a:cs typeface="Tahoma"/>
              </a:rPr>
              <a:t>coerced</a:t>
            </a:r>
            <a:r>
              <a:rPr sz="2750" spc="-140" dirty="0">
                <a:solidFill>
                  <a:srgbClr val="FFFFFF"/>
                </a:solidFill>
                <a:latin typeface="Tahoma"/>
                <a:cs typeface="Tahoma"/>
              </a:rPr>
              <a:t> </a:t>
            </a:r>
            <a:r>
              <a:rPr sz="2750" spc="-5" dirty="0">
                <a:solidFill>
                  <a:srgbClr val="FFFFFF"/>
                </a:solidFill>
                <a:latin typeface="Tahoma"/>
                <a:cs typeface="Tahoma"/>
              </a:rPr>
              <a:t>civilians.</a:t>
            </a:r>
            <a:r>
              <a:rPr sz="2750" spc="-140" dirty="0">
                <a:solidFill>
                  <a:srgbClr val="FFFFFF"/>
                </a:solidFill>
                <a:latin typeface="Tahoma"/>
                <a:cs typeface="Tahoma"/>
              </a:rPr>
              <a:t> </a:t>
            </a:r>
            <a:r>
              <a:rPr sz="2750" dirty="0">
                <a:solidFill>
                  <a:srgbClr val="FFFFFF"/>
                </a:solidFill>
                <a:latin typeface="Tahoma"/>
                <a:cs typeface="Tahoma"/>
              </a:rPr>
              <a:t>They</a:t>
            </a:r>
            <a:r>
              <a:rPr sz="2750" spc="-140" dirty="0">
                <a:solidFill>
                  <a:srgbClr val="FFFFFF"/>
                </a:solidFill>
                <a:latin typeface="Tahoma"/>
                <a:cs typeface="Tahoma"/>
              </a:rPr>
              <a:t> </a:t>
            </a:r>
            <a:r>
              <a:rPr sz="2750" spc="90" dirty="0">
                <a:solidFill>
                  <a:srgbClr val="FFFFFF"/>
                </a:solidFill>
                <a:latin typeface="Tahoma"/>
                <a:cs typeface="Tahoma"/>
              </a:rPr>
              <a:t>appealed</a:t>
            </a:r>
            <a:r>
              <a:rPr sz="2750" spc="-140" dirty="0">
                <a:solidFill>
                  <a:srgbClr val="FFFFFF"/>
                </a:solidFill>
                <a:latin typeface="Tahoma"/>
                <a:cs typeface="Tahoma"/>
              </a:rPr>
              <a:t> </a:t>
            </a:r>
            <a:r>
              <a:rPr sz="2750" spc="75" dirty="0">
                <a:solidFill>
                  <a:srgbClr val="FFFFFF"/>
                </a:solidFill>
                <a:latin typeface="Tahoma"/>
                <a:cs typeface="Tahoma"/>
              </a:rPr>
              <a:t>to</a:t>
            </a:r>
            <a:r>
              <a:rPr sz="2750" spc="-140" dirty="0">
                <a:solidFill>
                  <a:srgbClr val="FFFFFF"/>
                </a:solidFill>
                <a:latin typeface="Tahoma"/>
                <a:cs typeface="Tahoma"/>
              </a:rPr>
              <a:t> </a:t>
            </a:r>
            <a:r>
              <a:rPr sz="2750" spc="35" dirty="0">
                <a:solidFill>
                  <a:srgbClr val="FFFFFF"/>
                </a:solidFill>
                <a:latin typeface="Tahoma"/>
                <a:cs typeface="Tahoma"/>
              </a:rPr>
              <a:t>the  </a:t>
            </a:r>
            <a:r>
              <a:rPr sz="2750" spc="20" dirty="0">
                <a:solidFill>
                  <a:srgbClr val="FFFFFF"/>
                </a:solidFill>
                <a:latin typeface="Tahoma"/>
                <a:cs typeface="Tahoma"/>
              </a:rPr>
              <a:t>sense </a:t>
            </a:r>
            <a:r>
              <a:rPr sz="2750" spc="45" dirty="0">
                <a:solidFill>
                  <a:srgbClr val="FFFFFF"/>
                </a:solidFill>
                <a:latin typeface="Tahoma"/>
                <a:cs typeface="Tahoma"/>
              </a:rPr>
              <a:t>of </a:t>
            </a:r>
            <a:r>
              <a:rPr sz="2750" spc="25" dirty="0">
                <a:solidFill>
                  <a:srgbClr val="FFFFFF"/>
                </a:solidFill>
                <a:latin typeface="Tahoma"/>
                <a:cs typeface="Tahoma"/>
              </a:rPr>
              <a:t>nationalism </a:t>
            </a:r>
            <a:r>
              <a:rPr sz="2750" dirty="0">
                <a:solidFill>
                  <a:srgbClr val="FFFFFF"/>
                </a:solidFill>
                <a:latin typeface="Tahoma"/>
                <a:cs typeface="Tahoma"/>
              </a:rPr>
              <a:t>within </a:t>
            </a:r>
            <a:r>
              <a:rPr sz="2750" spc="35" dirty="0">
                <a:solidFill>
                  <a:srgbClr val="FFFFFF"/>
                </a:solidFill>
                <a:latin typeface="Tahoma"/>
                <a:cs typeface="Tahoma"/>
              </a:rPr>
              <a:t>the </a:t>
            </a:r>
            <a:r>
              <a:rPr sz="2750" spc="55" dirty="0">
                <a:solidFill>
                  <a:srgbClr val="FFFFFF"/>
                </a:solidFill>
                <a:latin typeface="Tahoma"/>
                <a:cs typeface="Tahoma"/>
              </a:rPr>
              <a:t>population, </a:t>
            </a:r>
            <a:r>
              <a:rPr sz="2750" spc="50" dirty="0">
                <a:solidFill>
                  <a:srgbClr val="FFFFFF"/>
                </a:solidFill>
                <a:latin typeface="Tahoma"/>
                <a:cs typeface="Tahoma"/>
              </a:rPr>
              <a:t>replacing </a:t>
            </a:r>
            <a:r>
              <a:rPr sz="2750" spc="30" dirty="0">
                <a:solidFill>
                  <a:srgbClr val="FFFFFF"/>
                </a:solidFill>
                <a:latin typeface="Tahoma"/>
                <a:cs typeface="Tahoma"/>
              </a:rPr>
              <a:t>France </a:t>
            </a:r>
            <a:r>
              <a:rPr sz="2750" spc="-15" dirty="0">
                <a:solidFill>
                  <a:srgbClr val="FFFFFF"/>
                </a:solidFill>
                <a:latin typeface="Tahoma"/>
                <a:cs typeface="Tahoma"/>
              </a:rPr>
              <a:t>with </a:t>
            </a:r>
            <a:r>
              <a:rPr sz="2750" spc="35" dirty="0">
                <a:solidFill>
                  <a:srgbClr val="FFFFFF"/>
                </a:solidFill>
                <a:latin typeface="Tahoma"/>
                <a:cs typeface="Tahoma"/>
              </a:rPr>
              <a:t>the  </a:t>
            </a:r>
            <a:r>
              <a:rPr sz="2750" spc="65" dirty="0">
                <a:solidFill>
                  <a:srgbClr val="FFFFFF"/>
                </a:solidFill>
                <a:latin typeface="Tahoma"/>
                <a:cs typeface="Tahoma"/>
              </a:rPr>
              <a:t>United </a:t>
            </a:r>
            <a:r>
              <a:rPr sz="2750" spc="5" dirty="0">
                <a:solidFill>
                  <a:srgbClr val="FFFFFF"/>
                </a:solidFill>
                <a:latin typeface="Tahoma"/>
                <a:cs typeface="Tahoma"/>
              </a:rPr>
              <a:t>States </a:t>
            </a:r>
            <a:r>
              <a:rPr sz="2750" spc="-30" dirty="0">
                <a:solidFill>
                  <a:srgbClr val="FFFFFF"/>
                </a:solidFill>
                <a:latin typeface="Tahoma"/>
                <a:cs typeface="Tahoma"/>
              </a:rPr>
              <a:t>as </a:t>
            </a:r>
            <a:r>
              <a:rPr sz="2750" spc="35" dirty="0">
                <a:solidFill>
                  <a:srgbClr val="FFFFFF"/>
                </a:solidFill>
                <a:latin typeface="Tahoma"/>
                <a:cs typeface="Tahoma"/>
              </a:rPr>
              <a:t>the </a:t>
            </a:r>
            <a:r>
              <a:rPr sz="2750" spc="10" dirty="0">
                <a:solidFill>
                  <a:srgbClr val="FFFFFF"/>
                </a:solidFill>
                <a:latin typeface="Tahoma"/>
                <a:cs typeface="Tahoma"/>
              </a:rPr>
              <a:t>country </a:t>
            </a:r>
            <a:r>
              <a:rPr sz="2750" spc="95" dirty="0">
                <a:solidFill>
                  <a:srgbClr val="FFFFFF"/>
                </a:solidFill>
                <a:latin typeface="Tahoma"/>
                <a:cs typeface="Tahoma"/>
              </a:rPr>
              <a:t>being </a:t>
            </a:r>
            <a:r>
              <a:rPr sz="2750" spc="30" dirty="0">
                <a:solidFill>
                  <a:srgbClr val="FFFFFF"/>
                </a:solidFill>
                <a:latin typeface="Tahoma"/>
                <a:cs typeface="Tahoma"/>
              </a:rPr>
              <a:t>framed </a:t>
            </a:r>
            <a:r>
              <a:rPr sz="2750" spc="-30" dirty="0">
                <a:solidFill>
                  <a:srgbClr val="FFFFFF"/>
                </a:solidFill>
                <a:latin typeface="Tahoma"/>
                <a:cs typeface="Tahoma"/>
              </a:rPr>
              <a:t>as </a:t>
            </a:r>
            <a:r>
              <a:rPr sz="2750" spc="35" dirty="0">
                <a:solidFill>
                  <a:srgbClr val="FFFFFF"/>
                </a:solidFill>
                <a:latin typeface="Tahoma"/>
                <a:cs typeface="Tahoma"/>
              </a:rPr>
              <a:t>the </a:t>
            </a:r>
            <a:r>
              <a:rPr sz="2750" spc="30" dirty="0">
                <a:solidFill>
                  <a:srgbClr val="FFFFFF"/>
                </a:solidFill>
                <a:latin typeface="Tahoma"/>
                <a:cs typeface="Tahoma"/>
              </a:rPr>
              <a:t>imperialistic </a:t>
            </a:r>
            <a:r>
              <a:rPr sz="2750" spc="-20" dirty="0">
                <a:solidFill>
                  <a:srgbClr val="FFFFFF"/>
                </a:solidFill>
                <a:latin typeface="Tahoma"/>
                <a:cs typeface="Tahoma"/>
              </a:rPr>
              <a:t>power,  </a:t>
            </a:r>
            <a:r>
              <a:rPr sz="2750" spc="55" dirty="0">
                <a:solidFill>
                  <a:srgbClr val="FFFFFF"/>
                </a:solidFill>
                <a:latin typeface="Tahoma"/>
                <a:cs typeface="Tahoma"/>
              </a:rPr>
              <a:t>and</a:t>
            </a:r>
            <a:r>
              <a:rPr sz="2750" spc="-140" dirty="0">
                <a:solidFill>
                  <a:srgbClr val="FFFFFF"/>
                </a:solidFill>
                <a:latin typeface="Tahoma"/>
                <a:cs typeface="Tahoma"/>
              </a:rPr>
              <a:t> </a:t>
            </a:r>
            <a:r>
              <a:rPr sz="2750" dirty="0">
                <a:solidFill>
                  <a:srgbClr val="FFFFFF"/>
                </a:solidFill>
                <a:latin typeface="Tahoma"/>
                <a:cs typeface="Tahoma"/>
              </a:rPr>
              <a:t>they</a:t>
            </a:r>
            <a:r>
              <a:rPr sz="2750" spc="-140" dirty="0">
                <a:solidFill>
                  <a:srgbClr val="FFFFFF"/>
                </a:solidFill>
                <a:latin typeface="Tahoma"/>
                <a:cs typeface="Tahoma"/>
              </a:rPr>
              <a:t> </a:t>
            </a:r>
            <a:r>
              <a:rPr sz="2750" spc="50" dirty="0">
                <a:solidFill>
                  <a:srgbClr val="FFFFFF"/>
                </a:solidFill>
                <a:latin typeface="Tahoma"/>
                <a:cs typeface="Tahoma"/>
              </a:rPr>
              <a:t>presented</a:t>
            </a:r>
            <a:r>
              <a:rPr sz="2750" spc="-140" dirty="0">
                <a:solidFill>
                  <a:srgbClr val="FFFFFF"/>
                </a:solidFill>
                <a:latin typeface="Tahoma"/>
                <a:cs typeface="Tahoma"/>
              </a:rPr>
              <a:t> </a:t>
            </a:r>
            <a:r>
              <a:rPr sz="2750" spc="20" dirty="0">
                <a:solidFill>
                  <a:srgbClr val="FFFFFF"/>
                </a:solidFill>
                <a:latin typeface="Tahoma"/>
                <a:cs typeface="Tahoma"/>
              </a:rPr>
              <a:t>themselves</a:t>
            </a:r>
            <a:r>
              <a:rPr sz="2750" spc="-140" dirty="0">
                <a:solidFill>
                  <a:srgbClr val="FFFFFF"/>
                </a:solidFill>
                <a:latin typeface="Tahoma"/>
                <a:cs typeface="Tahoma"/>
              </a:rPr>
              <a:t> </a:t>
            </a:r>
            <a:r>
              <a:rPr sz="2750" spc="-30" dirty="0">
                <a:solidFill>
                  <a:srgbClr val="FFFFFF"/>
                </a:solidFill>
                <a:latin typeface="Tahoma"/>
                <a:cs typeface="Tahoma"/>
              </a:rPr>
              <a:t>as</a:t>
            </a:r>
            <a:r>
              <a:rPr sz="2750" spc="-140" dirty="0">
                <a:solidFill>
                  <a:srgbClr val="FFFFFF"/>
                </a:solidFill>
                <a:latin typeface="Tahoma"/>
                <a:cs typeface="Tahoma"/>
              </a:rPr>
              <a:t> </a:t>
            </a:r>
            <a:r>
              <a:rPr sz="2750" dirty="0">
                <a:solidFill>
                  <a:srgbClr val="FFFFFF"/>
                </a:solidFill>
                <a:latin typeface="Tahoma"/>
                <a:cs typeface="Tahoma"/>
              </a:rPr>
              <a:t>an</a:t>
            </a:r>
            <a:r>
              <a:rPr sz="2750" spc="-140" dirty="0">
                <a:solidFill>
                  <a:srgbClr val="FFFFFF"/>
                </a:solidFill>
                <a:latin typeface="Tahoma"/>
                <a:cs typeface="Tahoma"/>
              </a:rPr>
              <a:t> </a:t>
            </a:r>
            <a:r>
              <a:rPr sz="2750" spc="10" dirty="0">
                <a:solidFill>
                  <a:srgbClr val="FFFFFF"/>
                </a:solidFill>
                <a:latin typeface="Tahoma"/>
                <a:cs typeface="Tahoma"/>
              </a:rPr>
              <a:t>alternative</a:t>
            </a:r>
            <a:r>
              <a:rPr sz="2750" spc="-140" dirty="0">
                <a:solidFill>
                  <a:srgbClr val="FFFFFF"/>
                </a:solidFill>
                <a:latin typeface="Tahoma"/>
                <a:cs typeface="Tahoma"/>
              </a:rPr>
              <a:t> </a:t>
            </a:r>
            <a:r>
              <a:rPr sz="2750" spc="75" dirty="0">
                <a:solidFill>
                  <a:srgbClr val="FFFFFF"/>
                </a:solidFill>
                <a:latin typeface="Tahoma"/>
                <a:cs typeface="Tahoma"/>
              </a:rPr>
              <a:t>to</a:t>
            </a:r>
            <a:r>
              <a:rPr sz="2750" spc="-140" dirty="0">
                <a:solidFill>
                  <a:srgbClr val="FFFFFF"/>
                </a:solidFill>
                <a:latin typeface="Tahoma"/>
                <a:cs typeface="Tahoma"/>
              </a:rPr>
              <a:t> </a:t>
            </a:r>
            <a:r>
              <a:rPr sz="2750" spc="35" dirty="0">
                <a:solidFill>
                  <a:srgbClr val="FFFFFF"/>
                </a:solidFill>
                <a:latin typeface="Tahoma"/>
                <a:cs typeface="Tahoma"/>
              </a:rPr>
              <a:t>the</a:t>
            </a:r>
            <a:r>
              <a:rPr sz="2750" spc="-140" dirty="0">
                <a:solidFill>
                  <a:srgbClr val="FFFFFF"/>
                </a:solidFill>
                <a:latin typeface="Tahoma"/>
                <a:cs typeface="Tahoma"/>
              </a:rPr>
              <a:t> </a:t>
            </a:r>
            <a:r>
              <a:rPr sz="2750" spc="5" dirty="0">
                <a:solidFill>
                  <a:srgbClr val="FFFFFF"/>
                </a:solidFill>
                <a:latin typeface="Tahoma"/>
                <a:cs typeface="Tahoma"/>
              </a:rPr>
              <a:t>repressive</a:t>
            </a:r>
            <a:r>
              <a:rPr sz="2750" spc="-140" dirty="0">
                <a:solidFill>
                  <a:srgbClr val="FFFFFF"/>
                </a:solidFill>
                <a:latin typeface="Tahoma"/>
                <a:cs typeface="Tahoma"/>
              </a:rPr>
              <a:t> </a:t>
            </a:r>
            <a:r>
              <a:rPr sz="2750" spc="35" dirty="0">
                <a:solidFill>
                  <a:srgbClr val="FFFFFF"/>
                </a:solidFill>
                <a:latin typeface="Tahoma"/>
                <a:cs typeface="Tahoma"/>
              </a:rPr>
              <a:t>reign  </a:t>
            </a:r>
            <a:r>
              <a:rPr sz="2750" spc="45" dirty="0">
                <a:solidFill>
                  <a:srgbClr val="FFFFFF"/>
                </a:solidFill>
                <a:latin typeface="Tahoma"/>
                <a:cs typeface="Tahoma"/>
              </a:rPr>
              <a:t>of</a:t>
            </a:r>
            <a:r>
              <a:rPr sz="2750" spc="-135" dirty="0">
                <a:solidFill>
                  <a:srgbClr val="FFFFFF"/>
                </a:solidFill>
                <a:latin typeface="Tahoma"/>
                <a:cs typeface="Tahoma"/>
              </a:rPr>
              <a:t> </a:t>
            </a:r>
            <a:r>
              <a:rPr sz="2750" spc="50" dirty="0">
                <a:solidFill>
                  <a:srgbClr val="FFFFFF"/>
                </a:solidFill>
                <a:latin typeface="Tahoma"/>
                <a:cs typeface="Tahoma"/>
              </a:rPr>
              <a:t>Diem.</a:t>
            </a:r>
            <a:r>
              <a:rPr sz="2750" spc="-135" dirty="0">
                <a:solidFill>
                  <a:srgbClr val="FFFFFF"/>
                </a:solidFill>
                <a:latin typeface="Tahoma"/>
                <a:cs typeface="Tahoma"/>
              </a:rPr>
              <a:t> </a:t>
            </a:r>
            <a:r>
              <a:rPr sz="2750" spc="245" dirty="0">
                <a:solidFill>
                  <a:srgbClr val="FFFFFF"/>
                </a:solidFill>
                <a:latin typeface="Tahoma"/>
                <a:cs typeface="Tahoma"/>
              </a:rPr>
              <a:t>A</a:t>
            </a:r>
            <a:r>
              <a:rPr sz="2750" spc="-135" dirty="0">
                <a:solidFill>
                  <a:srgbClr val="FFFFFF"/>
                </a:solidFill>
                <a:latin typeface="Tahoma"/>
                <a:cs typeface="Tahoma"/>
              </a:rPr>
              <a:t> </a:t>
            </a:r>
            <a:r>
              <a:rPr sz="2750" spc="70" dirty="0">
                <a:solidFill>
                  <a:srgbClr val="FFFFFF"/>
                </a:solidFill>
                <a:latin typeface="Tahoma"/>
                <a:cs typeface="Tahoma"/>
              </a:rPr>
              <a:t>Catholic</a:t>
            </a:r>
            <a:r>
              <a:rPr sz="2750" spc="-135" dirty="0">
                <a:solidFill>
                  <a:srgbClr val="FFFFFF"/>
                </a:solidFill>
                <a:latin typeface="Tahoma"/>
                <a:cs typeface="Tahoma"/>
              </a:rPr>
              <a:t> </a:t>
            </a:r>
            <a:r>
              <a:rPr sz="2750" spc="15" dirty="0">
                <a:solidFill>
                  <a:srgbClr val="FFFFFF"/>
                </a:solidFill>
                <a:latin typeface="Tahoma"/>
                <a:cs typeface="Tahoma"/>
              </a:rPr>
              <a:t>man</a:t>
            </a:r>
            <a:r>
              <a:rPr sz="2750" spc="-135" dirty="0">
                <a:solidFill>
                  <a:srgbClr val="FFFFFF"/>
                </a:solidFill>
                <a:latin typeface="Tahoma"/>
                <a:cs typeface="Tahoma"/>
              </a:rPr>
              <a:t> </a:t>
            </a:r>
            <a:r>
              <a:rPr sz="2750" spc="30" dirty="0">
                <a:solidFill>
                  <a:srgbClr val="FFFFFF"/>
                </a:solidFill>
                <a:latin typeface="Tahoma"/>
                <a:cs typeface="Tahoma"/>
              </a:rPr>
              <a:t>ruling</a:t>
            </a:r>
            <a:r>
              <a:rPr sz="2750" spc="-135" dirty="0">
                <a:solidFill>
                  <a:srgbClr val="FFFFFF"/>
                </a:solidFill>
                <a:latin typeface="Tahoma"/>
                <a:cs typeface="Tahoma"/>
              </a:rPr>
              <a:t> </a:t>
            </a:r>
            <a:r>
              <a:rPr sz="2750" spc="-5" dirty="0">
                <a:solidFill>
                  <a:srgbClr val="FFFFFF"/>
                </a:solidFill>
                <a:latin typeface="Tahoma"/>
                <a:cs typeface="Tahoma"/>
              </a:rPr>
              <a:t>a</a:t>
            </a:r>
            <a:r>
              <a:rPr sz="2750" spc="-135" dirty="0">
                <a:solidFill>
                  <a:srgbClr val="FFFFFF"/>
                </a:solidFill>
                <a:latin typeface="Tahoma"/>
                <a:cs typeface="Tahoma"/>
              </a:rPr>
              <a:t> </a:t>
            </a:r>
            <a:r>
              <a:rPr sz="2750" spc="15" dirty="0">
                <a:solidFill>
                  <a:srgbClr val="FFFFFF"/>
                </a:solidFill>
                <a:latin typeface="Tahoma"/>
                <a:cs typeface="Tahoma"/>
              </a:rPr>
              <a:t>largely</a:t>
            </a:r>
            <a:r>
              <a:rPr sz="2750" spc="-135" dirty="0">
                <a:solidFill>
                  <a:srgbClr val="FFFFFF"/>
                </a:solidFill>
                <a:latin typeface="Tahoma"/>
                <a:cs typeface="Tahoma"/>
              </a:rPr>
              <a:t> </a:t>
            </a:r>
            <a:r>
              <a:rPr sz="2750" spc="60" dirty="0">
                <a:solidFill>
                  <a:srgbClr val="FFFFFF"/>
                </a:solidFill>
                <a:latin typeface="Tahoma"/>
                <a:cs typeface="Tahoma"/>
              </a:rPr>
              <a:t>Buddhist</a:t>
            </a:r>
            <a:r>
              <a:rPr sz="2750" spc="-135" dirty="0">
                <a:solidFill>
                  <a:srgbClr val="FFFFFF"/>
                </a:solidFill>
                <a:latin typeface="Tahoma"/>
                <a:cs typeface="Tahoma"/>
              </a:rPr>
              <a:t> </a:t>
            </a:r>
            <a:r>
              <a:rPr sz="2750" spc="55" dirty="0">
                <a:solidFill>
                  <a:srgbClr val="FFFFFF"/>
                </a:solidFill>
                <a:latin typeface="Tahoma"/>
                <a:cs typeface="Tahoma"/>
              </a:rPr>
              <a:t>population,</a:t>
            </a:r>
            <a:r>
              <a:rPr sz="2750" spc="-135" dirty="0">
                <a:solidFill>
                  <a:srgbClr val="FFFFFF"/>
                </a:solidFill>
                <a:latin typeface="Tahoma"/>
                <a:cs typeface="Tahoma"/>
              </a:rPr>
              <a:t> </a:t>
            </a:r>
            <a:r>
              <a:rPr sz="2750" spc="90" dirty="0">
                <a:solidFill>
                  <a:srgbClr val="FFFFFF"/>
                </a:solidFill>
                <a:latin typeface="Tahoma"/>
                <a:cs typeface="Tahoma"/>
              </a:rPr>
              <a:t>Diem</a:t>
            </a:r>
            <a:r>
              <a:rPr sz="2750" spc="-135" dirty="0">
                <a:solidFill>
                  <a:srgbClr val="FFFFFF"/>
                </a:solidFill>
                <a:latin typeface="Tahoma"/>
                <a:cs typeface="Tahoma"/>
              </a:rPr>
              <a:t> </a:t>
            </a:r>
            <a:r>
              <a:rPr sz="2750" spc="55" dirty="0">
                <a:solidFill>
                  <a:srgbClr val="FFFFFF"/>
                </a:solidFill>
                <a:latin typeface="Tahoma"/>
                <a:cs typeface="Tahoma"/>
              </a:rPr>
              <a:t>had  </a:t>
            </a:r>
            <a:r>
              <a:rPr sz="2750" spc="35" dirty="0">
                <a:solidFill>
                  <a:srgbClr val="FFFFFF"/>
                </a:solidFill>
                <a:latin typeface="Tahoma"/>
                <a:cs typeface="Tahoma"/>
              </a:rPr>
              <a:t>proven</a:t>
            </a:r>
            <a:r>
              <a:rPr sz="2750" spc="-140" dirty="0">
                <a:solidFill>
                  <a:srgbClr val="FFFFFF"/>
                </a:solidFill>
                <a:latin typeface="Tahoma"/>
                <a:cs typeface="Tahoma"/>
              </a:rPr>
              <a:t> </a:t>
            </a:r>
            <a:r>
              <a:rPr sz="2750" spc="75" dirty="0">
                <a:solidFill>
                  <a:srgbClr val="FFFFFF"/>
                </a:solidFill>
                <a:latin typeface="Tahoma"/>
                <a:cs typeface="Tahoma"/>
              </a:rPr>
              <a:t>to</a:t>
            </a:r>
            <a:r>
              <a:rPr sz="2750" spc="-140" dirty="0">
                <a:solidFill>
                  <a:srgbClr val="FFFFFF"/>
                </a:solidFill>
                <a:latin typeface="Tahoma"/>
                <a:cs typeface="Tahoma"/>
              </a:rPr>
              <a:t> </a:t>
            </a:r>
            <a:r>
              <a:rPr sz="2750" spc="130" dirty="0">
                <a:solidFill>
                  <a:srgbClr val="FFFFFF"/>
                </a:solidFill>
                <a:latin typeface="Tahoma"/>
                <a:cs typeface="Tahoma"/>
              </a:rPr>
              <a:t>be</a:t>
            </a:r>
            <a:r>
              <a:rPr sz="2750" spc="-140" dirty="0">
                <a:solidFill>
                  <a:srgbClr val="FFFFFF"/>
                </a:solidFill>
                <a:latin typeface="Tahoma"/>
                <a:cs typeface="Tahoma"/>
              </a:rPr>
              <a:t> </a:t>
            </a:r>
            <a:r>
              <a:rPr sz="2750" spc="-5" dirty="0">
                <a:solidFill>
                  <a:srgbClr val="FFFFFF"/>
                </a:solidFill>
                <a:latin typeface="Tahoma"/>
                <a:cs typeface="Tahoma"/>
              </a:rPr>
              <a:t>a</a:t>
            </a:r>
            <a:r>
              <a:rPr sz="2750" spc="-140" dirty="0">
                <a:solidFill>
                  <a:srgbClr val="FFFFFF"/>
                </a:solidFill>
                <a:latin typeface="Tahoma"/>
                <a:cs typeface="Tahoma"/>
              </a:rPr>
              <a:t> </a:t>
            </a:r>
            <a:r>
              <a:rPr sz="2750" spc="100" dirty="0">
                <a:solidFill>
                  <a:srgbClr val="FFFFFF"/>
                </a:solidFill>
                <a:latin typeface="Tahoma"/>
                <a:cs typeface="Tahoma"/>
              </a:rPr>
              <a:t>poor</a:t>
            </a:r>
            <a:r>
              <a:rPr sz="2750" spc="-140" dirty="0">
                <a:solidFill>
                  <a:srgbClr val="FFFFFF"/>
                </a:solidFill>
                <a:latin typeface="Tahoma"/>
                <a:cs typeface="Tahoma"/>
              </a:rPr>
              <a:t> </a:t>
            </a:r>
            <a:r>
              <a:rPr sz="2750" spc="50" dirty="0">
                <a:solidFill>
                  <a:srgbClr val="FFFFFF"/>
                </a:solidFill>
                <a:latin typeface="Tahoma"/>
                <a:cs typeface="Tahoma"/>
              </a:rPr>
              <a:t>leader</a:t>
            </a:r>
            <a:r>
              <a:rPr sz="2750" spc="-140" dirty="0">
                <a:solidFill>
                  <a:srgbClr val="FFFFFF"/>
                </a:solidFill>
                <a:latin typeface="Tahoma"/>
                <a:cs typeface="Tahoma"/>
              </a:rPr>
              <a:t> </a:t>
            </a:r>
            <a:r>
              <a:rPr sz="2750" spc="-10" dirty="0">
                <a:solidFill>
                  <a:srgbClr val="FFFFFF"/>
                </a:solidFill>
                <a:latin typeface="Tahoma"/>
                <a:cs typeface="Tahoma"/>
              </a:rPr>
              <a:t>early</a:t>
            </a:r>
            <a:r>
              <a:rPr sz="2750" spc="-140" dirty="0">
                <a:solidFill>
                  <a:srgbClr val="FFFFFF"/>
                </a:solidFill>
                <a:latin typeface="Tahoma"/>
                <a:cs typeface="Tahoma"/>
              </a:rPr>
              <a:t> </a:t>
            </a:r>
            <a:r>
              <a:rPr sz="2750" spc="80" dirty="0">
                <a:solidFill>
                  <a:srgbClr val="FFFFFF"/>
                </a:solidFill>
                <a:latin typeface="Tahoma"/>
                <a:cs typeface="Tahoma"/>
              </a:rPr>
              <a:t>on</a:t>
            </a:r>
            <a:r>
              <a:rPr sz="2750" spc="-140" dirty="0">
                <a:solidFill>
                  <a:srgbClr val="FFFFFF"/>
                </a:solidFill>
                <a:latin typeface="Tahoma"/>
                <a:cs typeface="Tahoma"/>
              </a:rPr>
              <a:t> </a:t>
            </a:r>
            <a:r>
              <a:rPr sz="2750" spc="40" dirty="0">
                <a:solidFill>
                  <a:srgbClr val="FFFFFF"/>
                </a:solidFill>
                <a:latin typeface="Tahoma"/>
                <a:cs typeface="Tahoma"/>
              </a:rPr>
              <a:t>by</a:t>
            </a:r>
            <a:r>
              <a:rPr sz="2750" spc="-140" dirty="0">
                <a:solidFill>
                  <a:srgbClr val="FFFFFF"/>
                </a:solidFill>
                <a:latin typeface="Tahoma"/>
                <a:cs typeface="Tahoma"/>
              </a:rPr>
              <a:t> </a:t>
            </a:r>
            <a:r>
              <a:rPr sz="2750" spc="15" dirty="0">
                <a:solidFill>
                  <a:srgbClr val="FFFFFF"/>
                </a:solidFill>
                <a:latin typeface="Tahoma"/>
                <a:cs typeface="Tahoma"/>
              </a:rPr>
              <a:t>raising</a:t>
            </a:r>
            <a:r>
              <a:rPr sz="2750" spc="-140" dirty="0">
                <a:solidFill>
                  <a:srgbClr val="FFFFFF"/>
                </a:solidFill>
                <a:latin typeface="Tahoma"/>
                <a:cs typeface="Tahoma"/>
              </a:rPr>
              <a:t> </a:t>
            </a:r>
            <a:r>
              <a:rPr sz="2750" dirty="0">
                <a:solidFill>
                  <a:srgbClr val="FFFFFF"/>
                </a:solidFill>
                <a:latin typeface="Tahoma"/>
                <a:cs typeface="Tahoma"/>
              </a:rPr>
              <a:t>taxes</a:t>
            </a:r>
            <a:r>
              <a:rPr sz="2750" spc="-140" dirty="0">
                <a:solidFill>
                  <a:srgbClr val="FFFFFF"/>
                </a:solidFill>
                <a:latin typeface="Tahoma"/>
                <a:cs typeface="Tahoma"/>
              </a:rPr>
              <a:t> </a:t>
            </a:r>
            <a:r>
              <a:rPr sz="2750" spc="20" dirty="0">
                <a:solidFill>
                  <a:srgbClr val="FFFFFF"/>
                </a:solidFill>
                <a:latin typeface="Tahoma"/>
                <a:cs typeface="Tahoma"/>
              </a:rPr>
              <a:t>in</a:t>
            </a:r>
            <a:r>
              <a:rPr sz="2750" spc="-140" dirty="0">
                <a:solidFill>
                  <a:srgbClr val="FFFFFF"/>
                </a:solidFill>
                <a:latin typeface="Tahoma"/>
                <a:cs typeface="Tahoma"/>
              </a:rPr>
              <a:t> </a:t>
            </a:r>
            <a:r>
              <a:rPr sz="2750" spc="10" dirty="0">
                <a:solidFill>
                  <a:srgbClr val="FFFFFF"/>
                </a:solidFill>
                <a:latin typeface="Tahoma"/>
                <a:cs typeface="Tahoma"/>
              </a:rPr>
              <a:t>poverty-stricken  </a:t>
            </a:r>
            <a:r>
              <a:rPr sz="2750" spc="-35" dirty="0">
                <a:solidFill>
                  <a:srgbClr val="FFFFFF"/>
                </a:solidFill>
                <a:latin typeface="Tahoma"/>
                <a:cs typeface="Tahoma"/>
              </a:rPr>
              <a:t>areas, </a:t>
            </a:r>
            <a:r>
              <a:rPr sz="2750" spc="50" dirty="0">
                <a:solidFill>
                  <a:srgbClr val="FFFFFF"/>
                </a:solidFill>
                <a:latin typeface="Tahoma"/>
                <a:cs typeface="Tahoma"/>
              </a:rPr>
              <a:t>replacing </a:t>
            </a:r>
            <a:r>
              <a:rPr sz="2750" spc="20" dirty="0">
                <a:solidFill>
                  <a:srgbClr val="FFFFFF"/>
                </a:solidFill>
                <a:latin typeface="Tahoma"/>
                <a:cs typeface="Tahoma"/>
              </a:rPr>
              <a:t>trusted </a:t>
            </a:r>
            <a:r>
              <a:rPr sz="2750" spc="55" dirty="0">
                <a:solidFill>
                  <a:srgbClr val="FFFFFF"/>
                </a:solidFill>
                <a:latin typeface="Tahoma"/>
                <a:cs typeface="Tahoma"/>
              </a:rPr>
              <a:t>local </a:t>
            </a:r>
            <a:r>
              <a:rPr sz="2750" spc="10" dirty="0">
                <a:solidFill>
                  <a:srgbClr val="FFFFFF"/>
                </a:solidFill>
                <a:latin typeface="Tahoma"/>
                <a:cs typeface="Tahoma"/>
              </a:rPr>
              <a:t>officials </a:t>
            </a:r>
            <a:r>
              <a:rPr sz="2750" spc="-15" dirty="0">
                <a:solidFill>
                  <a:srgbClr val="FFFFFF"/>
                </a:solidFill>
                <a:latin typeface="Tahoma"/>
                <a:cs typeface="Tahoma"/>
              </a:rPr>
              <a:t>with </a:t>
            </a:r>
            <a:r>
              <a:rPr sz="2750" spc="-5" dirty="0">
                <a:solidFill>
                  <a:srgbClr val="FFFFFF"/>
                </a:solidFill>
                <a:latin typeface="Tahoma"/>
                <a:cs typeface="Tahoma"/>
              </a:rPr>
              <a:t>his </a:t>
            </a:r>
            <a:r>
              <a:rPr sz="2750" spc="20" dirty="0">
                <a:solidFill>
                  <a:srgbClr val="FFFFFF"/>
                </a:solidFill>
                <a:latin typeface="Tahoma"/>
                <a:cs typeface="Tahoma"/>
              </a:rPr>
              <a:t>own </a:t>
            </a:r>
            <a:r>
              <a:rPr sz="2750" spc="50" dirty="0">
                <a:solidFill>
                  <a:srgbClr val="FFFFFF"/>
                </a:solidFill>
                <a:latin typeface="Tahoma"/>
                <a:cs typeface="Tahoma"/>
              </a:rPr>
              <a:t>appointees, </a:t>
            </a:r>
            <a:r>
              <a:rPr sz="2750" spc="55" dirty="0">
                <a:solidFill>
                  <a:srgbClr val="FFFFFF"/>
                </a:solidFill>
                <a:latin typeface="Tahoma"/>
                <a:cs typeface="Tahoma"/>
              </a:rPr>
              <a:t>and  </a:t>
            </a:r>
            <a:r>
              <a:rPr sz="2750" spc="15" dirty="0">
                <a:solidFill>
                  <a:srgbClr val="FFFFFF"/>
                </a:solidFill>
                <a:latin typeface="Tahoma"/>
                <a:cs typeface="Tahoma"/>
              </a:rPr>
              <a:t>largely</a:t>
            </a:r>
            <a:r>
              <a:rPr sz="2750" spc="-140" dirty="0">
                <a:solidFill>
                  <a:srgbClr val="FFFFFF"/>
                </a:solidFill>
                <a:latin typeface="Tahoma"/>
                <a:cs typeface="Tahoma"/>
              </a:rPr>
              <a:t> </a:t>
            </a:r>
            <a:r>
              <a:rPr sz="2750" spc="65" dirty="0">
                <a:solidFill>
                  <a:srgbClr val="FFFFFF"/>
                </a:solidFill>
                <a:latin typeface="Tahoma"/>
                <a:cs typeface="Tahoma"/>
              </a:rPr>
              <a:t>ignoring</a:t>
            </a:r>
            <a:r>
              <a:rPr sz="2750" spc="-140" dirty="0">
                <a:solidFill>
                  <a:srgbClr val="FFFFFF"/>
                </a:solidFill>
                <a:latin typeface="Tahoma"/>
                <a:cs typeface="Tahoma"/>
              </a:rPr>
              <a:t> </a:t>
            </a:r>
            <a:r>
              <a:rPr sz="2750" spc="35" dirty="0">
                <a:solidFill>
                  <a:srgbClr val="FFFFFF"/>
                </a:solidFill>
                <a:latin typeface="Tahoma"/>
                <a:cs typeface="Tahoma"/>
              </a:rPr>
              <a:t>the</a:t>
            </a:r>
            <a:r>
              <a:rPr sz="2750" spc="-140" dirty="0">
                <a:solidFill>
                  <a:srgbClr val="FFFFFF"/>
                </a:solidFill>
                <a:latin typeface="Tahoma"/>
                <a:cs typeface="Tahoma"/>
              </a:rPr>
              <a:t> </a:t>
            </a:r>
            <a:r>
              <a:rPr sz="2750" spc="45" dirty="0">
                <a:solidFill>
                  <a:srgbClr val="FFFFFF"/>
                </a:solidFill>
                <a:latin typeface="Tahoma"/>
                <a:cs typeface="Tahoma"/>
              </a:rPr>
              <a:t>general</a:t>
            </a:r>
            <a:r>
              <a:rPr sz="2750" spc="-140" dirty="0">
                <a:solidFill>
                  <a:srgbClr val="FFFFFF"/>
                </a:solidFill>
                <a:latin typeface="Tahoma"/>
                <a:cs typeface="Tahoma"/>
              </a:rPr>
              <a:t> </a:t>
            </a:r>
            <a:r>
              <a:rPr sz="2750" spc="60" dirty="0">
                <a:solidFill>
                  <a:srgbClr val="FFFFFF"/>
                </a:solidFill>
                <a:latin typeface="Tahoma"/>
                <a:cs typeface="Tahoma"/>
              </a:rPr>
              <a:t>needs</a:t>
            </a:r>
            <a:r>
              <a:rPr sz="2750" spc="-140" dirty="0">
                <a:solidFill>
                  <a:srgbClr val="FFFFFF"/>
                </a:solidFill>
                <a:latin typeface="Tahoma"/>
                <a:cs typeface="Tahoma"/>
              </a:rPr>
              <a:t> </a:t>
            </a:r>
            <a:r>
              <a:rPr sz="2750" spc="45" dirty="0">
                <a:solidFill>
                  <a:srgbClr val="FFFFFF"/>
                </a:solidFill>
                <a:latin typeface="Tahoma"/>
                <a:cs typeface="Tahoma"/>
              </a:rPr>
              <a:t>of</a:t>
            </a:r>
            <a:r>
              <a:rPr sz="2750" spc="-140" dirty="0">
                <a:solidFill>
                  <a:srgbClr val="FFFFFF"/>
                </a:solidFill>
                <a:latin typeface="Tahoma"/>
                <a:cs typeface="Tahoma"/>
              </a:rPr>
              <a:t> </a:t>
            </a:r>
            <a:r>
              <a:rPr sz="2750" spc="35" dirty="0">
                <a:solidFill>
                  <a:srgbClr val="FFFFFF"/>
                </a:solidFill>
                <a:latin typeface="Tahoma"/>
                <a:cs typeface="Tahoma"/>
              </a:rPr>
              <a:t>the</a:t>
            </a:r>
            <a:r>
              <a:rPr sz="2750" spc="-140" dirty="0">
                <a:solidFill>
                  <a:srgbClr val="FFFFFF"/>
                </a:solidFill>
                <a:latin typeface="Tahoma"/>
                <a:cs typeface="Tahoma"/>
              </a:rPr>
              <a:t> </a:t>
            </a:r>
            <a:r>
              <a:rPr sz="2750" spc="35" dirty="0">
                <a:solidFill>
                  <a:srgbClr val="FFFFFF"/>
                </a:solidFill>
                <a:latin typeface="Tahoma"/>
                <a:cs typeface="Tahoma"/>
              </a:rPr>
              <a:t>South</a:t>
            </a:r>
            <a:r>
              <a:rPr sz="2750" spc="-140" dirty="0">
                <a:solidFill>
                  <a:srgbClr val="FFFFFF"/>
                </a:solidFill>
                <a:latin typeface="Tahoma"/>
                <a:cs typeface="Tahoma"/>
              </a:rPr>
              <a:t> </a:t>
            </a:r>
            <a:r>
              <a:rPr sz="2750" spc="20" dirty="0">
                <a:solidFill>
                  <a:srgbClr val="FFFFFF"/>
                </a:solidFill>
                <a:latin typeface="Tahoma"/>
                <a:cs typeface="Tahoma"/>
              </a:rPr>
              <a:t>Vietnamese.</a:t>
            </a:r>
            <a:endParaRPr sz="275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228600" y="177800"/>
            <a:ext cx="711200" cy="2413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39800" y="177800"/>
            <a:ext cx="5346700" cy="279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993900" y="482600"/>
            <a:ext cx="2540000" cy="2794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28600" y="119501"/>
            <a:ext cx="6036945" cy="621030"/>
          </a:xfrm>
          <a:prstGeom prst="rect">
            <a:avLst/>
          </a:prstGeom>
        </p:spPr>
        <p:txBody>
          <a:bodyPr vert="horz" wrap="square" lIns="0" tIns="0" rIns="0" bIns="0" rtlCol="0">
            <a:spAutoFit/>
          </a:bodyPr>
          <a:lstStyle/>
          <a:p>
            <a:pPr marL="1790700" marR="5080" indent="-1778000">
              <a:lnSpc>
                <a:spcPct val="117600"/>
              </a:lnSpc>
            </a:pPr>
            <a:r>
              <a:rPr sz="1700" dirty="0">
                <a:latin typeface="Georgia"/>
                <a:cs typeface="Georgia"/>
              </a:rPr>
              <a:t>Photos courtesy of the Center for Arkansas History and</a:t>
            </a:r>
            <a:r>
              <a:rPr sz="1700" spc="-105" dirty="0">
                <a:latin typeface="Georgia"/>
                <a:cs typeface="Georgia"/>
              </a:rPr>
              <a:t> </a:t>
            </a:r>
            <a:r>
              <a:rPr sz="1700" dirty="0">
                <a:latin typeface="Georgia"/>
                <a:cs typeface="Georgia"/>
              </a:rPr>
              <a:t>Culture  Vietnamese soliders,</a:t>
            </a:r>
            <a:r>
              <a:rPr sz="1700" spc="-100" dirty="0">
                <a:latin typeface="Georgia"/>
                <a:cs typeface="Georgia"/>
              </a:rPr>
              <a:t> </a:t>
            </a:r>
            <a:r>
              <a:rPr sz="1700" dirty="0">
                <a:latin typeface="Georgia"/>
                <a:cs typeface="Georgia"/>
              </a:rPr>
              <a:t>1967</a:t>
            </a:r>
            <a:endParaRPr sz="1700">
              <a:latin typeface="Georgia"/>
              <a:cs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7500" y="660400"/>
            <a:ext cx="9826625" cy="685800"/>
          </a:xfrm>
          <a:prstGeom prst="rect">
            <a:avLst/>
          </a:prstGeom>
        </p:spPr>
        <p:txBody>
          <a:bodyPr vert="horz" wrap="square" lIns="0" tIns="0" rIns="0" bIns="0" rtlCol="0">
            <a:spAutoFit/>
          </a:bodyPr>
          <a:lstStyle/>
          <a:p>
            <a:pPr marL="12700">
              <a:lnSpc>
                <a:spcPct val="100000"/>
              </a:lnSpc>
              <a:tabLst>
                <a:tab pos="3348354" algn="l"/>
                <a:tab pos="4959985" algn="l"/>
              </a:tabLst>
            </a:pPr>
            <a:r>
              <a:rPr spc="100" dirty="0"/>
              <a:t>P</a:t>
            </a:r>
            <a:r>
              <a:rPr spc="-690" dirty="0"/>
              <a:t> </a:t>
            </a:r>
            <a:r>
              <a:rPr spc="-125" dirty="0"/>
              <a:t>R</a:t>
            </a:r>
            <a:r>
              <a:rPr spc="-690" dirty="0"/>
              <a:t> </a:t>
            </a:r>
            <a:r>
              <a:rPr spc="140" dirty="0"/>
              <a:t>E</a:t>
            </a:r>
            <a:r>
              <a:rPr spc="-690" dirty="0"/>
              <a:t> </a:t>
            </a:r>
            <a:r>
              <a:rPr spc="-140" dirty="0"/>
              <a:t>-</a:t>
            </a:r>
            <a:r>
              <a:rPr spc="-690" dirty="0"/>
              <a:t> </a:t>
            </a:r>
            <a:r>
              <a:rPr spc="185" dirty="0"/>
              <a:t>W</a:t>
            </a:r>
            <a:r>
              <a:rPr spc="-770" dirty="0"/>
              <a:t> </a:t>
            </a:r>
            <a:r>
              <a:rPr spc="380" dirty="0"/>
              <a:t>A</a:t>
            </a:r>
            <a:r>
              <a:rPr spc="-690" dirty="0"/>
              <a:t> </a:t>
            </a:r>
            <a:r>
              <a:rPr spc="-125" dirty="0"/>
              <a:t>R	</a:t>
            </a:r>
            <a:r>
              <a:rPr spc="125" dirty="0"/>
              <a:t>U</a:t>
            </a:r>
            <a:r>
              <a:rPr spc="-690" dirty="0"/>
              <a:t> </a:t>
            </a:r>
            <a:r>
              <a:rPr spc="-195" dirty="0"/>
              <a:t>.</a:t>
            </a:r>
            <a:r>
              <a:rPr spc="-690" dirty="0"/>
              <a:t> </a:t>
            </a:r>
            <a:r>
              <a:rPr spc="-5" dirty="0"/>
              <a:t>S</a:t>
            </a:r>
            <a:r>
              <a:rPr spc="-690" dirty="0"/>
              <a:t> </a:t>
            </a:r>
            <a:r>
              <a:rPr spc="-195" dirty="0"/>
              <a:t>.	</a:t>
            </a:r>
            <a:r>
              <a:rPr spc="-509" dirty="0"/>
              <a:t>I</a:t>
            </a:r>
            <a:r>
              <a:rPr spc="-700" dirty="0"/>
              <a:t> </a:t>
            </a:r>
            <a:r>
              <a:rPr spc="495" dirty="0"/>
              <a:t>N</a:t>
            </a:r>
            <a:r>
              <a:rPr spc="-700" dirty="0"/>
              <a:t> </a:t>
            </a:r>
            <a:r>
              <a:rPr spc="-20" dirty="0"/>
              <a:t>V</a:t>
            </a:r>
            <a:r>
              <a:rPr spc="-700" dirty="0"/>
              <a:t> </a:t>
            </a:r>
            <a:r>
              <a:rPr spc="565" dirty="0"/>
              <a:t>O</a:t>
            </a:r>
            <a:r>
              <a:rPr spc="-700" dirty="0"/>
              <a:t> </a:t>
            </a:r>
            <a:r>
              <a:rPr spc="145" dirty="0"/>
              <a:t>LV</a:t>
            </a:r>
            <a:r>
              <a:rPr spc="-700" dirty="0"/>
              <a:t> </a:t>
            </a:r>
            <a:r>
              <a:rPr spc="140" dirty="0"/>
              <a:t>E</a:t>
            </a:r>
            <a:r>
              <a:rPr spc="-700" dirty="0"/>
              <a:t> </a:t>
            </a:r>
            <a:r>
              <a:rPr spc="530" dirty="0"/>
              <a:t>M</a:t>
            </a:r>
            <a:r>
              <a:rPr spc="-700" dirty="0"/>
              <a:t> </a:t>
            </a:r>
            <a:r>
              <a:rPr spc="140" dirty="0"/>
              <a:t>E</a:t>
            </a:r>
            <a:r>
              <a:rPr spc="-700" dirty="0"/>
              <a:t> </a:t>
            </a:r>
            <a:r>
              <a:rPr spc="495" dirty="0"/>
              <a:t>N</a:t>
            </a:r>
            <a:r>
              <a:rPr spc="-700" dirty="0"/>
              <a:t> </a:t>
            </a:r>
            <a:r>
              <a:rPr spc="-45" dirty="0"/>
              <a:t>T</a:t>
            </a:r>
          </a:p>
        </p:txBody>
      </p:sp>
      <p:sp>
        <p:nvSpPr>
          <p:cNvPr id="3" name="object 3"/>
          <p:cNvSpPr txBox="1"/>
          <p:nvPr/>
        </p:nvSpPr>
        <p:spPr>
          <a:xfrm>
            <a:off x="402828" y="1662597"/>
            <a:ext cx="12146915" cy="5431155"/>
          </a:xfrm>
          <a:prstGeom prst="rect">
            <a:avLst/>
          </a:prstGeom>
        </p:spPr>
        <p:txBody>
          <a:bodyPr vert="horz" wrap="square" lIns="0" tIns="0" rIns="0" bIns="0" rtlCol="0">
            <a:spAutoFit/>
          </a:bodyPr>
          <a:lstStyle/>
          <a:p>
            <a:pPr marL="333375" marR="5080" indent="-320675">
              <a:lnSpc>
                <a:spcPct val="112200"/>
              </a:lnSpc>
              <a:buClr>
                <a:srgbClr val="646464"/>
              </a:buClr>
              <a:buSzPct val="89795"/>
              <a:buChar char="•"/>
              <a:tabLst>
                <a:tab pos="334010" algn="l"/>
              </a:tabLst>
            </a:pPr>
            <a:r>
              <a:rPr sz="2450" spc="75" dirty="0">
                <a:solidFill>
                  <a:srgbClr val="FFFFFF"/>
                </a:solidFill>
                <a:latin typeface="Tahoma"/>
                <a:cs typeface="Tahoma"/>
              </a:rPr>
              <a:t>As</a:t>
            </a:r>
            <a:r>
              <a:rPr sz="2450" spc="-120" dirty="0">
                <a:solidFill>
                  <a:srgbClr val="FFFFFF"/>
                </a:solidFill>
                <a:latin typeface="Tahoma"/>
                <a:cs typeface="Tahoma"/>
              </a:rPr>
              <a:t> </a:t>
            </a:r>
            <a:r>
              <a:rPr sz="2450" spc="20" dirty="0">
                <a:solidFill>
                  <a:srgbClr val="FFFFFF"/>
                </a:solidFill>
                <a:latin typeface="Tahoma"/>
                <a:cs typeface="Tahoma"/>
              </a:rPr>
              <a:t>Viet</a:t>
            </a:r>
            <a:r>
              <a:rPr sz="2450" spc="-120" dirty="0">
                <a:solidFill>
                  <a:srgbClr val="FFFFFF"/>
                </a:solidFill>
                <a:latin typeface="Tahoma"/>
                <a:cs typeface="Tahoma"/>
              </a:rPr>
              <a:t> </a:t>
            </a:r>
            <a:r>
              <a:rPr sz="2450" spc="125" dirty="0">
                <a:solidFill>
                  <a:srgbClr val="FFFFFF"/>
                </a:solidFill>
                <a:latin typeface="Tahoma"/>
                <a:cs typeface="Tahoma"/>
              </a:rPr>
              <a:t>Cong</a:t>
            </a:r>
            <a:r>
              <a:rPr sz="2450" spc="-120" dirty="0">
                <a:solidFill>
                  <a:srgbClr val="FFFFFF"/>
                </a:solidFill>
                <a:latin typeface="Tahoma"/>
                <a:cs typeface="Tahoma"/>
              </a:rPr>
              <a:t> </a:t>
            </a:r>
            <a:r>
              <a:rPr sz="2450" spc="5" dirty="0">
                <a:solidFill>
                  <a:srgbClr val="FFFFFF"/>
                </a:solidFill>
                <a:latin typeface="Tahoma"/>
                <a:cs typeface="Tahoma"/>
              </a:rPr>
              <a:t>guerrillas</a:t>
            </a:r>
            <a:r>
              <a:rPr sz="2450" spc="-120" dirty="0">
                <a:solidFill>
                  <a:srgbClr val="FFFFFF"/>
                </a:solidFill>
                <a:latin typeface="Tahoma"/>
                <a:cs typeface="Tahoma"/>
              </a:rPr>
              <a:t> </a:t>
            </a:r>
            <a:r>
              <a:rPr sz="2450" spc="10" dirty="0">
                <a:solidFill>
                  <a:srgbClr val="FFFFFF"/>
                </a:solidFill>
                <a:latin typeface="Tahoma"/>
                <a:cs typeface="Tahoma"/>
              </a:rPr>
              <a:t>infiltrated</a:t>
            </a:r>
            <a:r>
              <a:rPr sz="2450" spc="-120" dirty="0">
                <a:solidFill>
                  <a:srgbClr val="FFFFFF"/>
                </a:solidFill>
                <a:latin typeface="Tahoma"/>
                <a:cs typeface="Tahoma"/>
              </a:rPr>
              <a:t> </a:t>
            </a:r>
            <a:r>
              <a:rPr sz="2450" spc="20" dirty="0">
                <a:solidFill>
                  <a:srgbClr val="FFFFFF"/>
                </a:solidFill>
                <a:latin typeface="Tahoma"/>
                <a:cs typeface="Tahoma"/>
              </a:rPr>
              <a:t>South</a:t>
            </a:r>
            <a:r>
              <a:rPr sz="2450" spc="-120" dirty="0">
                <a:solidFill>
                  <a:srgbClr val="FFFFFF"/>
                </a:solidFill>
                <a:latin typeface="Tahoma"/>
                <a:cs typeface="Tahoma"/>
              </a:rPr>
              <a:t> </a:t>
            </a:r>
            <a:r>
              <a:rPr sz="2450" spc="-5" dirty="0">
                <a:solidFill>
                  <a:srgbClr val="FFFFFF"/>
                </a:solidFill>
                <a:latin typeface="Tahoma"/>
                <a:cs typeface="Tahoma"/>
              </a:rPr>
              <a:t>Vietnam,</a:t>
            </a:r>
            <a:r>
              <a:rPr sz="2450" spc="-120" dirty="0">
                <a:solidFill>
                  <a:srgbClr val="FFFFFF"/>
                </a:solidFill>
                <a:latin typeface="Tahoma"/>
                <a:cs typeface="Tahoma"/>
              </a:rPr>
              <a:t> </a:t>
            </a:r>
            <a:r>
              <a:rPr sz="2450" spc="35" dirty="0">
                <a:solidFill>
                  <a:srgbClr val="FFFFFF"/>
                </a:solidFill>
                <a:latin typeface="Tahoma"/>
                <a:cs typeface="Tahoma"/>
              </a:rPr>
              <a:t>American</a:t>
            </a:r>
            <a:r>
              <a:rPr sz="2450" spc="-120" dirty="0">
                <a:solidFill>
                  <a:srgbClr val="FFFFFF"/>
                </a:solidFill>
                <a:latin typeface="Tahoma"/>
                <a:cs typeface="Tahoma"/>
              </a:rPr>
              <a:t> </a:t>
            </a:r>
            <a:r>
              <a:rPr sz="2450" dirty="0">
                <a:solidFill>
                  <a:srgbClr val="FFFFFF"/>
                </a:solidFill>
                <a:latin typeface="Tahoma"/>
                <a:cs typeface="Tahoma"/>
              </a:rPr>
              <a:t>forces</a:t>
            </a:r>
            <a:r>
              <a:rPr sz="2450" spc="-120" dirty="0">
                <a:solidFill>
                  <a:srgbClr val="FFFFFF"/>
                </a:solidFill>
                <a:latin typeface="Tahoma"/>
                <a:cs typeface="Tahoma"/>
              </a:rPr>
              <a:t> </a:t>
            </a:r>
            <a:r>
              <a:rPr sz="2450" spc="40" dirty="0">
                <a:solidFill>
                  <a:srgbClr val="FFFFFF"/>
                </a:solidFill>
                <a:latin typeface="Tahoma"/>
                <a:cs typeface="Tahoma"/>
              </a:rPr>
              <a:t>struggled</a:t>
            </a:r>
            <a:r>
              <a:rPr sz="2450" spc="-120" dirty="0">
                <a:solidFill>
                  <a:srgbClr val="FFFFFF"/>
                </a:solidFill>
                <a:latin typeface="Tahoma"/>
                <a:cs typeface="Tahoma"/>
              </a:rPr>
              <a:t> </a:t>
            </a:r>
            <a:r>
              <a:rPr sz="2450" spc="55" dirty="0">
                <a:solidFill>
                  <a:srgbClr val="FFFFFF"/>
                </a:solidFill>
                <a:latin typeface="Tahoma"/>
                <a:cs typeface="Tahoma"/>
              </a:rPr>
              <a:t>to</a:t>
            </a:r>
            <a:r>
              <a:rPr sz="2450" spc="-120" dirty="0">
                <a:solidFill>
                  <a:srgbClr val="FFFFFF"/>
                </a:solidFill>
                <a:latin typeface="Tahoma"/>
                <a:cs typeface="Tahoma"/>
              </a:rPr>
              <a:t> </a:t>
            </a:r>
            <a:r>
              <a:rPr sz="2450" spc="45" dirty="0">
                <a:solidFill>
                  <a:srgbClr val="FFFFFF"/>
                </a:solidFill>
                <a:latin typeface="Tahoma"/>
                <a:cs typeface="Tahoma"/>
              </a:rPr>
              <a:t>adapt  </a:t>
            </a:r>
            <a:r>
              <a:rPr sz="2450" spc="55" dirty="0">
                <a:solidFill>
                  <a:srgbClr val="FFFFFF"/>
                </a:solidFill>
                <a:latin typeface="Tahoma"/>
                <a:cs typeface="Tahoma"/>
              </a:rPr>
              <a:t>to </a:t>
            </a:r>
            <a:r>
              <a:rPr sz="2450" dirty="0">
                <a:solidFill>
                  <a:srgbClr val="FFFFFF"/>
                </a:solidFill>
                <a:latin typeface="Tahoma"/>
                <a:cs typeface="Tahoma"/>
              </a:rPr>
              <a:t>their </a:t>
            </a:r>
            <a:r>
              <a:rPr sz="2450" spc="40" dirty="0">
                <a:solidFill>
                  <a:srgbClr val="FFFFFF"/>
                </a:solidFill>
                <a:latin typeface="Tahoma"/>
                <a:cs typeface="Tahoma"/>
              </a:rPr>
              <a:t>methods </a:t>
            </a:r>
            <a:r>
              <a:rPr sz="2450" spc="30" dirty="0">
                <a:solidFill>
                  <a:srgbClr val="FFFFFF"/>
                </a:solidFill>
                <a:latin typeface="Tahoma"/>
                <a:cs typeface="Tahoma"/>
              </a:rPr>
              <a:t>of </a:t>
            </a:r>
            <a:r>
              <a:rPr sz="2450" spc="-65" dirty="0">
                <a:solidFill>
                  <a:srgbClr val="FFFFFF"/>
                </a:solidFill>
                <a:latin typeface="Tahoma"/>
                <a:cs typeface="Tahoma"/>
              </a:rPr>
              <a:t>warfare; </a:t>
            </a:r>
            <a:r>
              <a:rPr sz="2450" spc="15" dirty="0">
                <a:solidFill>
                  <a:srgbClr val="FFFFFF"/>
                </a:solidFill>
                <a:latin typeface="Tahoma"/>
                <a:cs typeface="Tahoma"/>
              </a:rPr>
              <a:t>guerrilla </a:t>
            </a:r>
            <a:r>
              <a:rPr sz="2450" spc="35" dirty="0">
                <a:solidFill>
                  <a:srgbClr val="FFFFFF"/>
                </a:solidFill>
                <a:latin typeface="Tahoma"/>
                <a:cs typeface="Tahoma"/>
              </a:rPr>
              <a:t>groups </a:t>
            </a:r>
            <a:r>
              <a:rPr sz="2450" spc="25" dirty="0">
                <a:solidFill>
                  <a:srgbClr val="FFFFFF"/>
                </a:solidFill>
                <a:latin typeface="Tahoma"/>
                <a:cs typeface="Tahoma"/>
              </a:rPr>
              <a:t>often </a:t>
            </a:r>
            <a:r>
              <a:rPr sz="2450" spc="20" dirty="0">
                <a:solidFill>
                  <a:srgbClr val="FFFFFF"/>
                </a:solidFill>
                <a:latin typeface="Tahoma"/>
                <a:cs typeface="Tahoma"/>
              </a:rPr>
              <a:t>attacked </a:t>
            </a:r>
            <a:r>
              <a:rPr sz="2450" spc="40" dirty="0">
                <a:solidFill>
                  <a:srgbClr val="FFFFFF"/>
                </a:solidFill>
                <a:latin typeface="Tahoma"/>
                <a:cs typeface="Tahoma"/>
              </a:rPr>
              <a:t>and </a:t>
            </a:r>
            <a:r>
              <a:rPr sz="2450" spc="45" dirty="0">
                <a:solidFill>
                  <a:srgbClr val="FFFFFF"/>
                </a:solidFill>
                <a:latin typeface="Tahoma"/>
                <a:cs typeface="Tahoma"/>
              </a:rPr>
              <a:t>disappeared </a:t>
            </a:r>
            <a:r>
              <a:rPr sz="2450" spc="30" dirty="0">
                <a:solidFill>
                  <a:srgbClr val="FFFFFF"/>
                </a:solidFill>
                <a:latin typeface="Tahoma"/>
                <a:cs typeface="Tahoma"/>
              </a:rPr>
              <a:t>back  </a:t>
            </a:r>
            <a:r>
              <a:rPr sz="2450" spc="35" dirty="0">
                <a:solidFill>
                  <a:srgbClr val="FFFFFF"/>
                </a:solidFill>
                <a:latin typeface="Tahoma"/>
                <a:cs typeface="Tahoma"/>
              </a:rPr>
              <a:t>into</a:t>
            </a:r>
            <a:r>
              <a:rPr sz="2450" spc="-130" dirty="0">
                <a:solidFill>
                  <a:srgbClr val="FFFFFF"/>
                </a:solidFill>
                <a:latin typeface="Tahoma"/>
                <a:cs typeface="Tahoma"/>
              </a:rPr>
              <a:t> </a:t>
            </a:r>
            <a:r>
              <a:rPr sz="2450" spc="20" dirty="0">
                <a:solidFill>
                  <a:srgbClr val="FFFFFF"/>
                </a:solidFill>
                <a:latin typeface="Tahoma"/>
                <a:cs typeface="Tahoma"/>
              </a:rPr>
              <a:t>the</a:t>
            </a:r>
            <a:r>
              <a:rPr sz="2450" spc="-130" dirty="0">
                <a:solidFill>
                  <a:srgbClr val="FFFFFF"/>
                </a:solidFill>
                <a:latin typeface="Tahoma"/>
                <a:cs typeface="Tahoma"/>
              </a:rPr>
              <a:t> </a:t>
            </a:r>
            <a:r>
              <a:rPr sz="2450" spc="20" dirty="0">
                <a:solidFill>
                  <a:srgbClr val="FFFFFF"/>
                </a:solidFill>
                <a:latin typeface="Tahoma"/>
                <a:cs typeface="Tahoma"/>
              </a:rPr>
              <a:t>jungle</a:t>
            </a:r>
            <a:r>
              <a:rPr sz="2450" spc="-130" dirty="0">
                <a:solidFill>
                  <a:srgbClr val="FFFFFF"/>
                </a:solidFill>
                <a:latin typeface="Tahoma"/>
                <a:cs typeface="Tahoma"/>
              </a:rPr>
              <a:t> </a:t>
            </a:r>
            <a:r>
              <a:rPr sz="2450" spc="40" dirty="0">
                <a:solidFill>
                  <a:srgbClr val="FFFFFF"/>
                </a:solidFill>
                <a:latin typeface="Tahoma"/>
                <a:cs typeface="Tahoma"/>
              </a:rPr>
              <a:t>before</a:t>
            </a:r>
            <a:r>
              <a:rPr sz="2450" spc="-130" dirty="0">
                <a:solidFill>
                  <a:srgbClr val="FFFFFF"/>
                </a:solidFill>
                <a:latin typeface="Tahoma"/>
                <a:cs typeface="Tahoma"/>
              </a:rPr>
              <a:t> </a:t>
            </a:r>
            <a:r>
              <a:rPr sz="2450" spc="-10" dirty="0">
                <a:solidFill>
                  <a:srgbClr val="FFFFFF"/>
                </a:solidFill>
                <a:latin typeface="Tahoma"/>
                <a:cs typeface="Tahoma"/>
              </a:rPr>
              <a:t>units</a:t>
            </a:r>
            <a:r>
              <a:rPr sz="2450" spc="-130" dirty="0">
                <a:solidFill>
                  <a:srgbClr val="FFFFFF"/>
                </a:solidFill>
                <a:latin typeface="Tahoma"/>
                <a:cs typeface="Tahoma"/>
              </a:rPr>
              <a:t> </a:t>
            </a:r>
            <a:r>
              <a:rPr sz="2450" spc="40" dirty="0">
                <a:solidFill>
                  <a:srgbClr val="FFFFFF"/>
                </a:solidFill>
                <a:latin typeface="Tahoma"/>
                <a:cs typeface="Tahoma"/>
              </a:rPr>
              <a:t>had</a:t>
            </a:r>
            <a:r>
              <a:rPr sz="2450" spc="-130" dirty="0">
                <a:solidFill>
                  <a:srgbClr val="FFFFFF"/>
                </a:solidFill>
                <a:latin typeface="Tahoma"/>
                <a:cs typeface="Tahoma"/>
              </a:rPr>
              <a:t> </a:t>
            </a:r>
            <a:r>
              <a:rPr sz="2450" spc="-20" dirty="0">
                <a:solidFill>
                  <a:srgbClr val="FFFFFF"/>
                </a:solidFill>
                <a:latin typeface="Tahoma"/>
                <a:cs typeface="Tahoma"/>
              </a:rPr>
              <a:t>a</a:t>
            </a:r>
            <a:r>
              <a:rPr sz="2450" spc="-130" dirty="0">
                <a:solidFill>
                  <a:srgbClr val="FFFFFF"/>
                </a:solidFill>
                <a:latin typeface="Tahoma"/>
                <a:cs typeface="Tahoma"/>
              </a:rPr>
              <a:t> </a:t>
            </a:r>
            <a:r>
              <a:rPr sz="2450" spc="20" dirty="0">
                <a:solidFill>
                  <a:srgbClr val="FFFFFF"/>
                </a:solidFill>
                <a:latin typeface="Tahoma"/>
                <a:cs typeface="Tahoma"/>
              </a:rPr>
              <a:t>chance</a:t>
            </a:r>
            <a:r>
              <a:rPr sz="2450" spc="-130" dirty="0">
                <a:solidFill>
                  <a:srgbClr val="FFFFFF"/>
                </a:solidFill>
                <a:latin typeface="Tahoma"/>
                <a:cs typeface="Tahoma"/>
              </a:rPr>
              <a:t> </a:t>
            </a:r>
            <a:r>
              <a:rPr sz="2450" spc="55" dirty="0">
                <a:solidFill>
                  <a:srgbClr val="FFFFFF"/>
                </a:solidFill>
                <a:latin typeface="Tahoma"/>
                <a:cs typeface="Tahoma"/>
              </a:rPr>
              <a:t>to</a:t>
            </a:r>
            <a:r>
              <a:rPr sz="2450" spc="-130" dirty="0">
                <a:solidFill>
                  <a:srgbClr val="FFFFFF"/>
                </a:solidFill>
                <a:latin typeface="Tahoma"/>
                <a:cs typeface="Tahoma"/>
              </a:rPr>
              <a:t> </a:t>
            </a:r>
            <a:r>
              <a:rPr sz="2450" spc="25" dirty="0">
                <a:solidFill>
                  <a:srgbClr val="FFFFFF"/>
                </a:solidFill>
                <a:latin typeface="Tahoma"/>
                <a:cs typeface="Tahoma"/>
              </a:rPr>
              <a:t>respond.</a:t>
            </a:r>
            <a:r>
              <a:rPr sz="2450" spc="-130" dirty="0">
                <a:solidFill>
                  <a:srgbClr val="FFFFFF"/>
                </a:solidFill>
                <a:latin typeface="Tahoma"/>
                <a:cs typeface="Tahoma"/>
              </a:rPr>
              <a:t> </a:t>
            </a:r>
            <a:r>
              <a:rPr sz="2450" spc="-145" dirty="0">
                <a:solidFill>
                  <a:srgbClr val="FFFFFF"/>
                </a:solidFill>
                <a:latin typeface="Tahoma"/>
                <a:cs typeface="Tahoma"/>
              </a:rPr>
              <a:t>In</a:t>
            </a:r>
            <a:r>
              <a:rPr sz="2450" spc="-130" dirty="0">
                <a:solidFill>
                  <a:srgbClr val="FFFFFF"/>
                </a:solidFill>
                <a:latin typeface="Tahoma"/>
                <a:cs typeface="Tahoma"/>
              </a:rPr>
              <a:t> </a:t>
            </a:r>
            <a:r>
              <a:rPr sz="2450" spc="-20" dirty="0">
                <a:solidFill>
                  <a:srgbClr val="FFFFFF"/>
                </a:solidFill>
                <a:latin typeface="Tahoma"/>
                <a:cs typeface="Tahoma"/>
              </a:rPr>
              <a:t>many</a:t>
            </a:r>
            <a:r>
              <a:rPr sz="2450" spc="-130" dirty="0">
                <a:solidFill>
                  <a:srgbClr val="FFFFFF"/>
                </a:solidFill>
                <a:latin typeface="Tahoma"/>
                <a:cs typeface="Tahoma"/>
              </a:rPr>
              <a:t> </a:t>
            </a:r>
            <a:r>
              <a:rPr sz="2450" spc="-20" dirty="0">
                <a:solidFill>
                  <a:srgbClr val="FFFFFF"/>
                </a:solidFill>
                <a:latin typeface="Tahoma"/>
                <a:cs typeface="Tahoma"/>
              </a:rPr>
              <a:t>cases,</a:t>
            </a:r>
            <a:r>
              <a:rPr sz="2450" spc="-130" dirty="0">
                <a:solidFill>
                  <a:srgbClr val="FFFFFF"/>
                </a:solidFill>
                <a:latin typeface="Tahoma"/>
                <a:cs typeface="Tahoma"/>
              </a:rPr>
              <a:t> </a:t>
            </a:r>
            <a:r>
              <a:rPr sz="2450" spc="20" dirty="0">
                <a:solidFill>
                  <a:srgbClr val="FFFFFF"/>
                </a:solidFill>
                <a:latin typeface="Tahoma"/>
                <a:cs typeface="Tahoma"/>
              </a:rPr>
              <a:t>the</a:t>
            </a:r>
            <a:r>
              <a:rPr sz="2450" spc="-130" dirty="0">
                <a:solidFill>
                  <a:srgbClr val="FFFFFF"/>
                </a:solidFill>
                <a:latin typeface="Tahoma"/>
                <a:cs typeface="Tahoma"/>
              </a:rPr>
              <a:t> </a:t>
            </a:r>
            <a:r>
              <a:rPr sz="2450" spc="25" dirty="0">
                <a:solidFill>
                  <a:srgbClr val="FFFFFF"/>
                </a:solidFill>
                <a:latin typeface="Tahoma"/>
                <a:cs typeface="Tahoma"/>
              </a:rPr>
              <a:t>soldiers</a:t>
            </a:r>
            <a:r>
              <a:rPr sz="2450" spc="-130" dirty="0">
                <a:solidFill>
                  <a:srgbClr val="FFFFFF"/>
                </a:solidFill>
                <a:latin typeface="Tahoma"/>
                <a:cs typeface="Tahoma"/>
              </a:rPr>
              <a:t> </a:t>
            </a:r>
            <a:r>
              <a:rPr sz="2450" spc="-20" dirty="0">
                <a:solidFill>
                  <a:srgbClr val="FFFFFF"/>
                </a:solidFill>
                <a:latin typeface="Tahoma"/>
                <a:cs typeface="Tahoma"/>
              </a:rPr>
              <a:t>were  unsure </a:t>
            </a:r>
            <a:r>
              <a:rPr sz="2450" spc="-15" dirty="0">
                <a:solidFill>
                  <a:srgbClr val="FFFFFF"/>
                </a:solidFill>
                <a:latin typeface="Tahoma"/>
                <a:cs typeface="Tahoma"/>
              </a:rPr>
              <a:t>if </a:t>
            </a:r>
            <a:r>
              <a:rPr sz="2450" spc="-20" dirty="0">
                <a:solidFill>
                  <a:srgbClr val="FFFFFF"/>
                </a:solidFill>
                <a:latin typeface="Tahoma"/>
                <a:cs typeface="Tahoma"/>
              </a:rPr>
              <a:t>a </a:t>
            </a:r>
            <a:r>
              <a:rPr sz="2450" spc="20" dirty="0">
                <a:solidFill>
                  <a:srgbClr val="FFFFFF"/>
                </a:solidFill>
                <a:latin typeface="Tahoma"/>
                <a:cs typeface="Tahoma"/>
              </a:rPr>
              <a:t>South </a:t>
            </a:r>
            <a:r>
              <a:rPr sz="2450" spc="15" dirty="0">
                <a:solidFill>
                  <a:srgbClr val="FFFFFF"/>
                </a:solidFill>
                <a:latin typeface="Tahoma"/>
                <a:cs typeface="Tahoma"/>
              </a:rPr>
              <a:t>Vietnamese peasant </a:t>
            </a:r>
            <a:r>
              <a:rPr sz="2450" spc="-55" dirty="0">
                <a:solidFill>
                  <a:srgbClr val="FFFFFF"/>
                </a:solidFill>
                <a:latin typeface="Tahoma"/>
                <a:cs typeface="Tahoma"/>
              </a:rPr>
              <a:t>was </a:t>
            </a:r>
            <a:r>
              <a:rPr sz="2450" spc="-20" dirty="0">
                <a:solidFill>
                  <a:srgbClr val="FFFFFF"/>
                </a:solidFill>
                <a:latin typeface="Tahoma"/>
                <a:cs typeface="Tahoma"/>
              </a:rPr>
              <a:t>a </a:t>
            </a:r>
            <a:r>
              <a:rPr sz="2450" spc="5" dirty="0">
                <a:solidFill>
                  <a:srgbClr val="FFFFFF"/>
                </a:solidFill>
                <a:latin typeface="Tahoma"/>
                <a:cs typeface="Tahoma"/>
              </a:rPr>
              <a:t>civilian </a:t>
            </a:r>
            <a:r>
              <a:rPr sz="2450" spc="25" dirty="0">
                <a:solidFill>
                  <a:srgbClr val="FFFFFF"/>
                </a:solidFill>
                <a:latin typeface="Tahoma"/>
                <a:cs typeface="Tahoma"/>
              </a:rPr>
              <a:t>or </a:t>
            </a:r>
            <a:r>
              <a:rPr sz="2450" spc="20" dirty="0">
                <a:solidFill>
                  <a:srgbClr val="FFFFFF"/>
                </a:solidFill>
                <a:latin typeface="Tahoma"/>
                <a:cs typeface="Tahoma"/>
              </a:rPr>
              <a:t>Viet </a:t>
            </a:r>
            <a:r>
              <a:rPr sz="2450" spc="80" dirty="0">
                <a:solidFill>
                  <a:srgbClr val="FFFFFF"/>
                </a:solidFill>
                <a:latin typeface="Tahoma"/>
                <a:cs typeface="Tahoma"/>
              </a:rPr>
              <a:t>Cong, </a:t>
            </a:r>
            <a:r>
              <a:rPr sz="2450" spc="25" dirty="0">
                <a:solidFill>
                  <a:srgbClr val="FFFFFF"/>
                </a:solidFill>
                <a:latin typeface="Tahoma"/>
                <a:cs typeface="Tahoma"/>
              </a:rPr>
              <a:t>often </a:t>
            </a:r>
            <a:r>
              <a:rPr sz="2450" spc="20" dirty="0">
                <a:solidFill>
                  <a:srgbClr val="FFFFFF"/>
                </a:solidFill>
                <a:latin typeface="Tahoma"/>
                <a:cs typeface="Tahoma"/>
              </a:rPr>
              <a:t>learning the  </a:t>
            </a:r>
            <a:r>
              <a:rPr sz="2450" spc="-20" dirty="0">
                <a:solidFill>
                  <a:srgbClr val="FFFFFF"/>
                </a:solidFill>
                <a:latin typeface="Tahoma"/>
                <a:cs typeface="Tahoma"/>
              </a:rPr>
              <a:t>truth </a:t>
            </a:r>
            <a:r>
              <a:rPr sz="2450" spc="15" dirty="0">
                <a:solidFill>
                  <a:srgbClr val="FFFFFF"/>
                </a:solidFill>
                <a:latin typeface="Tahoma"/>
                <a:cs typeface="Tahoma"/>
              </a:rPr>
              <a:t>only </a:t>
            </a:r>
            <a:r>
              <a:rPr sz="2450" spc="-15" dirty="0">
                <a:solidFill>
                  <a:srgbClr val="FFFFFF"/>
                </a:solidFill>
                <a:latin typeface="Tahoma"/>
                <a:cs typeface="Tahoma"/>
              </a:rPr>
              <a:t>after </a:t>
            </a:r>
            <a:r>
              <a:rPr sz="2450" spc="-20" dirty="0">
                <a:solidFill>
                  <a:srgbClr val="FFFFFF"/>
                </a:solidFill>
                <a:latin typeface="Tahoma"/>
                <a:cs typeface="Tahoma"/>
              </a:rPr>
              <a:t>a </a:t>
            </a:r>
            <a:r>
              <a:rPr sz="2450" spc="45" dirty="0">
                <a:solidFill>
                  <a:srgbClr val="FFFFFF"/>
                </a:solidFill>
                <a:latin typeface="Tahoma"/>
                <a:cs typeface="Tahoma"/>
              </a:rPr>
              <a:t>deadly </a:t>
            </a:r>
            <a:r>
              <a:rPr sz="2450" spc="-20" dirty="0">
                <a:solidFill>
                  <a:srgbClr val="FFFFFF"/>
                </a:solidFill>
                <a:latin typeface="Tahoma"/>
                <a:cs typeface="Tahoma"/>
              </a:rPr>
              <a:t>attack. </a:t>
            </a:r>
            <a:r>
              <a:rPr sz="2450" spc="-15" dirty="0">
                <a:solidFill>
                  <a:srgbClr val="FFFFFF"/>
                </a:solidFill>
                <a:latin typeface="Tahoma"/>
                <a:cs typeface="Tahoma"/>
              </a:rPr>
              <a:t>This </a:t>
            </a:r>
            <a:r>
              <a:rPr sz="2450" spc="30" dirty="0">
                <a:solidFill>
                  <a:srgbClr val="FFFFFF"/>
                </a:solidFill>
                <a:latin typeface="Tahoma"/>
                <a:cs typeface="Tahoma"/>
              </a:rPr>
              <a:t>mixing of </a:t>
            </a:r>
            <a:r>
              <a:rPr sz="2450" spc="15" dirty="0">
                <a:solidFill>
                  <a:srgbClr val="FFFFFF"/>
                </a:solidFill>
                <a:latin typeface="Tahoma"/>
                <a:cs typeface="Tahoma"/>
              </a:rPr>
              <a:t>enemy </a:t>
            </a:r>
            <a:r>
              <a:rPr sz="2450" spc="40" dirty="0">
                <a:solidFill>
                  <a:srgbClr val="FFFFFF"/>
                </a:solidFill>
                <a:latin typeface="Tahoma"/>
                <a:cs typeface="Tahoma"/>
              </a:rPr>
              <a:t>and </a:t>
            </a:r>
            <a:r>
              <a:rPr sz="2450" spc="5" dirty="0">
                <a:solidFill>
                  <a:srgbClr val="FFFFFF"/>
                </a:solidFill>
                <a:latin typeface="Tahoma"/>
                <a:cs typeface="Tahoma"/>
              </a:rPr>
              <a:t>civilian </a:t>
            </a:r>
            <a:r>
              <a:rPr sz="2450" spc="35" dirty="0">
                <a:solidFill>
                  <a:srgbClr val="FFFFFF"/>
                </a:solidFill>
                <a:latin typeface="Tahoma"/>
                <a:cs typeface="Tahoma"/>
              </a:rPr>
              <a:t>would </a:t>
            </a:r>
            <a:r>
              <a:rPr sz="2450" spc="-5" dirty="0">
                <a:solidFill>
                  <a:srgbClr val="FFFFFF"/>
                </a:solidFill>
                <a:latin typeface="Tahoma"/>
                <a:cs typeface="Tahoma"/>
              </a:rPr>
              <a:t>eventually  </a:t>
            </a:r>
            <a:r>
              <a:rPr sz="2450" spc="55" dirty="0">
                <a:solidFill>
                  <a:srgbClr val="FFFFFF"/>
                </a:solidFill>
                <a:latin typeface="Tahoma"/>
                <a:cs typeface="Tahoma"/>
              </a:rPr>
              <a:t>lead</a:t>
            </a:r>
            <a:r>
              <a:rPr sz="2450" spc="-140" dirty="0">
                <a:solidFill>
                  <a:srgbClr val="FFFFFF"/>
                </a:solidFill>
                <a:latin typeface="Tahoma"/>
                <a:cs typeface="Tahoma"/>
              </a:rPr>
              <a:t> </a:t>
            </a:r>
            <a:r>
              <a:rPr sz="2450" spc="55" dirty="0">
                <a:solidFill>
                  <a:srgbClr val="FFFFFF"/>
                </a:solidFill>
                <a:latin typeface="Tahoma"/>
                <a:cs typeface="Tahoma"/>
              </a:rPr>
              <a:t>to</a:t>
            </a:r>
            <a:r>
              <a:rPr sz="2450" spc="-140" dirty="0">
                <a:solidFill>
                  <a:srgbClr val="FFFFFF"/>
                </a:solidFill>
                <a:latin typeface="Tahoma"/>
                <a:cs typeface="Tahoma"/>
              </a:rPr>
              <a:t> </a:t>
            </a:r>
            <a:r>
              <a:rPr sz="2450" spc="-20" dirty="0">
                <a:solidFill>
                  <a:srgbClr val="FFFFFF"/>
                </a:solidFill>
                <a:latin typeface="Tahoma"/>
                <a:cs typeface="Tahoma"/>
              </a:rPr>
              <a:t>many</a:t>
            </a:r>
            <a:r>
              <a:rPr sz="2450" spc="-140" dirty="0">
                <a:solidFill>
                  <a:srgbClr val="FFFFFF"/>
                </a:solidFill>
                <a:latin typeface="Tahoma"/>
                <a:cs typeface="Tahoma"/>
              </a:rPr>
              <a:t> </a:t>
            </a:r>
            <a:r>
              <a:rPr sz="2450" spc="40" dirty="0">
                <a:solidFill>
                  <a:srgbClr val="FFFFFF"/>
                </a:solidFill>
                <a:latin typeface="Tahoma"/>
                <a:cs typeface="Tahoma"/>
              </a:rPr>
              <a:t>desperate</a:t>
            </a:r>
            <a:r>
              <a:rPr sz="2450" spc="-140" dirty="0">
                <a:solidFill>
                  <a:srgbClr val="FFFFFF"/>
                </a:solidFill>
                <a:latin typeface="Tahoma"/>
                <a:cs typeface="Tahoma"/>
              </a:rPr>
              <a:t> </a:t>
            </a:r>
            <a:r>
              <a:rPr sz="2450" spc="-10" dirty="0">
                <a:solidFill>
                  <a:srgbClr val="FFFFFF"/>
                </a:solidFill>
                <a:latin typeface="Tahoma"/>
                <a:cs typeface="Tahoma"/>
              </a:rPr>
              <a:t>situations.</a:t>
            </a:r>
            <a:endParaRPr sz="2450">
              <a:latin typeface="Tahoma"/>
              <a:cs typeface="Tahoma"/>
            </a:endParaRPr>
          </a:p>
          <a:p>
            <a:pPr>
              <a:lnSpc>
                <a:spcPct val="100000"/>
              </a:lnSpc>
              <a:spcBef>
                <a:spcPts val="25"/>
              </a:spcBef>
              <a:buClr>
                <a:srgbClr val="646464"/>
              </a:buClr>
              <a:buFont typeface="Tahoma"/>
              <a:buChar char="•"/>
            </a:pPr>
            <a:endParaRPr sz="2500">
              <a:latin typeface="Times New Roman"/>
              <a:cs typeface="Times New Roman"/>
            </a:endParaRPr>
          </a:p>
          <a:p>
            <a:pPr marL="333375" marR="145415" indent="-320675">
              <a:lnSpc>
                <a:spcPct val="112200"/>
              </a:lnSpc>
              <a:buClr>
                <a:srgbClr val="646464"/>
              </a:buClr>
              <a:buSzPct val="89795"/>
              <a:buChar char="•"/>
              <a:tabLst>
                <a:tab pos="334010" algn="l"/>
              </a:tabLst>
            </a:pPr>
            <a:r>
              <a:rPr sz="2450" spc="-145" dirty="0">
                <a:solidFill>
                  <a:srgbClr val="FFFFFF"/>
                </a:solidFill>
                <a:latin typeface="Tahoma"/>
                <a:cs typeface="Tahoma"/>
              </a:rPr>
              <a:t>In </a:t>
            </a:r>
            <a:r>
              <a:rPr sz="2450" spc="20" dirty="0">
                <a:solidFill>
                  <a:srgbClr val="FFFFFF"/>
                </a:solidFill>
                <a:latin typeface="Tahoma"/>
                <a:cs typeface="Tahoma"/>
              </a:rPr>
              <a:t>the </a:t>
            </a:r>
            <a:r>
              <a:rPr sz="2450" spc="-65" dirty="0">
                <a:solidFill>
                  <a:srgbClr val="FFFFFF"/>
                </a:solidFill>
                <a:latin typeface="Tahoma"/>
                <a:cs typeface="Tahoma"/>
              </a:rPr>
              <a:t>1962 </a:t>
            </a:r>
            <a:r>
              <a:rPr sz="2450" spc="60" dirty="0">
                <a:solidFill>
                  <a:srgbClr val="FFFFFF"/>
                </a:solidFill>
                <a:latin typeface="Tahoma"/>
                <a:cs typeface="Tahoma"/>
              </a:rPr>
              <a:t>Operation </a:t>
            </a:r>
            <a:r>
              <a:rPr sz="2450" spc="-10" dirty="0">
                <a:solidFill>
                  <a:srgbClr val="FFFFFF"/>
                </a:solidFill>
                <a:latin typeface="Tahoma"/>
                <a:cs typeface="Tahoma"/>
              </a:rPr>
              <a:t>Ranch </a:t>
            </a:r>
            <a:r>
              <a:rPr sz="2450" spc="25" dirty="0">
                <a:solidFill>
                  <a:srgbClr val="FFFFFF"/>
                </a:solidFill>
                <a:latin typeface="Tahoma"/>
                <a:cs typeface="Tahoma"/>
              </a:rPr>
              <a:t>Hand, </a:t>
            </a:r>
            <a:r>
              <a:rPr sz="2450" spc="20" dirty="0">
                <a:solidFill>
                  <a:srgbClr val="FFFFFF"/>
                </a:solidFill>
                <a:latin typeface="Tahoma"/>
                <a:cs typeface="Tahoma"/>
              </a:rPr>
              <a:t>the </a:t>
            </a:r>
            <a:r>
              <a:rPr sz="2450" spc="45" dirty="0">
                <a:solidFill>
                  <a:srgbClr val="FFFFFF"/>
                </a:solidFill>
                <a:latin typeface="Tahoma"/>
                <a:cs typeface="Tahoma"/>
              </a:rPr>
              <a:t>United </a:t>
            </a:r>
            <a:r>
              <a:rPr sz="2450" spc="-5" dirty="0">
                <a:solidFill>
                  <a:srgbClr val="FFFFFF"/>
                </a:solidFill>
                <a:latin typeface="Tahoma"/>
                <a:cs typeface="Tahoma"/>
              </a:rPr>
              <a:t>States </a:t>
            </a:r>
            <a:r>
              <a:rPr sz="2450" spc="65" dirty="0">
                <a:solidFill>
                  <a:srgbClr val="FFFFFF"/>
                </a:solidFill>
                <a:latin typeface="Tahoma"/>
                <a:cs typeface="Tahoma"/>
              </a:rPr>
              <a:t>began </a:t>
            </a:r>
            <a:r>
              <a:rPr sz="2450" spc="75" dirty="0">
                <a:solidFill>
                  <a:srgbClr val="FFFFFF"/>
                </a:solidFill>
                <a:latin typeface="Tahoma"/>
                <a:cs typeface="Tahoma"/>
              </a:rPr>
              <a:t>dropping </a:t>
            </a:r>
            <a:r>
              <a:rPr sz="2450" spc="25" dirty="0">
                <a:solidFill>
                  <a:srgbClr val="FFFFFF"/>
                </a:solidFill>
                <a:latin typeface="Tahoma"/>
                <a:cs typeface="Tahoma"/>
              </a:rPr>
              <a:t>chemical  defoliants</a:t>
            </a:r>
            <a:r>
              <a:rPr sz="2450" spc="-130" dirty="0">
                <a:solidFill>
                  <a:srgbClr val="FFFFFF"/>
                </a:solidFill>
                <a:latin typeface="Tahoma"/>
                <a:cs typeface="Tahoma"/>
              </a:rPr>
              <a:t> </a:t>
            </a:r>
            <a:r>
              <a:rPr sz="2450" spc="15" dirty="0">
                <a:solidFill>
                  <a:srgbClr val="FFFFFF"/>
                </a:solidFill>
                <a:latin typeface="Tahoma"/>
                <a:cs typeface="Tahoma"/>
              </a:rPr>
              <a:t>meant</a:t>
            </a:r>
            <a:r>
              <a:rPr sz="2450" spc="-130" dirty="0">
                <a:solidFill>
                  <a:srgbClr val="FFFFFF"/>
                </a:solidFill>
                <a:latin typeface="Tahoma"/>
                <a:cs typeface="Tahoma"/>
              </a:rPr>
              <a:t> </a:t>
            </a:r>
            <a:r>
              <a:rPr sz="2450" spc="55" dirty="0">
                <a:solidFill>
                  <a:srgbClr val="FFFFFF"/>
                </a:solidFill>
                <a:latin typeface="Tahoma"/>
                <a:cs typeface="Tahoma"/>
              </a:rPr>
              <a:t>to</a:t>
            </a:r>
            <a:r>
              <a:rPr sz="2450" spc="-130" dirty="0">
                <a:solidFill>
                  <a:srgbClr val="FFFFFF"/>
                </a:solidFill>
                <a:latin typeface="Tahoma"/>
                <a:cs typeface="Tahoma"/>
              </a:rPr>
              <a:t> </a:t>
            </a:r>
            <a:r>
              <a:rPr sz="2450" spc="10" dirty="0">
                <a:solidFill>
                  <a:srgbClr val="FFFFFF"/>
                </a:solidFill>
                <a:latin typeface="Tahoma"/>
                <a:cs typeface="Tahoma"/>
              </a:rPr>
              <a:t>destroy</a:t>
            </a:r>
            <a:r>
              <a:rPr sz="2450" spc="-130" dirty="0">
                <a:solidFill>
                  <a:srgbClr val="FFFFFF"/>
                </a:solidFill>
                <a:latin typeface="Tahoma"/>
                <a:cs typeface="Tahoma"/>
              </a:rPr>
              <a:t> </a:t>
            </a:r>
            <a:r>
              <a:rPr sz="2450" spc="20" dirty="0">
                <a:solidFill>
                  <a:srgbClr val="FFFFFF"/>
                </a:solidFill>
                <a:latin typeface="Tahoma"/>
                <a:cs typeface="Tahoma"/>
              </a:rPr>
              <a:t>the</a:t>
            </a:r>
            <a:r>
              <a:rPr sz="2450" spc="-130" dirty="0">
                <a:solidFill>
                  <a:srgbClr val="FFFFFF"/>
                </a:solidFill>
                <a:latin typeface="Tahoma"/>
                <a:cs typeface="Tahoma"/>
              </a:rPr>
              <a:t> </a:t>
            </a:r>
            <a:r>
              <a:rPr sz="2450" spc="80" dirty="0">
                <a:solidFill>
                  <a:srgbClr val="FFFFFF"/>
                </a:solidFill>
                <a:latin typeface="Tahoma"/>
                <a:cs typeface="Tahoma"/>
              </a:rPr>
              <a:t>food</a:t>
            </a:r>
            <a:r>
              <a:rPr sz="2450" spc="-130" dirty="0">
                <a:solidFill>
                  <a:srgbClr val="FFFFFF"/>
                </a:solidFill>
                <a:latin typeface="Tahoma"/>
                <a:cs typeface="Tahoma"/>
              </a:rPr>
              <a:t> </a:t>
            </a:r>
            <a:r>
              <a:rPr sz="2450" spc="25" dirty="0">
                <a:solidFill>
                  <a:srgbClr val="FFFFFF"/>
                </a:solidFill>
                <a:latin typeface="Tahoma"/>
                <a:cs typeface="Tahoma"/>
              </a:rPr>
              <a:t>supply</a:t>
            </a:r>
            <a:r>
              <a:rPr sz="2450" spc="-130" dirty="0">
                <a:solidFill>
                  <a:srgbClr val="FFFFFF"/>
                </a:solidFill>
                <a:latin typeface="Tahoma"/>
                <a:cs typeface="Tahoma"/>
              </a:rPr>
              <a:t> </a:t>
            </a:r>
            <a:r>
              <a:rPr sz="2450" spc="30" dirty="0">
                <a:solidFill>
                  <a:srgbClr val="FFFFFF"/>
                </a:solidFill>
                <a:latin typeface="Tahoma"/>
                <a:cs typeface="Tahoma"/>
              </a:rPr>
              <a:t>of</a:t>
            </a:r>
            <a:r>
              <a:rPr sz="2450" spc="-130" dirty="0">
                <a:solidFill>
                  <a:srgbClr val="FFFFFF"/>
                </a:solidFill>
                <a:latin typeface="Tahoma"/>
                <a:cs typeface="Tahoma"/>
              </a:rPr>
              <a:t> </a:t>
            </a:r>
            <a:r>
              <a:rPr sz="2450" spc="20" dirty="0">
                <a:solidFill>
                  <a:srgbClr val="FFFFFF"/>
                </a:solidFill>
                <a:latin typeface="Tahoma"/>
                <a:cs typeface="Tahoma"/>
              </a:rPr>
              <a:t>the</a:t>
            </a:r>
            <a:r>
              <a:rPr sz="2450" spc="-130" dirty="0">
                <a:solidFill>
                  <a:srgbClr val="FFFFFF"/>
                </a:solidFill>
                <a:latin typeface="Tahoma"/>
                <a:cs typeface="Tahoma"/>
              </a:rPr>
              <a:t> </a:t>
            </a:r>
            <a:r>
              <a:rPr sz="2450" spc="15" dirty="0">
                <a:solidFill>
                  <a:srgbClr val="FFFFFF"/>
                </a:solidFill>
                <a:latin typeface="Tahoma"/>
                <a:cs typeface="Tahoma"/>
              </a:rPr>
              <a:t>enemy</a:t>
            </a:r>
            <a:r>
              <a:rPr sz="2450" spc="-130" dirty="0">
                <a:solidFill>
                  <a:srgbClr val="FFFFFF"/>
                </a:solidFill>
                <a:latin typeface="Tahoma"/>
                <a:cs typeface="Tahoma"/>
              </a:rPr>
              <a:t> </a:t>
            </a:r>
            <a:r>
              <a:rPr sz="2450" spc="40" dirty="0">
                <a:solidFill>
                  <a:srgbClr val="FFFFFF"/>
                </a:solidFill>
                <a:latin typeface="Tahoma"/>
                <a:cs typeface="Tahoma"/>
              </a:rPr>
              <a:t>and</a:t>
            </a:r>
            <a:r>
              <a:rPr sz="2450" spc="-130" dirty="0">
                <a:solidFill>
                  <a:srgbClr val="FFFFFF"/>
                </a:solidFill>
                <a:latin typeface="Tahoma"/>
                <a:cs typeface="Tahoma"/>
              </a:rPr>
              <a:t> </a:t>
            </a:r>
            <a:r>
              <a:rPr sz="2450" spc="10" dirty="0">
                <a:solidFill>
                  <a:srgbClr val="FFFFFF"/>
                </a:solidFill>
                <a:latin typeface="Tahoma"/>
                <a:cs typeface="Tahoma"/>
              </a:rPr>
              <a:t>clear</a:t>
            </a:r>
            <a:r>
              <a:rPr sz="2450" spc="-130" dirty="0">
                <a:solidFill>
                  <a:srgbClr val="FFFFFF"/>
                </a:solidFill>
                <a:latin typeface="Tahoma"/>
                <a:cs typeface="Tahoma"/>
              </a:rPr>
              <a:t> </a:t>
            </a:r>
            <a:r>
              <a:rPr sz="2450" spc="-55" dirty="0">
                <a:solidFill>
                  <a:srgbClr val="FFFFFF"/>
                </a:solidFill>
                <a:latin typeface="Tahoma"/>
                <a:cs typeface="Tahoma"/>
              </a:rPr>
              <a:t>away</a:t>
            </a:r>
            <a:r>
              <a:rPr sz="2450" spc="-130" dirty="0">
                <a:solidFill>
                  <a:srgbClr val="FFFFFF"/>
                </a:solidFill>
                <a:latin typeface="Tahoma"/>
                <a:cs typeface="Tahoma"/>
              </a:rPr>
              <a:t> </a:t>
            </a:r>
            <a:r>
              <a:rPr sz="2450" dirty="0">
                <a:solidFill>
                  <a:srgbClr val="FFFFFF"/>
                </a:solidFill>
                <a:latin typeface="Tahoma"/>
                <a:cs typeface="Tahoma"/>
              </a:rPr>
              <a:t>their</a:t>
            </a:r>
            <a:r>
              <a:rPr sz="2450" spc="-130" dirty="0">
                <a:solidFill>
                  <a:srgbClr val="FFFFFF"/>
                </a:solidFill>
                <a:latin typeface="Tahoma"/>
                <a:cs typeface="Tahoma"/>
              </a:rPr>
              <a:t> </a:t>
            </a:r>
            <a:r>
              <a:rPr sz="2450" dirty="0">
                <a:solidFill>
                  <a:srgbClr val="FFFFFF"/>
                </a:solidFill>
                <a:latin typeface="Tahoma"/>
                <a:cs typeface="Tahoma"/>
              </a:rPr>
              <a:t>thick  </a:t>
            </a:r>
            <a:r>
              <a:rPr sz="2450" spc="20" dirty="0">
                <a:solidFill>
                  <a:srgbClr val="FFFFFF"/>
                </a:solidFill>
                <a:latin typeface="Tahoma"/>
                <a:cs typeface="Tahoma"/>
              </a:rPr>
              <a:t>jungle</a:t>
            </a:r>
            <a:r>
              <a:rPr sz="2450" spc="-130" dirty="0">
                <a:solidFill>
                  <a:srgbClr val="FFFFFF"/>
                </a:solidFill>
                <a:latin typeface="Tahoma"/>
                <a:cs typeface="Tahoma"/>
              </a:rPr>
              <a:t> </a:t>
            </a:r>
            <a:r>
              <a:rPr sz="2450" spc="15" dirty="0">
                <a:solidFill>
                  <a:srgbClr val="FFFFFF"/>
                </a:solidFill>
                <a:latin typeface="Tahoma"/>
                <a:cs typeface="Tahoma"/>
              </a:rPr>
              <a:t>covering.</a:t>
            </a:r>
            <a:r>
              <a:rPr sz="2450" spc="-130" dirty="0">
                <a:solidFill>
                  <a:srgbClr val="FFFFFF"/>
                </a:solidFill>
                <a:latin typeface="Tahoma"/>
                <a:cs typeface="Tahoma"/>
              </a:rPr>
              <a:t> </a:t>
            </a:r>
            <a:r>
              <a:rPr sz="2450" spc="-15" dirty="0">
                <a:solidFill>
                  <a:srgbClr val="FFFFFF"/>
                </a:solidFill>
                <a:latin typeface="Tahoma"/>
                <a:cs typeface="Tahoma"/>
              </a:rPr>
              <a:t>This</a:t>
            </a:r>
            <a:r>
              <a:rPr sz="2450" spc="-130" dirty="0">
                <a:solidFill>
                  <a:srgbClr val="FFFFFF"/>
                </a:solidFill>
                <a:latin typeface="Tahoma"/>
                <a:cs typeface="Tahoma"/>
              </a:rPr>
              <a:t> </a:t>
            </a:r>
            <a:r>
              <a:rPr sz="2450" spc="35" dirty="0">
                <a:solidFill>
                  <a:srgbClr val="FFFFFF"/>
                </a:solidFill>
                <a:latin typeface="Tahoma"/>
                <a:cs typeface="Tahoma"/>
              </a:rPr>
              <a:t>would</a:t>
            </a:r>
            <a:r>
              <a:rPr sz="2450" spc="-130" dirty="0">
                <a:solidFill>
                  <a:srgbClr val="FFFFFF"/>
                </a:solidFill>
                <a:latin typeface="Tahoma"/>
                <a:cs typeface="Tahoma"/>
              </a:rPr>
              <a:t> </a:t>
            </a:r>
            <a:r>
              <a:rPr sz="2450" spc="25" dirty="0">
                <a:solidFill>
                  <a:srgbClr val="FFFFFF"/>
                </a:solidFill>
                <a:latin typeface="Tahoma"/>
                <a:cs typeface="Tahoma"/>
              </a:rPr>
              <a:t>prove</a:t>
            </a:r>
            <a:r>
              <a:rPr sz="2450" spc="-130" dirty="0">
                <a:solidFill>
                  <a:srgbClr val="FFFFFF"/>
                </a:solidFill>
                <a:latin typeface="Tahoma"/>
                <a:cs typeface="Tahoma"/>
              </a:rPr>
              <a:t> </a:t>
            </a:r>
            <a:r>
              <a:rPr sz="2450" spc="55" dirty="0">
                <a:solidFill>
                  <a:srgbClr val="FFFFFF"/>
                </a:solidFill>
                <a:latin typeface="Tahoma"/>
                <a:cs typeface="Tahoma"/>
              </a:rPr>
              <a:t>to</a:t>
            </a:r>
            <a:r>
              <a:rPr sz="2450" spc="-130" dirty="0">
                <a:solidFill>
                  <a:srgbClr val="FFFFFF"/>
                </a:solidFill>
                <a:latin typeface="Tahoma"/>
                <a:cs typeface="Tahoma"/>
              </a:rPr>
              <a:t> </a:t>
            </a:r>
            <a:r>
              <a:rPr sz="2450" spc="105" dirty="0">
                <a:solidFill>
                  <a:srgbClr val="FFFFFF"/>
                </a:solidFill>
                <a:latin typeface="Tahoma"/>
                <a:cs typeface="Tahoma"/>
              </a:rPr>
              <a:t>be</a:t>
            </a:r>
            <a:r>
              <a:rPr sz="2450" spc="-130" dirty="0">
                <a:solidFill>
                  <a:srgbClr val="FFFFFF"/>
                </a:solidFill>
                <a:latin typeface="Tahoma"/>
                <a:cs typeface="Tahoma"/>
              </a:rPr>
              <a:t> </a:t>
            </a:r>
            <a:r>
              <a:rPr sz="2450" spc="15" dirty="0">
                <a:solidFill>
                  <a:srgbClr val="FFFFFF"/>
                </a:solidFill>
                <a:latin typeface="Tahoma"/>
                <a:cs typeface="Tahoma"/>
              </a:rPr>
              <a:t>highly</a:t>
            </a:r>
            <a:r>
              <a:rPr sz="2450" spc="-130" dirty="0">
                <a:solidFill>
                  <a:srgbClr val="FFFFFF"/>
                </a:solidFill>
                <a:latin typeface="Tahoma"/>
                <a:cs typeface="Tahoma"/>
              </a:rPr>
              <a:t> </a:t>
            </a:r>
            <a:r>
              <a:rPr sz="2450" spc="5" dirty="0">
                <a:solidFill>
                  <a:srgbClr val="FFFFFF"/>
                </a:solidFill>
                <a:latin typeface="Tahoma"/>
                <a:cs typeface="Tahoma"/>
              </a:rPr>
              <a:t>controversial</a:t>
            </a:r>
            <a:r>
              <a:rPr sz="2450" spc="-130" dirty="0">
                <a:solidFill>
                  <a:srgbClr val="FFFFFF"/>
                </a:solidFill>
                <a:latin typeface="Tahoma"/>
                <a:cs typeface="Tahoma"/>
              </a:rPr>
              <a:t> </a:t>
            </a:r>
            <a:r>
              <a:rPr sz="2450" spc="10" dirty="0">
                <a:solidFill>
                  <a:srgbClr val="FFFFFF"/>
                </a:solidFill>
                <a:latin typeface="Tahoma"/>
                <a:cs typeface="Tahoma"/>
              </a:rPr>
              <a:t>in</a:t>
            </a:r>
            <a:r>
              <a:rPr sz="2450" spc="-130" dirty="0">
                <a:solidFill>
                  <a:srgbClr val="FFFFFF"/>
                </a:solidFill>
                <a:latin typeface="Tahoma"/>
                <a:cs typeface="Tahoma"/>
              </a:rPr>
              <a:t> </a:t>
            </a:r>
            <a:r>
              <a:rPr sz="2450" spc="20" dirty="0">
                <a:solidFill>
                  <a:srgbClr val="FFFFFF"/>
                </a:solidFill>
                <a:latin typeface="Tahoma"/>
                <a:cs typeface="Tahoma"/>
              </a:rPr>
              <a:t>the</a:t>
            </a:r>
            <a:r>
              <a:rPr sz="2450" spc="-130" dirty="0">
                <a:solidFill>
                  <a:srgbClr val="FFFFFF"/>
                </a:solidFill>
                <a:latin typeface="Tahoma"/>
                <a:cs typeface="Tahoma"/>
              </a:rPr>
              <a:t> </a:t>
            </a:r>
            <a:r>
              <a:rPr sz="2450" spc="35" dirty="0">
                <a:solidFill>
                  <a:srgbClr val="FFFFFF"/>
                </a:solidFill>
                <a:latin typeface="Tahoma"/>
                <a:cs typeface="Tahoma"/>
              </a:rPr>
              <a:t>following</a:t>
            </a:r>
            <a:r>
              <a:rPr sz="2450" spc="-130" dirty="0">
                <a:solidFill>
                  <a:srgbClr val="FFFFFF"/>
                </a:solidFill>
                <a:latin typeface="Tahoma"/>
                <a:cs typeface="Tahoma"/>
              </a:rPr>
              <a:t> </a:t>
            </a:r>
            <a:r>
              <a:rPr sz="2450" spc="-45" dirty="0">
                <a:solidFill>
                  <a:srgbClr val="FFFFFF"/>
                </a:solidFill>
                <a:latin typeface="Tahoma"/>
                <a:cs typeface="Tahoma"/>
              </a:rPr>
              <a:t>years,</a:t>
            </a:r>
            <a:r>
              <a:rPr sz="2450" spc="-130" dirty="0">
                <a:solidFill>
                  <a:srgbClr val="FFFFFF"/>
                </a:solidFill>
                <a:latin typeface="Tahoma"/>
                <a:cs typeface="Tahoma"/>
              </a:rPr>
              <a:t> </a:t>
            </a:r>
            <a:r>
              <a:rPr sz="2450" spc="-35" dirty="0">
                <a:solidFill>
                  <a:srgbClr val="FFFFFF"/>
                </a:solidFill>
                <a:latin typeface="Tahoma"/>
                <a:cs typeface="Tahoma"/>
              </a:rPr>
              <a:t>as  </a:t>
            </a:r>
            <a:r>
              <a:rPr sz="2450" spc="-20" dirty="0">
                <a:solidFill>
                  <a:srgbClr val="FFFFFF"/>
                </a:solidFill>
                <a:latin typeface="Tahoma"/>
                <a:cs typeface="Tahoma"/>
              </a:rPr>
              <a:t>many </a:t>
            </a:r>
            <a:r>
              <a:rPr sz="2450" spc="30" dirty="0">
                <a:solidFill>
                  <a:srgbClr val="FFFFFF"/>
                </a:solidFill>
                <a:latin typeface="Tahoma"/>
                <a:cs typeface="Tahoma"/>
              </a:rPr>
              <a:t>of </a:t>
            </a:r>
            <a:r>
              <a:rPr sz="2450" spc="15" dirty="0">
                <a:solidFill>
                  <a:srgbClr val="FFFFFF"/>
                </a:solidFill>
                <a:latin typeface="Tahoma"/>
                <a:cs typeface="Tahoma"/>
              </a:rPr>
              <a:t>these </a:t>
            </a:r>
            <a:r>
              <a:rPr sz="2450" spc="30" dirty="0">
                <a:solidFill>
                  <a:srgbClr val="FFFFFF"/>
                </a:solidFill>
                <a:latin typeface="Tahoma"/>
                <a:cs typeface="Tahoma"/>
              </a:rPr>
              <a:t>chemicals-Agent </a:t>
            </a:r>
            <a:r>
              <a:rPr sz="2450" spc="70" dirty="0">
                <a:solidFill>
                  <a:srgbClr val="FFFFFF"/>
                </a:solidFill>
                <a:latin typeface="Tahoma"/>
                <a:cs typeface="Tahoma"/>
              </a:rPr>
              <a:t>Orange </a:t>
            </a:r>
            <a:r>
              <a:rPr sz="2450" spc="75" dirty="0">
                <a:solidFill>
                  <a:srgbClr val="FFFFFF"/>
                </a:solidFill>
                <a:latin typeface="Tahoma"/>
                <a:cs typeface="Tahoma"/>
              </a:rPr>
              <a:t>being </a:t>
            </a:r>
            <a:r>
              <a:rPr sz="2450" spc="20" dirty="0">
                <a:solidFill>
                  <a:srgbClr val="FFFFFF"/>
                </a:solidFill>
                <a:latin typeface="Tahoma"/>
                <a:cs typeface="Tahoma"/>
              </a:rPr>
              <a:t>the </a:t>
            </a:r>
            <a:r>
              <a:rPr sz="2450" spc="35" dirty="0">
                <a:solidFill>
                  <a:srgbClr val="FFFFFF"/>
                </a:solidFill>
                <a:latin typeface="Tahoma"/>
                <a:cs typeface="Tahoma"/>
              </a:rPr>
              <a:t>best </a:t>
            </a:r>
            <a:r>
              <a:rPr sz="2450" spc="5" dirty="0">
                <a:solidFill>
                  <a:srgbClr val="FFFFFF"/>
                </a:solidFill>
                <a:latin typeface="Tahoma"/>
                <a:cs typeface="Tahoma"/>
              </a:rPr>
              <a:t>known-devastated </a:t>
            </a:r>
            <a:r>
              <a:rPr sz="2450" spc="20" dirty="0">
                <a:solidFill>
                  <a:srgbClr val="FFFFFF"/>
                </a:solidFill>
                <a:latin typeface="Tahoma"/>
                <a:cs typeface="Tahoma"/>
              </a:rPr>
              <a:t>the  </a:t>
            </a:r>
            <a:r>
              <a:rPr sz="2450" spc="5" dirty="0">
                <a:solidFill>
                  <a:srgbClr val="FFFFFF"/>
                </a:solidFill>
                <a:latin typeface="Tahoma"/>
                <a:cs typeface="Tahoma"/>
              </a:rPr>
              <a:t>agricultural</a:t>
            </a:r>
            <a:r>
              <a:rPr sz="2450" spc="-130" dirty="0">
                <a:solidFill>
                  <a:srgbClr val="FFFFFF"/>
                </a:solidFill>
                <a:latin typeface="Tahoma"/>
                <a:cs typeface="Tahoma"/>
              </a:rPr>
              <a:t> </a:t>
            </a:r>
            <a:r>
              <a:rPr sz="2450" spc="40" dirty="0">
                <a:solidFill>
                  <a:srgbClr val="FFFFFF"/>
                </a:solidFill>
                <a:latin typeface="Tahoma"/>
                <a:cs typeface="Tahoma"/>
              </a:rPr>
              <a:t>potential</a:t>
            </a:r>
            <a:r>
              <a:rPr sz="2450" spc="-130" dirty="0">
                <a:solidFill>
                  <a:srgbClr val="FFFFFF"/>
                </a:solidFill>
                <a:latin typeface="Tahoma"/>
                <a:cs typeface="Tahoma"/>
              </a:rPr>
              <a:t> </a:t>
            </a:r>
            <a:r>
              <a:rPr sz="2450" spc="30" dirty="0">
                <a:solidFill>
                  <a:srgbClr val="FFFFFF"/>
                </a:solidFill>
                <a:latin typeface="Tahoma"/>
                <a:cs typeface="Tahoma"/>
              </a:rPr>
              <a:t>of</a:t>
            </a:r>
            <a:r>
              <a:rPr sz="2450" spc="-130" dirty="0">
                <a:solidFill>
                  <a:srgbClr val="FFFFFF"/>
                </a:solidFill>
                <a:latin typeface="Tahoma"/>
                <a:cs typeface="Tahoma"/>
              </a:rPr>
              <a:t> </a:t>
            </a:r>
            <a:r>
              <a:rPr sz="2450" spc="20" dirty="0">
                <a:solidFill>
                  <a:srgbClr val="FFFFFF"/>
                </a:solidFill>
                <a:latin typeface="Tahoma"/>
                <a:cs typeface="Tahoma"/>
              </a:rPr>
              <a:t>the</a:t>
            </a:r>
            <a:r>
              <a:rPr sz="2450" spc="-130" dirty="0">
                <a:solidFill>
                  <a:srgbClr val="FFFFFF"/>
                </a:solidFill>
                <a:latin typeface="Tahoma"/>
                <a:cs typeface="Tahoma"/>
              </a:rPr>
              <a:t> </a:t>
            </a:r>
            <a:r>
              <a:rPr sz="2450" spc="-20" dirty="0">
                <a:solidFill>
                  <a:srgbClr val="FFFFFF"/>
                </a:solidFill>
                <a:latin typeface="Tahoma"/>
                <a:cs typeface="Tahoma"/>
              </a:rPr>
              <a:t>area</a:t>
            </a:r>
            <a:r>
              <a:rPr sz="2450" spc="-130" dirty="0">
                <a:solidFill>
                  <a:srgbClr val="FFFFFF"/>
                </a:solidFill>
                <a:latin typeface="Tahoma"/>
                <a:cs typeface="Tahoma"/>
              </a:rPr>
              <a:t> </a:t>
            </a:r>
            <a:r>
              <a:rPr sz="2450" spc="40" dirty="0">
                <a:solidFill>
                  <a:srgbClr val="FFFFFF"/>
                </a:solidFill>
                <a:latin typeface="Tahoma"/>
                <a:cs typeface="Tahoma"/>
              </a:rPr>
              <a:t>and</a:t>
            </a:r>
            <a:r>
              <a:rPr sz="2450" spc="-130" dirty="0">
                <a:solidFill>
                  <a:srgbClr val="FFFFFF"/>
                </a:solidFill>
                <a:latin typeface="Tahoma"/>
                <a:cs typeface="Tahoma"/>
              </a:rPr>
              <a:t> </a:t>
            </a:r>
            <a:r>
              <a:rPr sz="2450" spc="30" dirty="0">
                <a:solidFill>
                  <a:srgbClr val="FFFFFF"/>
                </a:solidFill>
                <a:latin typeface="Tahoma"/>
                <a:cs typeface="Tahoma"/>
              </a:rPr>
              <a:t>caused</a:t>
            </a:r>
            <a:r>
              <a:rPr sz="2450" spc="-130" dirty="0">
                <a:solidFill>
                  <a:srgbClr val="FFFFFF"/>
                </a:solidFill>
                <a:latin typeface="Tahoma"/>
                <a:cs typeface="Tahoma"/>
              </a:rPr>
              <a:t> </a:t>
            </a:r>
            <a:r>
              <a:rPr sz="2450" spc="25" dirty="0">
                <a:solidFill>
                  <a:srgbClr val="FFFFFF"/>
                </a:solidFill>
                <a:latin typeface="Tahoma"/>
                <a:cs typeface="Tahoma"/>
              </a:rPr>
              <a:t>long-term</a:t>
            </a:r>
            <a:r>
              <a:rPr sz="2450" spc="-130" dirty="0">
                <a:solidFill>
                  <a:srgbClr val="FFFFFF"/>
                </a:solidFill>
                <a:latin typeface="Tahoma"/>
                <a:cs typeface="Tahoma"/>
              </a:rPr>
              <a:t> </a:t>
            </a:r>
            <a:r>
              <a:rPr sz="2450" spc="10" dirty="0">
                <a:solidFill>
                  <a:srgbClr val="FFFFFF"/>
                </a:solidFill>
                <a:latin typeface="Tahoma"/>
                <a:cs typeface="Tahoma"/>
              </a:rPr>
              <a:t>health</a:t>
            </a:r>
            <a:r>
              <a:rPr sz="2450" spc="-130" dirty="0">
                <a:solidFill>
                  <a:srgbClr val="FFFFFF"/>
                </a:solidFill>
                <a:latin typeface="Tahoma"/>
                <a:cs typeface="Tahoma"/>
              </a:rPr>
              <a:t> </a:t>
            </a:r>
            <a:r>
              <a:rPr sz="2450" spc="45" dirty="0">
                <a:solidFill>
                  <a:srgbClr val="FFFFFF"/>
                </a:solidFill>
                <a:latin typeface="Tahoma"/>
                <a:cs typeface="Tahoma"/>
              </a:rPr>
              <a:t>problems</a:t>
            </a:r>
            <a:r>
              <a:rPr sz="2450" spc="-130" dirty="0">
                <a:solidFill>
                  <a:srgbClr val="FFFFFF"/>
                </a:solidFill>
                <a:latin typeface="Tahoma"/>
                <a:cs typeface="Tahoma"/>
              </a:rPr>
              <a:t> </a:t>
            </a:r>
            <a:r>
              <a:rPr sz="2450" dirty="0">
                <a:solidFill>
                  <a:srgbClr val="FFFFFF"/>
                </a:solidFill>
                <a:latin typeface="Tahoma"/>
                <a:cs typeface="Tahoma"/>
              </a:rPr>
              <a:t>for</a:t>
            </a:r>
            <a:r>
              <a:rPr sz="2450" spc="-130" dirty="0">
                <a:solidFill>
                  <a:srgbClr val="FFFFFF"/>
                </a:solidFill>
                <a:latin typeface="Tahoma"/>
                <a:cs typeface="Tahoma"/>
              </a:rPr>
              <a:t> </a:t>
            </a:r>
            <a:r>
              <a:rPr sz="2450" spc="60" dirty="0">
                <a:solidFill>
                  <a:srgbClr val="FFFFFF"/>
                </a:solidFill>
                <a:latin typeface="Tahoma"/>
                <a:cs typeface="Tahoma"/>
              </a:rPr>
              <a:t>both</a:t>
            </a:r>
            <a:r>
              <a:rPr sz="2450" spc="-130" dirty="0">
                <a:solidFill>
                  <a:srgbClr val="FFFFFF"/>
                </a:solidFill>
                <a:latin typeface="Tahoma"/>
                <a:cs typeface="Tahoma"/>
              </a:rPr>
              <a:t> </a:t>
            </a:r>
            <a:r>
              <a:rPr sz="2450" spc="20" dirty="0">
                <a:solidFill>
                  <a:srgbClr val="FFFFFF"/>
                </a:solidFill>
                <a:latin typeface="Tahoma"/>
                <a:cs typeface="Tahoma"/>
              </a:rPr>
              <a:t>the  </a:t>
            </a:r>
            <a:r>
              <a:rPr sz="2450" spc="15" dirty="0">
                <a:solidFill>
                  <a:srgbClr val="FFFFFF"/>
                </a:solidFill>
                <a:latin typeface="Tahoma"/>
                <a:cs typeface="Tahoma"/>
              </a:rPr>
              <a:t>Vietnamese</a:t>
            </a:r>
            <a:r>
              <a:rPr sz="2450" spc="-135" dirty="0">
                <a:solidFill>
                  <a:srgbClr val="FFFFFF"/>
                </a:solidFill>
                <a:latin typeface="Tahoma"/>
                <a:cs typeface="Tahoma"/>
              </a:rPr>
              <a:t> </a:t>
            </a:r>
            <a:r>
              <a:rPr sz="2450" spc="40" dirty="0">
                <a:solidFill>
                  <a:srgbClr val="FFFFFF"/>
                </a:solidFill>
                <a:latin typeface="Tahoma"/>
                <a:cs typeface="Tahoma"/>
              </a:rPr>
              <a:t>and</a:t>
            </a:r>
            <a:r>
              <a:rPr sz="2450" spc="-135" dirty="0">
                <a:solidFill>
                  <a:srgbClr val="FFFFFF"/>
                </a:solidFill>
                <a:latin typeface="Tahoma"/>
                <a:cs typeface="Tahoma"/>
              </a:rPr>
              <a:t> </a:t>
            </a:r>
            <a:r>
              <a:rPr sz="2450" spc="20" dirty="0">
                <a:solidFill>
                  <a:srgbClr val="FFFFFF"/>
                </a:solidFill>
                <a:latin typeface="Tahoma"/>
                <a:cs typeface="Tahoma"/>
              </a:rPr>
              <a:t>the</a:t>
            </a:r>
            <a:r>
              <a:rPr sz="2450" spc="-135" dirty="0">
                <a:solidFill>
                  <a:srgbClr val="FFFFFF"/>
                </a:solidFill>
                <a:latin typeface="Tahoma"/>
                <a:cs typeface="Tahoma"/>
              </a:rPr>
              <a:t> </a:t>
            </a:r>
            <a:r>
              <a:rPr sz="2450" spc="35" dirty="0">
                <a:solidFill>
                  <a:srgbClr val="FFFFFF"/>
                </a:solidFill>
                <a:latin typeface="Tahoma"/>
                <a:cs typeface="Tahoma"/>
              </a:rPr>
              <a:t>American</a:t>
            </a:r>
            <a:r>
              <a:rPr sz="2450" spc="-135" dirty="0">
                <a:solidFill>
                  <a:srgbClr val="FFFFFF"/>
                </a:solidFill>
                <a:latin typeface="Tahoma"/>
                <a:cs typeface="Tahoma"/>
              </a:rPr>
              <a:t> </a:t>
            </a:r>
            <a:r>
              <a:rPr sz="2450" spc="10" dirty="0">
                <a:solidFill>
                  <a:srgbClr val="FFFFFF"/>
                </a:solidFill>
                <a:latin typeface="Tahoma"/>
                <a:cs typeface="Tahoma"/>
              </a:rPr>
              <a:t>soldiers.</a:t>
            </a:r>
            <a:endParaRPr sz="2450">
              <a:latin typeface="Tahoma"/>
              <a:cs typeface="Tahoma"/>
            </a:endParaRPr>
          </a:p>
        </p:txBody>
      </p:sp>
      <p:sp>
        <p:nvSpPr>
          <p:cNvPr id="4" name="object 4"/>
          <p:cNvSpPr txBox="1"/>
          <p:nvPr/>
        </p:nvSpPr>
        <p:spPr>
          <a:xfrm>
            <a:off x="402828" y="7492789"/>
            <a:ext cx="165735" cy="367665"/>
          </a:xfrm>
          <a:prstGeom prst="rect">
            <a:avLst/>
          </a:prstGeom>
        </p:spPr>
        <p:txBody>
          <a:bodyPr vert="horz" wrap="square" lIns="0" tIns="0" rIns="0" bIns="0" rtlCol="0">
            <a:spAutoFit/>
          </a:bodyPr>
          <a:lstStyle/>
          <a:p>
            <a:pPr marL="12700">
              <a:lnSpc>
                <a:spcPct val="100000"/>
              </a:lnSpc>
            </a:pPr>
            <a:r>
              <a:rPr sz="2200" spc="100" dirty="0">
                <a:solidFill>
                  <a:srgbClr val="646464"/>
                </a:solidFill>
                <a:latin typeface="Tahoma"/>
                <a:cs typeface="Tahoma"/>
              </a:rPr>
              <a:t>•</a:t>
            </a:r>
            <a:endParaRPr sz="2200">
              <a:latin typeface="Tahoma"/>
              <a:cs typeface="Tahoma"/>
            </a:endParaRPr>
          </a:p>
        </p:txBody>
      </p:sp>
      <p:sp>
        <p:nvSpPr>
          <p:cNvPr id="5" name="object 5"/>
          <p:cNvSpPr txBox="1"/>
          <p:nvPr/>
        </p:nvSpPr>
        <p:spPr>
          <a:xfrm>
            <a:off x="723900" y="7428397"/>
            <a:ext cx="11422380" cy="1710055"/>
          </a:xfrm>
          <a:prstGeom prst="rect">
            <a:avLst/>
          </a:prstGeom>
        </p:spPr>
        <p:txBody>
          <a:bodyPr vert="horz" wrap="square" lIns="0" tIns="0" rIns="0" bIns="0" rtlCol="0">
            <a:spAutoFit/>
          </a:bodyPr>
          <a:lstStyle/>
          <a:p>
            <a:pPr marL="12700" marR="5080">
              <a:lnSpc>
                <a:spcPct val="112200"/>
              </a:lnSpc>
            </a:pPr>
            <a:r>
              <a:rPr sz="2450" spc="-145" dirty="0">
                <a:solidFill>
                  <a:srgbClr val="FFFFFF"/>
                </a:solidFill>
                <a:latin typeface="Tahoma"/>
                <a:cs typeface="Tahoma"/>
              </a:rPr>
              <a:t>In</a:t>
            </a:r>
            <a:r>
              <a:rPr sz="2450" spc="-125" dirty="0">
                <a:solidFill>
                  <a:srgbClr val="FFFFFF"/>
                </a:solidFill>
                <a:latin typeface="Tahoma"/>
                <a:cs typeface="Tahoma"/>
              </a:rPr>
              <a:t> </a:t>
            </a:r>
            <a:r>
              <a:rPr sz="2450" spc="20" dirty="0">
                <a:solidFill>
                  <a:srgbClr val="FFFFFF"/>
                </a:solidFill>
                <a:latin typeface="Tahoma"/>
                <a:cs typeface="Tahoma"/>
              </a:rPr>
              <a:t>the</a:t>
            </a:r>
            <a:r>
              <a:rPr sz="2450" spc="-125" dirty="0">
                <a:solidFill>
                  <a:srgbClr val="FFFFFF"/>
                </a:solidFill>
                <a:latin typeface="Tahoma"/>
                <a:cs typeface="Tahoma"/>
              </a:rPr>
              <a:t> </a:t>
            </a:r>
            <a:r>
              <a:rPr sz="2450" spc="-5" dirty="0">
                <a:solidFill>
                  <a:srgbClr val="FFFFFF"/>
                </a:solidFill>
                <a:latin typeface="Tahoma"/>
                <a:cs typeface="Tahoma"/>
              </a:rPr>
              <a:t>fall</a:t>
            </a:r>
            <a:r>
              <a:rPr sz="2450" spc="-125" dirty="0">
                <a:solidFill>
                  <a:srgbClr val="FFFFFF"/>
                </a:solidFill>
                <a:latin typeface="Tahoma"/>
                <a:cs typeface="Tahoma"/>
              </a:rPr>
              <a:t> </a:t>
            </a:r>
            <a:r>
              <a:rPr sz="2450" spc="30" dirty="0">
                <a:solidFill>
                  <a:srgbClr val="FFFFFF"/>
                </a:solidFill>
                <a:latin typeface="Tahoma"/>
                <a:cs typeface="Tahoma"/>
              </a:rPr>
              <a:t>of</a:t>
            </a:r>
            <a:r>
              <a:rPr sz="2450" spc="-125" dirty="0">
                <a:solidFill>
                  <a:srgbClr val="FFFFFF"/>
                </a:solidFill>
                <a:latin typeface="Tahoma"/>
                <a:cs typeface="Tahoma"/>
              </a:rPr>
              <a:t> </a:t>
            </a:r>
            <a:r>
              <a:rPr sz="2450" spc="-75" dirty="0">
                <a:solidFill>
                  <a:srgbClr val="FFFFFF"/>
                </a:solidFill>
                <a:latin typeface="Tahoma"/>
                <a:cs typeface="Tahoma"/>
              </a:rPr>
              <a:t>1963,</a:t>
            </a:r>
            <a:r>
              <a:rPr sz="2450" spc="-125" dirty="0">
                <a:solidFill>
                  <a:srgbClr val="FFFFFF"/>
                </a:solidFill>
                <a:latin typeface="Tahoma"/>
                <a:cs typeface="Tahoma"/>
              </a:rPr>
              <a:t> </a:t>
            </a:r>
            <a:r>
              <a:rPr sz="2450" spc="20" dirty="0">
                <a:solidFill>
                  <a:srgbClr val="FFFFFF"/>
                </a:solidFill>
                <a:latin typeface="Tahoma"/>
                <a:cs typeface="Tahoma"/>
              </a:rPr>
              <a:t>the</a:t>
            </a:r>
            <a:r>
              <a:rPr sz="2450" spc="-125" dirty="0">
                <a:solidFill>
                  <a:srgbClr val="FFFFFF"/>
                </a:solidFill>
                <a:latin typeface="Tahoma"/>
                <a:cs typeface="Tahoma"/>
              </a:rPr>
              <a:t> </a:t>
            </a:r>
            <a:r>
              <a:rPr sz="2450" spc="45" dirty="0">
                <a:solidFill>
                  <a:srgbClr val="FFFFFF"/>
                </a:solidFill>
                <a:latin typeface="Tahoma"/>
                <a:cs typeface="Tahoma"/>
              </a:rPr>
              <a:t>United</a:t>
            </a:r>
            <a:r>
              <a:rPr sz="2450" spc="-125" dirty="0">
                <a:solidFill>
                  <a:srgbClr val="FFFFFF"/>
                </a:solidFill>
                <a:latin typeface="Tahoma"/>
                <a:cs typeface="Tahoma"/>
              </a:rPr>
              <a:t> </a:t>
            </a:r>
            <a:r>
              <a:rPr sz="2450" spc="-5" dirty="0">
                <a:solidFill>
                  <a:srgbClr val="FFFFFF"/>
                </a:solidFill>
                <a:latin typeface="Tahoma"/>
                <a:cs typeface="Tahoma"/>
              </a:rPr>
              <a:t>States</a:t>
            </a:r>
            <a:r>
              <a:rPr sz="2450" spc="-125" dirty="0">
                <a:solidFill>
                  <a:srgbClr val="FFFFFF"/>
                </a:solidFill>
                <a:latin typeface="Tahoma"/>
                <a:cs typeface="Tahoma"/>
              </a:rPr>
              <a:t> </a:t>
            </a:r>
            <a:r>
              <a:rPr sz="2450" spc="20" dirty="0">
                <a:solidFill>
                  <a:srgbClr val="FFFFFF"/>
                </a:solidFill>
                <a:latin typeface="Tahoma"/>
                <a:cs typeface="Tahoma"/>
              </a:rPr>
              <a:t>quietly</a:t>
            </a:r>
            <a:r>
              <a:rPr sz="2450" spc="-125" dirty="0">
                <a:solidFill>
                  <a:srgbClr val="FFFFFF"/>
                </a:solidFill>
                <a:latin typeface="Tahoma"/>
                <a:cs typeface="Tahoma"/>
              </a:rPr>
              <a:t> </a:t>
            </a:r>
            <a:r>
              <a:rPr sz="2450" spc="50" dirty="0">
                <a:solidFill>
                  <a:srgbClr val="FFFFFF"/>
                </a:solidFill>
                <a:latin typeface="Tahoma"/>
                <a:cs typeface="Tahoma"/>
              </a:rPr>
              <a:t>supported</a:t>
            </a:r>
            <a:r>
              <a:rPr sz="2450" spc="-125" dirty="0">
                <a:solidFill>
                  <a:srgbClr val="FFFFFF"/>
                </a:solidFill>
                <a:latin typeface="Tahoma"/>
                <a:cs typeface="Tahoma"/>
              </a:rPr>
              <a:t> </a:t>
            </a:r>
            <a:r>
              <a:rPr sz="2450" spc="-20" dirty="0">
                <a:solidFill>
                  <a:srgbClr val="FFFFFF"/>
                </a:solidFill>
                <a:latin typeface="Tahoma"/>
                <a:cs typeface="Tahoma"/>
              </a:rPr>
              <a:t>a</a:t>
            </a:r>
            <a:r>
              <a:rPr sz="2450" spc="-125" dirty="0">
                <a:solidFill>
                  <a:srgbClr val="FFFFFF"/>
                </a:solidFill>
                <a:latin typeface="Tahoma"/>
                <a:cs typeface="Tahoma"/>
              </a:rPr>
              <a:t> </a:t>
            </a:r>
            <a:r>
              <a:rPr sz="2450" spc="-10" dirty="0">
                <a:solidFill>
                  <a:srgbClr val="FFFFFF"/>
                </a:solidFill>
                <a:latin typeface="Tahoma"/>
                <a:cs typeface="Tahoma"/>
              </a:rPr>
              <a:t>military</a:t>
            </a:r>
            <a:r>
              <a:rPr sz="2450" spc="-125" dirty="0">
                <a:solidFill>
                  <a:srgbClr val="FFFFFF"/>
                </a:solidFill>
                <a:latin typeface="Tahoma"/>
                <a:cs typeface="Tahoma"/>
              </a:rPr>
              <a:t> </a:t>
            </a:r>
            <a:r>
              <a:rPr sz="2450" spc="75" dirty="0">
                <a:solidFill>
                  <a:srgbClr val="FFFFFF"/>
                </a:solidFill>
                <a:latin typeface="Tahoma"/>
                <a:cs typeface="Tahoma"/>
              </a:rPr>
              <a:t>coup</a:t>
            </a:r>
            <a:r>
              <a:rPr sz="2450" spc="-125" dirty="0">
                <a:solidFill>
                  <a:srgbClr val="FFFFFF"/>
                </a:solidFill>
                <a:latin typeface="Tahoma"/>
                <a:cs typeface="Tahoma"/>
              </a:rPr>
              <a:t> </a:t>
            </a:r>
            <a:r>
              <a:rPr sz="2450" spc="55" dirty="0">
                <a:solidFill>
                  <a:srgbClr val="FFFFFF"/>
                </a:solidFill>
                <a:latin typeface="Tahoma"/>
                <a:cs typeface="Tahoma"/>
              </a:rPr>
              <a:t>to</a:t>
            </a:r>
            <a:r>
              <a:rPr sz="2450" spc="-125" dirty="0">
                <a:solidFill>
                  <a:srgbClr val="FFFFFF"/>
                </a:solidFill>
                <a:latin typeface="Tahoma"/>
                <a:cs typeface="Tahoma"/>
              </a:rPr>
              <a:t> </a:t>
            </a:r>
            <a:r>
              <a:rPr sz="2450" spc="-10" dirty="0">
                <a:solidFill>
                  <a:srgbClr val="FFFFFF"/>
                </a:solidFill>
                <a:latin typeface="Tahoma"/>
                <a:cs typeface="Tahoma"/>
              </a:rPr>
              <a:t>overthrow  </a:t>
            </a:r>
            <a:r>
              <a:rPr sz="2450" spc="30" dirty="0">
                <a:solidFill>
                  <a:srgbClr val="FFFFFF"/>
                </a:solidFill>
                <a:latin typeface="Tahoma"/>
                <a:cs typeface="Tahoma"/>
              </a:rPr>
              <a:t>Diem. </a:t>
            </a:r>
            <a:r>
              <a:rPr sz="2450" spc="-15" dirty="0">
                <a:solidFill>
                  <a:srgbClr val="FFFFFF"/>
                </a:solidFill>
                <a:latin typeface="Tahoma"/>
                <a:cs typeface="Tahoma"/>
              </a:rPr>
              <a:t>That </a:t>
            </a:r>
            <a:r>
              <a:rPr sz="2450" spc="20" dirty="0">
                <a:solidFill>
                  <a:srgbClr val="FFFFFF"/>
                </a:solidFill>
                <a:latin typeface="Tahoma"/>
                <a:cs typeface="Tahoma"/>
              </a:rPr>
              <a:t>November, </a:t>
            </a:r>
            <a:r>
              <a:rPr sz="2450" spc="65" dirty="0">
                <a:solidFill>
                  <a:srgbClr val="FFFFFF"/>
                </a:solidFill>
                <a:latin typeface="Tahoma"/>
                <a:cs typeface="Tahoma"/>
              </a:rPr>
              <a:t>Diem </a:t>
            </a:r>
            <a:r>
              <a:rPr sz="2450" spc="40" dirty="0">
                <a:solidFill>
                  <a:srgbClr val="FFFFFF"/>
                </a:solidFill>
                <a:latin typeface="Tahoma"/>
                <a:cs typeface="Tahoma"/>
              </a:rPr>
              <a:t>and </a:t>
            </a:r>
            <a:r>
              <a:rPr sz="2450" spc="-10" dirty="0">
                <a:solidFill>
                  <a:srgbClr val="FFFFFF"/>
                </a:solidFill>
                <a:latin typeface="Tahoma"/>
                <a:cs typeface="Tahoma"/>
              </a:rPr>
              <a:t>his </a:t>
            </a:r>
            <a:r>
              <a:rPr sz="2450" spc="20" dirty="0">
                <a:solidFill>
                  <a:srgbClr val="FFFFFF"/>
                </a:solidFill>
                <a:latin typeface="Tahoma"/>
                <a:cs typeface="Tahoma"/>
              </a:rPr>
              <a:t>brother </a:t>
            </a:r>
            <a:r>
              <a:rPr sz="2450" spc="-20" dirty="0">
                <a:solidFill>
                  <a:srgbClr val="FFFFFF"/>
                </a:solidFill>
                <a:latin typeface="Tahoma"/>
                <a:cs typeface="Tahoma"/>
              </a:rPr>
              <a:t>were </a:t>
            </a:r>
            <a:r>
              <a:rPr sz="2450" dirty="0">
                <a:solidFill>
                  <a:srgbClr val="FFFFFF"/>
                </a:solidFill>
                <a:latin typeface="Tahoma"/>
                <a:cs typeface="Tahoma"/>
              </a:rPr>
              <a:t>arrested </a:t>
            </a:r>
            <a:r>
              <a:rPr sz="2450" spc="40" dirty="0">
                <a:solidFill>
                  <a:srgbClr val="FFFFFF"/>
                </a:solidFill>
                <a:latin typeface="Tahoma"/>
                <a:cs typeface="Tahoma"/>
              </a:rPr>
              <a:t>and executed </a:t>
            </a:r>
            <a:r>
              <a:rPr sz="2450" spc="25" dirty="0">
                <a:solidFill>
                  <a:srgbClr val="FFFFFF"/>
                </a:solidFill>
                <a:latin typeface="Tahoma"/>
                <a:cs typeface="Tahoma"/>
              </a:rPr>
              <a:t>by </a:t>
            </a:r>
            <a:r>
              <a:rPr sz="2450" spc="20" dirty="0">
                <a:solidFill>
                  <a:srgbClr val="FFFFFF"/>
                </a:solidFill>
                <a:latin typeface="Tahoma"/>
                <a:cs typeface="Tahoma"/>
              </a:rPr>
              <a:t>the  South</a:t>
            </a:r>
            <a:r>
              <a:rPr sz="2450" spc="-125" dirty="0">
                <a:solidFill>
                  <a:srgbClr val="FFFFFF"/>
                </a:solidFill>
                <a:latin typeface="Tahoma"/>
                <a:cs typeface="Tahoma"/>
              </a:rPr>
              <a:t> </a:t>
            </a:r>
            <a:r>
              <a:rPr sz="2450" spc="15" dirty="0">
                <a:solidFill>
                  <a:srgbClr val="FFFFFF"/>
                </a:solidFill>
                <a:latin typeface="Tahoma"/>
                <a:cs typeface="Tahoma"/>
              </a:rPr>
              <a:t>Vietnamese</a:t>
            </a:r>
            <a:r>
              <a:rPr sz="2450" spc="-125" dirty="0">
                <a:solidFill>
                  <a:srgbClr val="FFFFFF"/>
                </a:solidFill>
                <a:latin typeface="Tahoma"/>
                <a:cs typeface="Tahoma"/>
              </a:rPr>
              <a:t> </a:t>
            </a:r>
            <a:r>
              <a:rPr sz="2450" spc="-10" dirty="0">
                <a:solidFill>
                  <a:srgbClr val="FFFFFF"/>
                </a:solidFill>
                <a:latin typeface="Tahoma"/>
                <a:cs typeface="Tahoma"/>
              </a:rPr>
              <a:t>military</a:t>
            </a:r>
            <a:r>
              <a:rPr sz="2450" spc="-125" dirty="0">
                <a:solidFill>
                  <a:srgbClr val="FFFFFF"/>
                </a:solidFill>
                <a:latin typeface="Tahoma"/>
                <a:cs typeface="Tahoma"/>
              </a:rPr>
              <a:t> </a:t>
            </a:r>
            <a:r>
              <a:rPr sz="2450" spc="80" dirty="0">
                <a:solidFill>
                  <a:srgbClr val="FFFFFF"/>
                </a:solidFill>
                <a:latin typeface="Tahoma"/>
                <a:cs typeface="Tahoma"/>
              </a:rPr>
              <a:t>led</a:t>
            </a:r>
            <a:r>
              <a:rPr sz="2450" spc="-125" dirty="0">
                <a:solidFill>
                  <a:srgbClr val="FFFFFF"/>
                </a:solidFill>
                <a:latin typeface="Tahoma"/>
                <a:cs typeface="Tahoma"/>
              </a:rPr>
              <a:t> </a:t>
            </a:r>
            <a:r>
              <a:rPr sz="2450" spc="25" dirty="0">
                <a:solidFill>
                  <a:srgbClr val="FFFFFF"/>
                </a:solidFill>
                <a:latin typeface="Tahoma"/>
                <a:cs typeface="Tahoma"/>
              </a:rPr>
              <a:t>by</a:t>
            </a:r>
            <a:r>
              <a:rPr sz="2450" spc="-125" dirty="0">
                <a:solidFill>
                  <a:srgbClr val="FFFFFF"/>
                </a:solidFill>
                <a:latin typeface="Tahoma"/>
                <a:cs typeface="Tahoma"/>
              </a:rPr>
              <a:t> </a:t>
            </a:r>
            <a:r>
              <a:rPr sz="2450" spc="50" dirty="0">
                <a:solidFill>
                  <a:srgbClr val="FFFFFF"/>
                </a:solidFill>
                <a:latin typeface="Tahoma"/>
                <a:cs typeface="Tahoma"/>
              </a:rPr>
              <a:t>General</a:t>
            </a:r>
            <a:r>
              <a:rPr sz="2450" spc="-125" dirty="0">
                <a:solidFill>
                  <a:srgbClr val="FFFFFF"/>
                </a:solidFill>
                <a:latin typeface="Tahoma"/>
                <a:cs typeface="Tahoma"/>
              </a:rPr>
              <a:t> </a:t>
            </a:r>
            <a:r>
              <a:rPr sz="2450" spc="80" dirty="0">
                <a:solidFill>
                  <a:srgbClr val="FFFFFF"/>
                </a:solidFill>
                <a:latin typeface="Tahoma"/>
                <a:cs typeface="Tahoma"/>
              </a:rPr>
              <a:t>Duong</a:t>
            </a:r>
            <a:r>
              <a:rPr sz="2450" spc="-125" dirty="0">
                <a:solidFill>
                  <a:srgbClr val="FFFFFF"/>
                </a:solidFill>
                <a:latin typeface="Tahoma"/>
                <a:cs typeface="Tahoma"/>
              </a:rPr>
              <a:t> </a:t>
            </a:r>
            <a:r>
              <a:rPr sz="2450" spc="-60" dirty="0">
                <a:solidFill>
                  <a:srgbClr val="FFFFFF"/>
                </a:solidFill>
                <a:latin typeface="Tahoma"/>
                <a:cs typeface="Tahoma"/>
              </a:rPr>
              <a:t>Van</a:t>
            </a:r>
            <a:r>
              <a:rPr sz="2450" spc="-125" dirty="0">
                <a:solidFill>
                  <a:srgbClr val="FFFFFF"/>
                </a:solidFill>
                <a:latin typeface="Tahoma"/>
                <a:cs typeface="Tahoma"/>
              </a:rPr>
              <a:t> </a:t>
            </a:r>
            <a:r>
              <a:rPr sz="2450" spc="40" dirty="0">
                <a:solidFill>
                  <a:srgbClr val="FFFFFF"/>
                </a:solidFill>
                <a:latin typeface="Tahoma"/>
                <a:cs typeface="Tahoma"/>
              </a:rPr>
              <a:t>Minh.</a:t>
            </a:r>
            <a:r>
              <a:rPr sz="2450" spc="-125" dirty="0">
                <a:solidFill>
                  <a:srgbClr val="FFFFFF"/>
                </a:solidFill>
                <a:latin typeface="Tahoma"/>
                <a:cs typeface="Tahoma"/>
              </a:rPr>
              <a:t> </a:t>
            </a:r>
            <a:r>
              <a:rPr sz="2450" spc="-25" dirty="0">
                <a:solidFill>
                  <a:srgbClr val="FFFFFF"/>
                </a:solidFill>
                <a:latin typeface="Tahoma"/>
                <a:cs typeface="Tahoma"/>
              </a:rPr>
              <a:t>Unfortunately,</a:t>
            </a:r>
            <a:r>
              <a:rPr sz="2450" spc="-125" dirty="0">
                <a:solidFill>
                  <a:srgbClr val="FFFFFF"/>
                </a:solidFill>
                <a:latin typeface="Tahoma"/>
                <a:cs typeface="Tahoma"/>
              </a:rPr>
              <a:t> </a:t>
            </a:r>
            <a:r>
              <a:rPr sz="2450" spc="-10" dirty="0">
                <a:solidFill>
                  <a:srgbClr val="FFFFFF"/>
                </a:solidFill>
                <a:latin typeface="Tahoma"/>
                <a:cs typeface="Tahoma"/>
              </a:rPr>
              <a:t>this</a:t>
            </a:r>
            <a:r>
              <a:rPr sz="2450" spc="-125" dirty="0">
                <a:solidFill>
                  <a:srgbClr val="FFFFFF"/>
                </a:solidFill>
                <a:latin typeface="Tahoma"/>
                <a:cs typeface="Tahoma"/>
              </a:rPr>
              <a:t> </a:t>
            </a:r>
            <a:r>
              <a:rPr sz="2450" spc="15" dirty="0">
                <a:solidFill>
                  <a:srgbClr val="FFFFFF"/>
                </a:solidFill>
                <a:latin typeface="Tahoma"/>
                <a:cs typeface="Tahoma"/>
              </a:rPr>
              <a:t>only  </a:t>
            </a:r>
            <a:r>
              <a:rPr sz="2450" spc="55" dirty="0">
                <a:solidFill>
                  <a:srgbClr val="FFFFFF"/>
                </a:solidFill>
                <a:latin typeface="Tahoma"/>
                <a:cs typeface="Tahoma"/>
              </a:rPr>
              <a:t>made</a:t>
            </a:r>
            <a:r>
              <a:rPr sz="2450" spc="-125" dirty="0">
                <a:solidFill>
                  <a:srgbClr val="FFFFFF"/>
                </a:solidFill>
                <a:latin typeface="Tahoma"/>
                <a:cs typeface="Tahoma"/>
              </a:rPr>
              <a:t> </a:t>
            </a:r>
            <a:r>
              <a:rPr sz="2450" spc="20" dirty="0">
                <a:solidFill>
                  <a:srgbClr val="FFFFFF"/>
                </a:solidFill>
                <a:latin typeface="Tahoma"/>
                <a:cs typeface="Tahoma"/>
              </a:rPr>
              <a:t>the</a:t>
            </a:r>
            <a:r>
              <a:rPr sz="2450" spc="-125" dirty="0">
                <a:solidFill>
                  <a:srgbClr val="FFFFFF"/>
                </a:solidFill>
                <a:latin typeface="Tahoma"/>
                <a:cs typeface="Tahoma"/>
              </a:rPr>
              <a:t> </a:t>
            </a:r>
            <a:r>
              <a:rPr sz="2450" spc="40" dirty="0">
                <a:solidFill>
                  <a:srgbClr val="FFFFFF"/>
                </a:solidFill>
                <a:latin typeface="Tahoma"/>
                <a:cs typeface="Tahoma"/>
              </a:rPr>
              <a:t>political</a:t>
            </a:r>
            <a:r>
              <a:rPr sz="2450" spc="-125" dirty="0">
                <a:solidFill>
                  <a:srgbClr val="FFFFFF"/>
                </a:solidFill>
                <a:latin typeface="Tahoma"/>
                <a:cs typeface="Tahoma"/>
              </a:rPr>
              <a:t> </a:t>
            </a:r>
            <a:r>
              <a:rPr sz="2450" spc="10" dirty="0">
                <a:solidFill>
                  <a:srgbClr val="FFFFFF"/>
                </a:solidFill>
                <a:latin typeface="Tahoma"/>
                <a:cs typeface="Tahoma"/>
              </a:rPr>
              <a:t>situation</a:t>
            </a:r>
            <a:r>
              <a:rPr sz="2450" spc="-125" dirty="0">
                <a:solidFill>
                  <a:srgbClr val="FFFFFF"/>
                </a:solidFill>
                <a:latin typeface="Tahoma"/>
                <a:cs typeface="Tahoma"/>
              </a:rPr>
              <a:t> </a:t>
            </a:r>
            <a:r>
              <a:rPr sz="2450" spc="-5" dirty="0">
                <a:solidFill>
                  <a:srgbClr val="FFFFFF"/>
                </a:solidFill>
                <a:latin typeface="Tahoma"/>
                <a:cs typeface="Tahoma"/>
              </a:rPr>
              <a:t>worse</a:t>
            </a:r>
            <a:r>
              <a:rPr sz="2450" spc="-125" dirty="0">
                <a:solidFill>
                  <a:srgbClr val="FFFFFF"/>
                </a:solidFill>
                <a:latin typeface="Tahoma"/>
                <a:cs typeface="Tahoma"/>
              </a:rPr>
              <a:t> </a:t>
            </a:r>
            <a:r>
              <a:rPr sz="2450" spc="40" dirty="0">
                <a:solidFill>
                  <a:srgbClr val="FFFFFF"/>
                </a:solidFill>
                <a:latin typeface="Tahoma"/>
                <a:cs typeface="Tahoma"/>
              </a:rPr>
              <a:t>and</a:t>
            </a:r>
            <a:r>
              <a:rPr sz="2450" spc="-125" dirty="0">
                <a:solidFill>
                  <a:srgbClr val="FFFFFF"/>
                </a:solidFill>
                <a:latin typeface="Tahoma"/>
                <a:cs typeface="Tahoma"/>
              </a:rPr>
              <a:t> </a:t>
            </a:r>
            <a:r>
              <a:rPr sz="2450" spc="5" dirty="0">
                <a:solidFill>
                  <a:srgbClr val="FFFFFF"/>
                </a:solidFill>
                <a:latin typeface="Tahoma"/>
                <a:cs typeface="Tahoma"/>
              </a:rPr>
              <a:t>left</a:t>
            </a:r>
            <a:r>
              <a:rPr sz="2450" spc="-125" dirty="0">
                <a:solidFill>
                  <a:srgbClr val="FFFFFF"/>
                </a:solidFill>
                <a:latin typeface="Tahoma"/>
                <a:cs typeface="Tahoma"/>
              </a:rPr>
              <a:t> </a:t>
            </a:r>
            <a:r>
              <a:rPr sz="2450" spc="20" dirty="0">
                <a:solidFill>
                  <a:srgbClr val="FFFFFF"/>
                </a:solidFill>
                <a:latin typeface="Tahoma"/>
                <a:cs typeface="Tahoma"/>
              </a:rPr>
              <a:t>South</a:t>
            </a:r>
            <a:r>
              <a:rPr sz="2450" spc="-125" dirty="0">
                <a:solidFill>
                  <a:srgbClr val="FFFFFF"/>
                </a:solidFill>
                <a:latin typeface="Tahoma"/>
                <a:cs typeface="Tahoma"/>
              </a:rPr>
              <a:t> </a:t>
            </a:r>
            <a:r>
              <a:rPr sz="2450" spc="10" dirty="0">
                <a:solidFill>
                  <a:srgbClr val="FFFFFF"/>
                </a:solidFill>
                <a:latin typeface="Tahoma"/>
                <a:cs typeface="Tahoma"/>
              </a:rPr>
              <a:t>Vietnam</a:t>
            </a:r>
            <a:r>
              <a:rPr sz="2450" spc="-125" dirty="0">
                <a:solidFill>
                  <a:srgbClr val="FFFFFF"/>
                </a:solidFill>
                <a:latin typeface="Tahoma"/>
                <a:cs typeface="Tahoma"/>
              </a:rPr>
              <a:t> </a:t>
            </a:r>
            <a:r>
              <a:rPr sz="2450" spc="40" dirty="0">
                <a:solidFill>
                  <a:srgbClr val="FFFFFF"/>
                </a:solidFill>
                <a:latin typeface="Tahoma"/>
                <a:cs typeface="Tahoma"/>
              </a:rPr>
              <a:t>close</a:t>
            </a:r>
            <a:r>
              <a:rPr sz="2450" spc="-125" dirty="0">
                <a:solidFill>
                  <a:srgbClr val="FFFFFF"/>
                </a:solidFill>
                <a:latin typeface="Tahoma"/>
                <a:cs typeface="Tahoma"/>
              </a:rPr>
              <a:t> </a:t>
            </a:r>
            <a:r>
              <a:rPr sz="2450" spc="55" dirty="0">
                <a:solidFill>
                  <a:srgbClr val="FFFFFF"/>
                </a:solidFill>
                <a:latin typeface="Tahoma"/>
                <a:cs typeface="Tahoma"/>
              </a:rPr>
              <a:t>to</a:t>
            </a:r>
            <a:r>
              <a:rPr sz="2450" spc="-125" dirty="0">
                <a:solidFill>
                  <a:srgbClr val="FFFFFF"/>
                </a:solidFill>
                <a:latin typeface="Tahoma"/>
                <a:cs typeface="Tahoma"/>
              </a:rPr>
              <a:t> </a:t>
            </a:r>
            <a:r>
              <a:rPr sz="2450" spc="25" dirty="0">
                <a:solidFill>
                  <a:srgbClr val="FFFFFF"/>
                </a:solidFill>
                <a:latin typeface="Tahoma"/>
                <a:cs typeface="Tahoma"/>
              </a:rPr>
              <a:t>total</a:t>
            </a:r>
            <a:r>
              <a:rPr sz="2450" spc="-125" dirty="0">
                <a:solidFill>
                  <a:srgbClr val="FFFFFF"/>
                </a:solidFill>
                <a:latin typeface="Tahoma"/>
                <a:cs typeface="Tahoma"/>
              </a:rPr>
              <a:t> </a:t>
            </a:r>
            <a:r>
              <a:rPr sz="2450" spc="25" dirty="0">
                <a:solidFill>
                  <a:srgbClr val="FFFFFF"/>
                </a:solidFill>
                <a:latin typeface="Tahoma"/>
                <a:cs typeface="Tahoma"/>
              </a:rPr>
              <a:t>collapse.</a:t>
            </a:r>
            <a:endParaRPr sz="245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2400" y="0"/>
            <a:ext cx="65024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46661" rIns="0" bIns="0" rtlCol="0">
            <a:spAutoFit/>
          </a:bodyPr>
          <a:lstStyle/>
          <a:p>
            <a:pPr marL="366395">
              <a:lnSpc>
                <a:spcPct val="100000"/>
              </a:lnSpc>
            </a:pPr>
            <a:r>
              <a:rPr spc="-120" dirty="0"/>
              <a:t>1</a:t>
            </a:r>
            <a:r>
              <a:rPr spc="-700" dirty="0"/>
              <a:t> </a:t>
            </a:r>
            <a:r>
              <a:rPr spc="-120" dirty="0"/>
              <a:t>9</a:t>
            </a:r>
            <a:r>
              <a:rPr spc="-700" dirty="0"/>
              <a:t> </a:t>
            </a:r>
            <a:r>
              <a:rPr spc="-120" dirty="0"/>
              <a:t>6</a:t>
            </a:r>
            <a:r>
              <a:rPr spc="-700" dirty="0"/>
              <a:t> </a:t>
            </a:r>
            <a:r>
              <a:rPr spc="-120" dirty="0"/>
              <a:t>4</a:t>
            </a:r>
            <a:r>
              <a:rPr spc="-700" dirty="0"/>
              <a:t> </a:t>
            </a:r>
            <a:r>
              <a:rPr spc="-140" dirty="0"/>
              <a:t>-</a:t>
            </a:r>
            <a:r>
              <a:rPr spc="-700" dirty="0"/>
              <a:t> </a:t>
            </a:r>
            <a:r>
              <a:rPr spc="-120" dirty="0"/>
              <a:t>1</a:t>
            </a:r>
            <a:r>
              <a:rPr spc="-700" dirty="0"/>
              <a:t> </a:t>
            </a:r>
            <a:r>
              <a:rPr spc="-120" dirty="0"/>
              <a:t>9</a:t>
            </a:r>
            <a:r>
              <a:rPr spc="-700" dirty="0"/>
              <a:t> </a:t>
            </a:r>
            <a:r>
              <a:rPr spc="-120" dirty="0"/>
              <a:t>6</a:t>
            </a:r>
            <a:r>
              <a:rPr spc="-700" dirty="0"/>
              <a:t> </a:t>
            </a:r>
            <a:r>
              <a:rPr spc="-120" dirty="0"/>
              <a:t>7</a:t>
            </a:r>
          </a:p>
        </p:txBody>
      </p:sp>
      <p:sp>
        <p:nvSpPr>
          <p:cNvPr id="4" name="object 4"/>
          <p:cNvSpPr txBox="1"/>
          <p:nvPr/>
        </p:nvSpPr>
        <p:spPr>
          <a:xfrm>
            <a:off x="322063" y="1569699"/>
            <a:ext cx="5938520" cy="7722234"/>
          </a:xfrm>
          <a:prstGeom prst="rect">
            <a:avLst/>
          </a:prstGeom>
        </p:spPr>
        <p:txBody>
          <a:bodyPr vert="horz" wrap="square" lIns="0" tIns="0" rIns="0" bIns="0" rtlCol="0">
            <a:spAutoFit/>
          </a:bodyPr>
          <a:lstStyle/>
          <a:p>
            <a:pPr marL="375920" marR="5080" indent="-363220">
              <a:lnSpc>
                <a:spcPct val="113100"/>
              </a:lnSpc>
              <a:buClr>
                <a:srgbClr val="646464"/>
              </a:buClr>
              <a:buSzPct val="89285"/>
              <a:buChar char="•"/>
              <a:tabLst>
                <a:tab pos="376555" algn="l"/>
              </a:tabLst>
            </a:pPr>
            <a:r>
              <a:rPr sz="2800" spc="65" dirty="0">
                <a:solidFill>
                  <a:srgbClr val="FFFFFF"/>
                </a:solidFill>
                <a:latin typeface="Tahoma"/>
                <a:cs typeface="Tahoma"/>
              </a:rPr>
              <a:t>August </a:t>
            </a:r>
            <a:r>
              <a:rPr sz="2800" spc="-65" dirty="0">
                <a:solidFill>
                  <a:srgbClr val="FFFFFF"/>
                </a:solidFill>
                <a:latin typeface="Tahoma"/>
                <a:cs typeface="Tahoma"/>
              </a:rPr>
              <a:t>1964 </a:t>
            </a:r>
            <a:r>
              <a:rPr sz="2800" spc="60" dirty="0">
                <a:solidFill>
                  <a:srgbClr val="FFFFFF"/>
                </a:solidFill>
                <a:latin typeface="Tahoma"/>
                <a:cs typeface="Tahoma"/>
              </a:rPr>
              <a:t>proved </a:t>
            </a:r>
            <a:r>
              <a:rPr sz="2800" spc="75" dirty="0">
                <a:solidFill>
                  <a:srgbClr val="FFFFFF"/>
                </a:solidFill>
                <a:latin typeface="Tahoma"/>
                <a:cs typeface="Tahoma"/>
              </a:rPr>
              <a:t>to </a:t>
            </a:r>
            <a:r>
              <a:rPr sz="2800" spc="130" dirty="0">
                <a:solidFill>
                  <a:srgbClr val="FFFFFF"/>
                </a:solidFill>
                <a:latin typeface="Tahoma"/>
                <a:cs typeface="Tahoma"/>
              </a:rPr>
              <a:t>be </a:t>
            </a:r>
            <a:r>
              <a:rPr sz="2800" spc="-10" dirty="0">
                <a:solidFill>
                  <a:srgbClr val="FFFFFF"/>
                </a:solidFill>
                <a:latin typeface="Tahoma"/>
                <a:cs typeface="Tahoma"/>
              </a:rPr>
              <a:t>a  </a:t>
            </a:r>
            <a:r>
              <a:rPr sz="2800" spc="10" dirty="0">
                <a:solidFill>
                  <a:srgbClr val="FFFFFF"/>
                </a:solidFill>
                <a:latin typeface="Tahoma"/>
                <a:cs typeface="Tahoma"/>
              </a:rPr>
              <a:t>crossroads </a:t>
            </a:r>
            <a:r>
              <a:rPr sz="2800" spc="5" dirty="0">
                <a:solidFill>
                  <a:srgbClr val="FFFFFF"/>
                </a:solidFill>
                <a:latin typeface="Tahoma"/>
                <a:cs typeface="Tahoma"/>
              </a:rPr>
              <a:t>for </a:t>
            </a:r>
            <a:r>
              <a:rPr sz="2800" spc="-35" dirty="0">
                <a:solidFill>
                  <a:srgbClr val="FFFFFF"/>
                </a:solidFill>
                <a:latin typeface="Tahoma"/>
                <a:cs typeface="Tahoma"/>
              </a:rPr>
              <a:t>U.S. </a:t>
            </a:r>
            <a:r>
              <a:rPr sz="2800" spc="25" dirty="0">
                <a:solidFill>
                  <a:srgbClr val="FFFFFF"/>
                </a:solidFill>
                <a:latin typeface="Tahoma"/>
                <a:cs typeface="Tahoma"/>
              </a:rPr>
              <a:t>involvement </a:t>
            </a:r>
            <a:r>
              <a:rPr sz="2800" spc="20" dirty="0">
                <a:solidFill>
                  <a:srgbClr val="FFFFFF"/>
                </a:solidFill>
                <a:latin typeface="Tahoma"/>
                <a:cs typeface="Tahoma"/>
              </a:rPr>
              <a:t>in  </a:t>
            </a:r>
            <a:r>
              <a:rPr sz="2800" spc="10" dirty="0">
                <a:solidFill>
                  <a:srgbClr val="FFFFFF"/>
                </a:solidFill>
                <a:latin typeface="Tahoma"/>
                <a:cs typeface="Tahoma"/>
              </a:rPr>
              <a:t>Vietnam. </a:t>
            </a:r>
            <a:r>
              <a:rPr sz="2800" spc="50" dirty="0">
                <a:solidFill>
                  <a:srgbClr val="FFFFFF"/>
                </a:solidFill>
                <a:latin typeface="Tahoma"/>
                <a:cs typeface="Tahoma"/>
              </a:rPr>
              <a:t>American </a:t>
            </a:r>
            <a:r>
              <a:rPr sz="2800" spc="55" dirty="0">
                <a:solidFill>
                  <a:srgbClr val="FFFFFF"/>
                </a:solidFill>
                <a:latin typeface="Tahoma"/>
                <a:cs typeface="Tahoma"/>
              </a:rPr>
              <a:t>gunboats had  </a:t>
            </a:r>
            <a:r>
              <a:rPr sz="2800" spc="90" dirty="0">
                <a:solidFill>
                  <a:srgbClr val="FFFFFF"/>
                </a:solidFill>
                <a:latin typeface="Tahoma"/>
                <a:cs typeface="Tahoma"/>
              </a:rPr>
              <a:t>been </a:t>
            </a:r>
            <a:r>
              <a:rPr sz="2800" spc="45" dirty="0">
                <a:solidFill>
                  <a:srgbClr val="FFFFFF"/>
                </a:solidFill>
                <a:latin typeface="Tahoma"/>
                <a:cs typeface="Tahoma"/>
              </a:rPr>
              <a:t>participating </a:t>
            </a:r>
            <a:r>
              <a:rPr sz="2800" spc="20" dirty="0">
                <a:solidFill>
                  <a:srgbClr val="FFFFFF"/>
                </a:solidFill>
                <a:latin typeface="Tahoma"/>
                <a:cs typeface="Tahoma"/>
              </a:rPr>
              <a:t>in </a:t>
            </a:r>
            <a:r>
              <a:rPr sz="2800" spc="10" dirty="0">
                <a:solidFill>
                  <a:srgbClr val="FFFFFF"/>
                </a:solidFill>
                <a:latin typeface="Tahoma"/>
                <a:cs typeface="Tahoma"/>
              </a:rPr>
              <a:t>secret </a:t>
            </a:r>
            <a:r>
              <a:rPr sz="2800" spc="15" dirty="0">
                <a:solidFill>
                  <a:srgbClr val="FFFFFF"/>
                </a:solidFill>
                <a:latin typeface="Tahoma"/>
                <a:cs typeface="Tahoma"/>
              </a:rPr>
              <a:t>raids  </a:t>
            </a:r>
            <a:r>
              <a:rPr sz="2800" spc="30" dirty="0">
                <a:solidFill>
                  <a:srgbClr val="FFFFFF"/>
                </a:solidFill>
                <a:latin typeface="Tahoma"/>
                <a:cs typeface="Tahoma"/>
              </a:rPr>
              <a:t>since </a:t>
            </a:r>
            <a:r>
              <a:rPr sz="2800" spc="-45" dirty="0">
                <a:solidFill>
                  <a:srgbClr val="FFFFFF"/>
                </a:solidFill>
                <a:latin typeface="Tahoma"/>
                <a:cs typeface="Tahoma"/>
              </a:rPr>
              <a:t>January, </a:t>
            </a:r>
            <a:r>
              <a:rPr sz="2800" spc="55" dirty="0">
                <a:solidFill>
                  <a:srgbClr val="FFFFFF"/>
                </a:solidFill>
                <a:latin typeface="Tahoma"/>
                <a:cs typeface="Tahoma"/>
              </a:rPr>
              <a:t>and </a:t>
            </a:r>
            <a:r>
              <a:rPr sz="2800" spc="-10" dirty="0">
                <a:solidFill>
                  <a:srgbClr val="FFFFFF"/>
                </a:solidFill>
                <a:latin typeface="Tahoma"/>
                <a:cs typeface="Tahoma"/>
              </a:rPr>
              <a:t>warships </a:t>
            </a:r>
            <a:r>
              <a:rPr sz="2800" spc="40" dirty="0">
                <a:solidFill>
                  <a:srgbClr val="FFFFFF"/>
                </a:solidFill>
                <a:latin typeface="Tahoma"/>
                <a:cs typeface="Tahoma"/>
              </a:rPr>
              <a:t>often  </a:t>
            </a:r>
            <a:r>
              <a:rPr sz="2800" spc="60" dirty="0">
                <a:solidFill>
                  <a:srgbClr val="FFFFFF"/>
                </a:solidFill>
                <a:latin typeface="Tahoma"/>
                <a:cs typeface="Tahoma"/>
              </a:rPr>
              <a:t>patrolled </a:t>
            </a:r>
            <a:r>
              <a:rPr sz="2800" spc="30" dirty="0">
                <a:solidFill>
                  <a:srgbClr val="FFFFFF"/>
                </a:solidFill>
                <a:latin typeface="Tahoma"/>
                <a:cs typeface="Tahoma"/>
              </a:rPr>
              <a:t>the </a:t>
            </a:r>
            <a:r>
              <a:rPr sz="2800" spc="20" dirty="0">
                <a:solidFill>
                  <a:srgbClr val="FFFFFF"/>
                </a:solidFill>
                <a:latin typeface="Tahoma"/>
                <a:cs typeface="Tahoma"/>
              </a:rPr>
              <a:t>international </a:t>
            </a:r>
            <a:r>
              <a:rPr sz="2800" spc="-25" dirty="0">
                <a:solidFill>
                  <a:srgbClr val="FFFFFF"/>
                </a:solidFill>
                <a:latin typeface="Tahoma"/>
                <a:cs typeface="Tahoma"/>
              </a:rPr>
              <a:t>waters  </a:t>
            </a:r>
            <a:r>
              <a:rPr sz="2800" spc="45" dirty="0">
                <a:solidFill>
                  <a:srgbClr val="FFFFFF"/>
                </a:solidFill>
                <a:latin typeface="Tahoma"/>
                <a:cs typeface="Tahoma"/>
              </a:rPr>
              <a:t>of </a:t>
            </a:r>
            <a:r>
              <a:rPr sz="2800" spc="30" dirty="0">
                <a:solidFill>
                  <a:srgbClr val="FFFFFF"/>
                </a:solidFill>
                <a:latin typeface="Tahoma"/>
                <a:cs typeface="Tahoma"/>
              </a:rPr>
              <a:t>the </a:t>
            </a:r>
            <a:r>
              <a:rPr sz="2800" spc="75" dirty="0">
                <a:solidFill>
                  <a:srgbClr val="FFFFFF"/>
                </a:solidFill>
                <a:latin typeface="Tahoma"/>
                <a:cs typeface="Tahoma"/>
              </a:rPr>
              <a:t>Gulf </a:t>
            </a:r>
            <a:r>
              <a:rPr sz="2800" spc="45" dirty="0">
                <a:solidFill>
                  <a:srgbClr val="FFFFFF"/>
                </a:solidFill>
                <a:latin typeface="Tahoma"/>
                <a:cs typeface="Tahoma"/>
              </a:rPr>
              <a:t>of </a:t>
            </a:r>
            <a:r>
              <a:rPr sz="2800" spc="-30" dirty="0">
                <a:solidFill>
                  <a:srgbClr val="FFFFFF"/>
                </a:solidFill>
                <a:latin typeface="Tahoma"/>
                <a:cs typeface="Tahoma"/>
              </a:rPr>
              <a:t>Tonkin </a:t>
            </a:r>
            <a:r>
              <a:rPr sz="2800" spc="75" dirty="0">
                <a:solidFill>
                  <a:srgbClr val="FFFFFF"/>
                </a:solidFill>
                <a:latin typeface="Tahoma"/>
                <a:cs typeface="Tahoma"/>
              </a:rPr>
              <a:t>to </a:t>
            </a:r>
            <a:r>
              <a:rPr sz="2800" spc="-5" dirty="0">
                <a:solidFill>
                  <a:srgbClr val="FFFFFF"/>
                </a:solidFill>
                <a:latin typeface="Tahoma"/>
                <a:cs typeface="Tahoma"/>
              </a:rPr>
              <a:t>serve </a:t>
            </a:r>
            <a:r>
              <a:rPr sz="2800" spc="-30" dirty="0">
                <a:solidFill>
                  <a:srgbClr val="FFFFFF"/>
                </a:solidFill>
                <a:latin typeface="Tahoma"/>
                <a:cs typeface="Tahoma"/>
              </a:rPr>
              <a:t>as  </a:t>
            </a:r>
            <a:r>
              <a:rPr sz="2800" spc="55" dirty="0">
                <a:solidFill>
                  <a:srgbClr val="FFFFFF"/>
                </a:solidFill>
                <a:latin typeface="Tahoma"/>
                <a:cs typeface="Tahoma"/>
              </a:rPr>
              <a:t>intelligence support </a:t>
            </a:r>
            <a:r>
              <a:rPr sz="2800" spc="5" dirty="0">
                <a:solidFill>
                  <a:srgbClr val="FFFFFF"/>
                </a:solidFill>
                <a:latin typeface="Tahoma"/>
                <a:cs typeface="Tahoma"/>
              </a:rPr>
              <a:t>for </a:t>
            </a:r>
            <a:r>
              <a:rPr sz="2800" spc="25" dirty="0">
                <a:solidFill>
                  <a:srgbClr val="FFFFFF"/>
                </a:solidFill>
                <a:latin typeface="Tahoma"/>
                <a:cs typeface="Tahoma"/>
              </a:rPr>
              <a:t>covert  </a:t>
            </a:r>
            <a:r>
              <a:rPr sz="2800" spc="50" dirty="0">
                <a:solidFill>
                  <a:srgbClr val="FFFFFF"/>
                </a:solidFill>
                <a:latin typeface="Tahoma"/>
                <a:cs typeface="Tahoma"/>
              </a:rPr>
              <a:t>operations</a:t>
            </a:r>
            <a:r>
              <a:rPr sz="2800" spc="-160" dirty="0">
                <a:solidFill>
                  <a:srgbClr val="FFFFFF"/>
                </a:solidFill>
                <a:latin typeface="Tahoma"/>
                <a:cs typeface="Tahoma"/>
              </a:rPr>
              <a:t> </a:t>
            </a:r>
            <a:r>
              <a:rPr sz="2800" spc="20" dirty="0">
                <a:solidFill>
                  <a:srgbClr val="FFFFFF"/>
                </a:solidFill>
                <a:latin typeface="Tahoma"/>
                <a:cs typeface="Tahoma"/>
              </a:rPr>
              <a:t>in</a:t>
            </a:r>
            <a:r>
              <a:rPr sz="2800" spc="-160" dirty="0">
                <a:solidFill>
                  <a:srgbClr val="FFFFFF"/>
                </a:solidFill>
                <a:latin typeface="Tahoma"/>
                <a:cs typeface="Tahoma"/>
              </a:rPr>
              <a:t> </a:t>
            </a:r>
            <a:r>
              <a:rPr sz="2800" spc="30" dirty="0">
                <a:solidFill>
                  <a:srgbClr val="FFFFFF"/>
                </a:solidFill>
                <a:latin typeface="Tahoma"/>
                <a:cs typeface="Tahoma"/>
              </a:rPr>
              <a:t>the</a:t>
            </a:r>
            <a:r>
              <a:rPr sz="2800" spc="-160" dirty="0">
                <a:solidFill>
                  <a:srgbClr val="FFFFFF"/>
                </a:solidFill>
                <a:latin typeface="Tahoma"/>
                <a:cs typeface="Tahoma"/>
              </a:rPr>
              <a:t> </a:t>
            </a:r>
            <a:r>
              <a:rPr sz="2800" spc="-5" dirty="0">
                <a:solidFill>
                  <a:srgbClr val="FFFFFF"/>
                </a:solidFill>
                <a:latin typeface="Tahoma"/>
                <a:cs typeface="Tahoma"/>
              </a:rPr>
              <a:t>north.</a:t>
            </a:r>
            <a:r>
              <a:rPr sz="2800" spc="-160" dirty="0">
                <a:solidFill>
                  <a:srgbClr val="FFFFFF"/>
                </a:solidFill>
                <a:latin typeface="Tahoma"/>
                <a:cs typeface="Tahoma"/>
              </a:rPr>
              <a:t> </a:t>
            </a:r>
            <a:r>
              <a:rPr sz="2800" spc="185" dirty="0">
                <a:solidFill>
                  <a:srgbClr val="FFFFFF"/>
                </a:solidFill>
                <a:latin typeface="Tahoma"/>
                <a:cs typeface="Tahoma"/>
              </a:rPr>
              <a:t>On</a:t>
            </a:r>
            <a:r>
              <a:rPr sz="2800" spc="-160" dirty="0">
                <a:solidFill>
                  <a:srgbClr val="FFFFFF"/>
                </a:solidFill>
                <a:latin typeface="Tahoma"/>
                <a:cs typeface="Tahoma"/>
              </a:rPr>
              <a:t> </a:t>
            </a:r>
            <a:r>
              <a:rPr sz="2800" spc="65" dirty="0">
                <a:solidFill>
                  <a:srgbClr val="FFFFFF"/>
                </a:solidFill>
                <a:latin typeface="Tahoma"/>
                <a:cs typeface="Tahoma"/>
              </a:rPr>
              <a:t>August  </a:t>
            </a:r>
            <a:r>
              <a:rPr sz="2800" spc="-90" dirty="0">
                <a:solidFill>
                  <a:srgbClr val="FFFFFF"/>
                </a:solidFill>
                <a:latin typeface="Tahoma"/>
                <a:cs typeface="Tahoma"/>
              </a:rPr>
              <a:t>2,</a:t>
            </a:r>
            <a:r>
              <a:rPr sz="2800" spc="-155" dirty="0">
                <a:solidFill>
                  <a:srgbClr val="FFFFFF"/>
                </a:solidFill>
                <a:latin typeface="Tahoma"/>
                <a:cs typeface="Tahoma"/>
              </a:rPr>
              <a:t> </a:t>
            </a:r>
            <a:r>
              <a:rPr sz="2800" spc="30" dirty="0">
                <a:solidFill>
                  <a:srgbClr val="FFFFFF"/>
                </a:solidFill>
                <a:latin typeface="Tahoma"/>
                <a:cs typeface="Tahoma"/>
              </a:rPr>
              <a:t>the</a:t>
            </a:r>
            <a:r>
              <a:rPr sz="2800" spc="-155" dirty="0">
                <a:solidFill>
                  <a:srgbClr val="FFFFFF"/>
                </a:solidFill>
                <a:latin typeface="Tahoma"/>
                <a:cs typeface="Tahoma"/>
              </a:rPr>
              <a:t> </a:t>
            </a:r>
            <a:r>
              <a:rPr sz="2800" spc="35" dirty="0">
                <a:solidFill>
                  <a:srgbClr val="FFFFFF"/>
                </a:solidFill>
                <a:latin typeface="Tahoma"/>
                <a:cs typeface="Tahoma"/>
              </a:rPr>
              <a:t>USS</a:t>
            </a:r>
            <a:r>
              <a:rPr sz="2800" spc="-155" dirty="0">
                <a:solidFill>
                  <a:srgbClr val="FFFFFF"/>
                </a:solidFill>
                <a:latin typeface="Tahoma"/>
                <a:cs typeface="Tahoma"/>
              </a:rPr>
              <a:t> </a:t>
            </a:r>
            <a:r>
              <a:rPr sz="2800" spc="135" dirty="0">
                <a:solidFill>
                  <a:srgbClr val="FFFFFF"/>
                </a:solidFill>
                <a:latin typeface="Tahoma"/>
                <a:cs typeface="Tahoma"/>
              </a:rPr>
              <a:t>Maddox</a:t>
            </a:r>
            <a:r>
              <a:rPr sz="2800" spc="-155" dirty="0">
                <a:solidFill>
                  <a:srgbClr val="FFFFFF"/>
                </a:solidFill>
                <a:latin typeface="Tahoma"/>
                <a:cs typeface="Tahoma"/>
              </a:rPr>
              <a:t> </a:t>
            </a:r>
            <a:r>
              <a:rPr sz="2800" spc="-50" dirty="0">
                <a:solidFill>
                  <a:srgbClr val="FFFFFF"/>
                </a:solidFill>
                <a:latin typeface="Tahoma"/>
                <a:cs typeface="Tahoma"/>
              </a:rPr>
              <a:t>was</a:t>
            </a:r>
            <a:r>
              <a:rPr sz="2800" spc="-155" dirty="0">
                <a:solidFill>
                  <a:srgbClr val="FFFFFF"/>
                </a:solidFill>
                <a:latin typeface="Tahoma"/>
                <a:cs typeface="Tahoma"/>
              </a:rPr>
              <a:t> </a:t>
            </a:r>
            <a:r>
              <a:rPr sz="2800" spc="25" dirty="0">
                <a:solidFill>
                  <a:srgbClr val="FFFFFF"/>
                </a:solidFill>
                <a:latin typeface="Tahoma"/>
                <a:cs typeface="Tahoma"/>
              </a:rPr>
              <a:t>fired</a:t>
            </a:r>
            <a:r>
              <a:rPr sz="2800" spc="-155" dirty="0">
                <a:solidFill>
                  <a:srgbClr val="FFFFFF"/>
                </a:solidFill>
                <a:latin typeface="Tahoma"/>
                <a:cs typeface="Tahoma"/>
              </a:rPr>
              <a:t> </a:t>
            </a:r>
            <a:r>
              <a:rPr sz="2800" spc="80" dirty="0">
                <a:solidFill>
                  <a:srgbClr val="FFFFFF"/>
                </a:solidFill>
                <a:latin typeface="Tahoma"/>
                <a:cs typeface="Tahoma"/>
              </a:rPr>
              <a:t>on</a:t>
            </a:r>
            <a:r>
              <a:rPr sz="2800" spc="-155" dirty="0">
                <a:solidFill>
                  <a:srgbClr val="FFFFFF"/>
                </a:solidFill>
                <a:latin typeface="Tahoma"/>
                <a:cs typeface="Tahoma"/>
              </a:rPr>
              <a:t> </a:t>
            </a:r>
            <a:r>
              <a:rPr sz="2800" spc="40" dirty="0">
                <a:solidFill>
                  <a:srgbClr val="FFFFFF"/>
                </a:solidFill>
                <a:latin typeface="Tahoma"/>
                <a:cs typeface="Tahoma"/>
              </a:rPr>
              <a:t>by  </a:t>
            </a:r>
            <a:r>
              <a:rPr sz="2800" spc="80" dirty="0">
                <a:solidFill>
                  <a:srgbClr val="FFFFFF"/>
                </a:solidFill>
                <a:latin typeface="Tahoma"/>
                <a:cs typeface="Tahoma"/>
              </a:rPr>
              <a:t>North </a:t>
            </a:r>
            <a:r>
              <a:rPr sz="2800" spc="30" dirty="0">
                <a:solidFill>
                  <a:srgbClr val="FFFFFF"/>
                </a:solidFill>
                <a:latin typeface="Tahoma"/>
                <a:cs typeface="Tahoma"/>
              </a:rPr>
              <a:t>Vietnamese </a:t>
            </a:r>
            <a:r>
              <a:rPr sz="2800" spc="95" dirty="0">
                <a:solidFill>
                  <a:srgbClr val="FFFFFF"/>
                </a:solidFill>
                <a:latin typeface="Tahoma"/>
                <a:cs typeface="Tahoma"/>
              </a:rPr>
              <a:t>torpedo </a:t>
            </a:r>
            <a:r>
              <a:rPr sz="2800" dirty="0">
                <a:solidFill>
                  <a:srgbClr val="FFFFFF"/>
                </a:solidFill>
                <a:latin typeface="Tahoma"/>
                <a:cs typeface="Tahoma"/>
              </a:rPr>
              <a:t>boats;  </a:t>
            </a:r>
            <a:r>
              <a:rPr sz="2800" spc="-10" dirty="0">
                <a:solidFill>
                  <a:srgbClr val="FFFFFF"/>
                </a:solidFill>
                <a:latin typeface="Tahoma"/>
                <a:cs typeface="Tahoma"/>
              </a:rPr>
              <a:t>a </a:t>
            </a:r>
            <a:r>
              <a:rPr sz="2800" spc="70" dirty="0">
                <a:solidFill>
                  <a:srgbClr val="FFFFFF"/>
                </a:solidFill>
                <a:latin typeface="Tahoma"/>
                <a:cs typeface="Tahoma"/>
              </a:rPr>
              <a:t>second </a:t>
            </a:r>
            <a:r>
              <a:rPr sz="2800" dirty="0">
                <a:solidFill>
                  <a:srgbClr val="FFFFFF"/>
                </a:solidFill>
                <a:latin typeface="Tahoma"/>
                <a:cs typeface="Tahoma"/>
              </a:rPr>
              <a:t>attack </a:t>
            </a:r>
            <a:r>
              <a:rPr sz="2800" spc="45" dirty="0">
                <a:solidFill>
                  <a:srgbClr val="FFFFFF"/>
                </a:solidFill>
                <a:latin typeface="Tahoma"/>
                <a:cs typeface="Tahoma"/>
              </a:rPr>
              <a:t>reportedly  </a:t>
            </a:r>
            <a:r>
              <a:rPr sz="2800" spc="60" dirty="0">
                <a:solidFill>
                  <a:srgbClr val="FFFFFF"/>
                </a:solidFill>
                <a:latin typeface="Tahoma"/>
                <a:cs typeface="Tahoma"/>
              </a:rPr>
              <a:t>followed </a:t>
            </a:r>
            <a:r>
              <a:rPr sz="2800" spc="80" dirty="0">
                <a:solidFill>
                  <a:srgbClr val="FFFFFF"/>
                </a:solidFill>
                <a:latin typeface="Tahoma"/>
                <a:cs typeface="Tahoma"/>
              </a:rPr>
              <a:t>on </a:t>
            </a:r>
            <a:r>
              <a:rPr sz="2800" spc="65" dirty="0">
                <a:solidFill>
                  <a:srgbClr val="FFFFFF"/>
                </a:solidFill>
                <a:latin typeface="Tahoma"/>
                <a:cs typeface="Tahoma"/>
              </a:rPr>
              <a:t>August </a:t>
            </a:r>
            <a:r>
              <a:rPr sz="2800" spc="-90" dirty="0">
                <a:solidFill>
                  <a:srgbClr val="FFFFFF"/>
                </a:solidFill>
                <a:latin typeface="Tahoma"/>
                <a:cs typeface="Tahoma"/>
              </a:rPr>
              <a:t>4. </a:t>
            </a:r>
            <a:r>
              <a:rPr sz="2800" spc="25" dirty="0">
                <a:solidFill>
                  <a:srgbClr val="FFFFFF"/>
                </a:solidFill>
                <a:latin typeface="Tahoma"/>
                <a:cs typeface="Tahoma"/>
              </a:rPr>
              <a:t>The </a:t>
            </a:r>
            <a:r>
              <a:rPr sz="2800" spc="65" dirty="0">
                <a:solidFill>
                  <a:srgbClr val="FFFFFF"/>
                </a:solidFill>
                <a:latin typeface="Tahoma"/>
                <a:cs typeface="Tahoma"/>
              </a:rPr>
              <a:t>United  </a:t>
            </a:r>
            <a:r>
              <a:rPr sz="2800" spc="5" dirty="0">
                <a:solidFill>
                  <a:srgbClr val="FFFFFF"/>
                </a:solidFill>
                <a:latin typeface="Tahoma"/>
                <a:cs typeface="Tahoma"/>
              </a:rPr>
              <a:t>States </a:t>
            </a:r>
            <a:r>
              <a:rPr sz="2800" spc="75" dirty="0">
                <a:solidFill>
                  <a:srgbClr val="FFFFFF"/>
                </a:solidFill>
                <a:latin typeface="Tahoma"/>
                <a:cs typeface="Tahoma"/>
              </a:rPr>
              <a:t>responded </a:t>
            </a:r>
            <a:r>
              <a:rPr sz="2800" spc="-15" dirty="0">
                <a:solidFill>
                  <a:srgbClr val="FFFFFF"/>
                </a:solidFill>
                <a:latin typeface="Tahoma"/>
                <a:cs typeface="Tahoma"/>
              </a:rPr>
              <a:t>with </a:t>
            </a:r>
            <a:r>
              <a:rPr sz="2800" spc="25" dirty="0">
                <a:solidFill>
                  <a:srgbClr val="FFFFFF"/>
                </a:solidFill>
                <a:latin typeface="Tahoma"/>
                <a:cs typeface="Tahoma"/>
              </a:rPr>
              <a:t>strategic  </a:t>
            </a:r>
            <a:r>
              <a:rPr sz="2800" spc="110" dirty="0">
                <a:solidFill>
                  <a:srgbClr val="FFFFFF"/>
                </a:solidFill>
                <a:latin typeface="Tahoma"/>
                <a:cs typeface="Tahoma"/>
              </a:rPr>
              <a:t>bombing </a:t>
            </a:r>
            <a:r>
              <a:rPr sz="2800" spc="55" dirty="0">
                <a:solidFill>
                  <a:srgbClr val="FFFFFF"/>
                </a:solidFill>
                <a:latin typeface="Tahoma"/>
                <a:cs typeface="Tahoma"/>
              </a:rPr>
              <a:t>during </a:t>
            </a:r>
            <a:r>
              <a:rPr sz="2800" spc="85" dirty="0">
                <a:solidFill>
                  <a:srgbClr val="FFFFFF"/>
                </a:solidFill>
                <a:latin typeface="Tahoma"/>
                <a:cs typeface="Tahoma"/>
              </a:rPr>
              <a:t>Operation </a:t>
            </a:r>
            <a:r>
              <a:rPr sz="2800" spc="40" dirty="0">
                <a:solidFill>
                  <a:srgbClr val="FFFFFF"/>
                </a:solidFill>
                <a:latin typeface="Tahoma"/>
                <a:cs typeface="Tahoma"/>
              </a:rPr>
              <a:t>Pierce  </a:t>
            </a:r>
            <a:r>
              <a:rPr sz="2800" spc="-30" dirty="0">
                <a:solidFill>
                  <a:srgbClr val="FFFFFF"/>
                </a:solidFill>
                <a:latin typeface="Tahoma"/>
                <a:cs typeface="Tahoma"/>
              </a:rPr>
              <a:t>Arrow.</a:t>
            </a:r>
            <a:endParaRPr sz="2800">
              <a:latin typeface="Tahoma"/>
              <a:cs typeface="Tahoma"/>
            </a:endParaRPr>
          </a:p>
        </p:txBody>
      </p:sp>
      <p:sp>
        <p:nvSpPr>
          <p:cNvPr id="5" name="object 5"/>
          <p:cNvSpPr/>
          <p:nvPr/>
        </p:nvSpPr>
        <p:spPr>
          <a:xfrm>
            <a:off x="7810500" y="88900"/>
            <a:ext cx="5194300" cy="279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020300" y="393700"/>
            <a:ext cx="774700" cy="2413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283700" y="698500"/>
            <a:ext cx="2247900" cy="2794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7810500" y="30601"/>
            <a:ext cx="5175885" cy="925830"/>
          </a:xfrm>
          <a:prstGeom prst="rect">
            <a:avLst/>
          </a:prstGeom>
        </p:spPr>
        <p:txBody>
          <a:bodyPr vert="horz" wrap="square" lIns="0" tIns="0" rIns="0" bIns="0" rtlCol="0">
            <a:spAutoFit/>
          </a:bodyPr>
          <a:lstStyle/>
          <a:p>
            <a:pPr marL="12065" marR="5080" algn="ctr">
              <a:lnSpc>
                <a:spcPct val="117600"/>
              </a:lnSpc>
            </a:pPr>
            <a:r>
              <a:rPr sz="1700" dirty="0">
                <a:latin typeface="Georgia"/>
                <a:cs typeface="Georgia"/>
              </a:rPr>
              <a:t>Photo courtesy of the Center for Arkansas</a:t>
            </a:r>
            <a:r>
              <a:rPr sz="1700" spc="-90" dirty="0">
                <a:latin typeface="Georgia"/>
                <a:cs typeface="Georgia"/>
              </a:rPr>
              <a:t> </a:t>
            </a:r>
            <a:r>
              <a:rPr sz="1700" dirty="0">
                <a:latin typeface="Georgia"/>
                <a:cs typeface="Georgia"/>
              </a:rPr>
              <a:t>History</a:t>
            </a:r>
            <a:r>
              <a:rPr sz="1700" spc="-15" dirty="0">
                <a:latin typeface="Georgia"/>
                <a:cs typeface="Georgia"/>
              </a:rPr>
              <a:t> </a:t>
            </a:r>
            <a:r>
              <a:rPr sz="1700" dirty="0">
                <a:latin typeface="Georgia"/>
                <a:cs typeface="Georgia"/>
              </a:rPr>
              <a:t>and  Culture</a:t>
            </a:r>
            <a:endParaRPr sz="1700">
              <a:latin typeface="Georgia"/>
              <a:cs typeface="Georgia"/>
            </a:endParaRPr>
          </a:p>
          <a:p>
            <a:pPr algn="ctr">
              <a:lnSpc>
                <a:spcPct val="100000"/>
              </a:lnSpc>
              <a:spcBef>
                <a:spcPts val="360"/>
              </a:spcBef>
            </a:pPr>
            <a:r>
              <a:rPr sz="1700" dirty="0">
                <a:latin typeface="Georgia"/>
                <a:cs typeface="Georgia"/>
              </a:rPr>
              <a:t>Buddhist Temple,</a:t>
            </a:r>
            <a:r>
              <a:rPr sz="1700" spc="-100" dirty="0">
                <a:latin typeface="Georgia"/>
                <a:cs typeface="Georgia"/>
              </a:rPr>
              <a:t> </a:t>
            </a:r>
            <a:r>
              <a:rPr sz="1700" dirty="0">
                <a:latin typeface="Georgia"/>
                <a:cs typeface="Georgia"/>
              </a:rPr>
              <a:t>1967</a:t>
            </a:r>
            <a:endParaRPr sz="1700">
              <a:latin typeface="Georgia"/>
              <a:cs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3578</Words>
  <Application>Microsoft Office PowerPoint</Application>
  <PresentationFormat>Custom</PresentationFormat>
  <Paragraphs>112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Georgia</vt:lpstr>
      <vt:lpstr>Tahoma</vt:lpstr>
      <vt:lpstr>Times New Roman</vt:lpstr>
      <vt:lpstr>Office Theme</vt:lpstr>
      <vt:lpstr>V I E T N A M</vt:lpstr>
      <vt:lpstr>PRE-WAR FRENCH RULE</vt:lpstr>
      <vt:lpstr>P R E - F R E N C H  R U L E</vt:lpstr>
      <vt:lpstr>PowerPoint Presentation</vt:lpstr>
      <vt:lpstr>P R E - W A R U . S . I N V O LV E M E N T</vt:lpstr>
      <vt:lpstr>P R E - W A R U . S . I N V O LV E M E N T</vt:lpstr>
      <vt:lpstr>PowerPoint Presentation</vt:lpstr>
      <vt:lpstr>P R E - W A R U . S . I N V O LV E M E N T</vt:lpstr>
      <vt:lpstr>1 9 6 4 - 1 9 6 7</vt:lpstr>
      <vt:lpstr>1 9 6 4 - 1 9 6 7</vt:lpstr>
      <vt:lpstr>1 9 6 4 - 1 9 6 7</vt:lpstr>
      <vt:lpstr>1 9 6 4 - 1 9 6 7</vt:lpstr>
      <vt:lpstr>1 9 6 4 - 1 9 6 7</vt:lpstr>
      <vt:lpstr>1 9 6 4 - 1 9 6 7</vt:lpstr>
      <vt:lpstr>PowerPoint Presentation</vt:lpstr>
      <vt:lpstr>1 9 6 8</vt:lpstr>
      <vt:lpstr>1 9 6 8</vt:lpstr>
      <vt:lpstr>PowerPoint Presentation</vt:lpstr>
      <vt:lpstr>1 9 6 8</vt:lpstr>
      <vt:lpstr>PowerPoint Presentation</vt:lpstr>
      <vt:lpstr>1 9 6 8</vt:lpstr>
      <vt:lpstr>1 9 6 8</vt:lpstr>
      <vt:lpstr>END OF THE WAR</vt:lpstr>
      <vt:lpstr>E N D O F T H E W A R</vt:lpstr>
      <vt:lpstr>PowerPoint Presentation</vt:lpstr>
      <vt:lpstr>North and South Vietnam were united under a Communist  government as the Socialist Republic of Vietnam in 1976. It would  be another twenty years before U.S. and Vietnam relations  returned to normal. More than 58,000 Americans were killed in  the Vietnam War, including 592 Arkansans.</vt:lpstr>
      <vt:lpstr>J I M G U Y T U C K E R</vt:lpstr>
      <vt:lpstr>W A R C O R R E S P O N D E N T Photo courtesy of the Center for Arkansas History and Culture</vt:lpstr>
      <vt:lpstr>W A R C O R R E S P O N D E N T</vt:lpstr>
      <vt:lpstr>PowerPoint Presentation</vt:lpstr>
      <vt:lpstr>A R K A N S A S  S O L I D E R S</vt:lpstr>
      <vt:lpstr>S O L I D E R M O R A L E</vt:lpstr>
      <vt:lpstr>PowerPoint Presentation</vt:lpstr>
      <vt:lpstr>PowerPoint Presentation</vt:lpstr>
      <vt:lpstr>Tucker’s book—which has been out of print since 1968—  provides a compelling look at combat in the jungles and  rice paddies.</vt:lpstr>
      <vt:lpstr>S O U R C E 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I E T N A M</dc:title>
  <dc:creator>Bridget Wood</dc:creator>
  <cp:lastModifiedBy>Bridget Wood</cp:lastModifiedBy>
  <cp:revision>1</cp:revision>
  <dcterms:created xsi:type="dcterms:W3CDTF">2016-08-23T18:49:09Z</dcterms:created>
  <dcterms:modified xsi:type="dcterms:W3CDTF">2016-09-06T18:14:02Z</dcterms:modified>
</cp:coreProperties>
</file>