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3004800" cy="9753600"/>
  <p:notesSz cx="13004800"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80"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400" b="0" i="0">
                <a:solidFill>
                  <a:srgbClr val="FBF9E6"/>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450" b="0" i="0">
                <a:solidFill>
                  <a:srgbClr val="4F5C3F"/>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901700" y="2730500"/>
            <a:ext cx="4673600" cy="61722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918633" y="2736850"/>
            <a:ext cx="4648200" cy="6261100"/>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028700" y="723900"/>
            <a:ext cx="10998200" cy="787400"/>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400" b="0" i="0">
                <a:solidFill>
                  <a:srgbClr val="FBF9E6"/>
                </a:solidFill>
                <a:latin typeface="Georgia"/>
                <a:cs typeface="Georgia"/>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743700" y="2950697"/>
            <a:ext cx="4979670" cy="5748655"/>
          </a:xfrm>
          <a:prstGeom prst="rect">
            <a:avLst/>
          </a:prstGeom>
        </p:spPr>
        <p:txBody>
          <a:bodyPr wrap="square" lIns="0" tIns="0" rIns="0" bIns="0">
            <a:spAutoFit/>
          </a:bodyPr>
          <a:lstStyle>
            <a:lvl1pPr>
              <a:defRPr sz="2550" b="0" i="1">
                <a:solidFill>
                  <a:srgbClr val="4F5C3F"/>
                </a:solidFill>
                <a:latin typeface="Georgia"/>
                <a:cs typeface="Georgi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rgbClr val="FBF9E6"/>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9120" y="546100"/>
            <a:ext cx="11846560" cy="1469389"/>
          </a:xfrm>
          <a:prstGeom prst="rect">
            <a:avLst/>
          </a:prstGeom>
        </p:spPr>
        <p:txBody>
          <a:bodyPr wrap="square" lIns="0" tIns="0" rIns="0" bIns="0">
            <a:spAutoFit/>
          </a:bodyPr>
          <a:lstStyle>
            <a:lvl1pPr>
              <a:defRPr sz="6400" b="0" i="0">
                <a:solidFill>
                  <a:srgbClr val="FBF9E6"/>
                </a:solidFill>
                <a:latin typeface="Georgia"/>
                <a:cs typeface="Georgia"/>
              </a:defRPr>
            </a:lvl1pPr>
          </a:lstStyle>
          <a:p>
            <a:endParaRPr/>
          </a:p>
        </p:txBody>
      </p:sp>
      <p:sp>
        <p:nvSpPr>
          <p:cNvPr id="3" name="Holder 3"/>
          <p:cNvSpPr>
            <a:spLocks noGrp="1"/>
          </p:cNvSpPr>
          <p:nvPr>
            <p:ph type="body" idx="1"/>
          </p:nvPr>
        </p:nvSpPr>
        <p:spPr>
          <a:xfrm>
            <a:off x="946150" y="2761150"/>
            <a:ext cx="11112500" cy="6037580"/>
          </a:xfrm>
          <a:prstGeom prst="rect">
            <a:avLst/>
          </a:prstGeom>
        </p:spPr>
        <p:txBody>
          <a:bodyPr wrap="square" lIns="0" tIns="0" rIns="0" bIns="0">
            <a:spAutoFit/>
          </a:bodyPr>
          <a:lstStyle>
            <a:lvl1pPr>
              <a:defRPr sz="2450" b="0" i="0">
                <a:solidFill>
                  <a:srgbClr val="4F5C3F"/>
                </a:solidFill>
                <a:latin typeface="Georgia"/>
                <a:cs typeface="Georgia"/>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9/6/2016</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107.png"/></Relationships>
</file>

<file path=ppt/slides/_rels/slide11.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image" Target="../media/image108.png"/><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12.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3" Type="http://schemas.openxmlformats.org/officeDocument/2006/relationships/image" Target="../media/image11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image" Target="../media/image58.jpg"/><Relationship Id="rId1" Type="http://schemas.openxmlformats.org/officeDocument/2006/relationships/slideLayout" Target="../slideLayouts/slideLayout5.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image" Target="../media/image112.png"/><Relationship Id="rId9" Type="http://schemas.openxmlformats.org/officeDocument/2006/relationships/image" Target="../media/image127.png"/><Relationship Id="rId14" Type="http://schemas.openxmlformats.org/officeDocument/2006/relationships/image" Target="../media/image13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4.png"/><Relationship Id="rId1" Type="http://schemas.openxmlformats.org/officeDocument/2006/relationships/slideLayout" Target="../slideLayouts/slideLayout5.xml"/><Relationship Id="rId5" Type="http://schemas.openxmlformats.org/officeDocument/2006/relationships/image" Target="../media/image13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36.png"/><Relationship Id="rId7" Type="http://schemas.openxmlformats.org/officeDocument/2006/relationships/image" Target="../media/image139.png"/><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image" Target="../media/image58.jpg"/><Relationship Id="rId16" Type="http://schemas.openxmlformats.org/officeDocument/2006/relationships/image" Target="../media/image148.png"/><Relationship Id="rId1" Type="http://schemas.openxmlformats.org/officeDocument/2006/relationships/slideLayout" Target="../slideLayouts/slideLayout5.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5" Type="http://schemas.openxmlformats.org/officeDocument/2006/relationships/image" Target="../media/image147.png"/><Relationship Id="rId10" Type="http://schemas.openxmlformats.org/officeDocument/2006/relationships/image" Target="../media/image142.png"/><Relationship Id="rId4" Type="http://schemas.openxmlformats.org/officeDocument/2006/relationships/image" Target="../media/image112.png"/><Relationship Id="rId9" Type="http://schemas.openxmlformats.org/officeDocument/2006/relationships/image" Target="../media/image141.png"/><Relationship Id="rId14" Type="http://schemas.openxmlformats.org/officeDocument/2006/relationships/image" Target="../media/image14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0.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3" Type="http://schemas.openxmlformats.org/officeDocument/2006/relationships/image" Target="../media/image136.png"/><Relationship Id="rId7" Type="http://schemas.openxmlformats.org/officeDocument/2006/relationships/image" Target="../media/image153.png"/><Relationship Id="rId12" Type="http://schemas.openxmlformats.org/officeDocument/2006/relationships/image" Target="../media/image158.png"/><Relationship Id="rId17" Type="http://schemas.openxmlformats.org/officeDocument/2006/relationships/image" Target="../media/image163.png"/><Relationship Id="rId2" Type="http://schemas.openxmlformats.org/officeDocument/2006/relationships/image" Target="../media/image58.jpg"/><Relationship Id="rId16"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5" Type="http://schemas.openxmlformats.org/officeDocument/2006/relationships/image" Target="../media/image161.png"/><Relationship Id="rId10" Type="http://schemas.openxmlformats.org/officeDocument/2006/relationships/image" Target="../media/image156.png"/><Relationship Id="rId4" Type="http://schemas.openxmlformats.org/officeDocument/2006/relationships/image" Target="../media/image112.png"/><Relationship Id="rId9" Type="http://schemas.openxmlformats.org/officeDocument/2006/relationships/image" Target="../media/image155.png"/><Relationship Id="rId14" Type="http://schemas.openxmlformats.org/officeDocument/2006/relationships/image" Target="../media/image160.png"/></Relationships>
</file>

<file path=ppt/slides/_rels/slide17.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73.png"/><Relationship Id="rId18" Type="http://schemas.openxmlformats.org/officeDocument/2006/relationships/image" Target="../media/image178.png"/><Relationship Id="rId3" Type="http://schemas.openxmlformats.org/officeDocument/2006/relationships/image" Target="../media/image164.png"/><Relationship Id="rId21" Type="http://schemas.openxmlformats.org/officeDocument/2006/relationships/image" Target="../media/image181.png"/><Relationship Id="rId7" Type="http://schemas.openxmlformats.org/officeDocument/2006/relationships/image" Target="../media/image167.png"/><Relationship Id="rId12" Type="http://schemas.openxmlformats.org/officeDocument/2006/relationships/image" Target="../media/image172.png"/><Relationship Id="rId17" Type="http://schemas.openxmlformats.org/officeDocument/2006/relationships/image" Target="../media/image177.png"/><Relationship Id="rId2" Type="http://schemas.openxmlformats.org/officeDocument/2006/relationships/image" Target="../media/image58.jpg"/><Relationship Id="rId16" Type="http://schemas.openxmlformats.org/officeDocument/2006/relationships/image" Target="../media/image176.png"/><Relationship Id="rId20" Type="http://schemas.openxmlformats.org/officeDocument/2006/relationships/image" Target="../media/image180.png"/><Relationship Id="rId1" Type="http://schemas.openxmlformats.org/officeDocument/2006/relationships/slideLayout" Target="../slideLayouts/slideLayout5.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5" Type="http://schemas.openxmlformats.org/officeDocument/2006/relationships/image" Target="../media/image175.png"/><Relationship Id="rId10" Type="http://schemas.openxmlformats.org/officeDocument/2006/relationships/image" Target="../media/image170.png"/><Relationship Id="rId19" Type="http://schemas.openxmlformats.org/officeDocument/2006/relationships/image" Target="../media/image179.png"/><Relationship Id="rId4" Type="http://schemas.openxmlformats.org/officeDocument/2006/relationships/image" Target="../media/image112.png"/><Relationship Id="rId9" Type="http://schemas.openxmlformats.org/officeDocument/2006/relationships/image" Target="../media/image169.png"/><Relationship Id="rId14" Type="http://schemas.openxmlformats.org/officeDocument/2006/relationships/image" Target="../media/image174.png"/><Relationship Id="rId22" Type="http://schemas.openxmlformats.org/officeDocument/2006/relationships/image" Target="../media/image182.png"/></Relationships>
</file>

<file path=ppt/slides/_rels/slide18.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184.png"/><Relationship Id="rId2" Type="http://schemas.openxmlformats.org/officeDocument/2006/relationships/image" Target="../media/image58.jp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83.jpg"/></Relationships>
</file>

<file path=ppt/slides/_rels/slide19.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6.png"/><Relationship Id="rId21" Type="http://schemas.openxmlformats.org/officeDocument/2006/relationships/image" Target="../media/image203.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5" Type="http://schemas.openxmlformats.org/officeDocument/2006/relationships/image" Target="../media/image13.png"/><Relationship Id="rId2" Type="http://schemas.openxmlformats.org/officeDocument/2006/relationships/image" Target="../media/image185.png"/><Relationship Id="rId16" Type="http://schemas.openxmlformats.org/officeDocument/2006/relationships/image" Target="../media/image198.png"/><Relationship Id="rId20"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188.png"/><Relationship Id="rId11" Type="http://schemas.openxmlformats.org/officeDocument/2006/relationships/image" Target="../media/image193.png"/><Relationship Id="rId24" Type="http://schemas.openxmlformats.org/officeDocument/2006/relationships/image" Target="../media/image12.png"/><Relationship Id="rId5" Type="http://schemas.openxmlformats.org/officeDocument/2006/relationships/image" Target="../media/image187.png"/><Relationship Id="rId15" Type="http://schemas.openxmlformats.org/officeDocument/2006/relationships/image" Target="../media/image197.png"/><Relationship Id="rId23" Type="http://schemas.openxmlformats.org/officeDocument/2006/relationships/image" Target="../media/image205.png"/><Relationship Id="rId10" Type="http://schemas.openxmlformats.org/officeDocument/2006/relationships/image" Target="../media/image192.png"/><Relationship Id="rId19" Type="http://schemas.openxmlformats.org/officeDocument/2006/relationships/image" Target="../media/image201.png"/><Relationship Id="rId4" Type="http://schemas.openxmlformats.org/officeDocument/2006/relationships/image" Target="../media/image112.png"/><Relationship Id="rId9" Type="http://schemas.openxmlformats.org/officeDocument/2006/relationships/image" Target="../media/image191.png"/><Relationship Id="rId14" Type="http://schemas.openxmlformats.org/officeDocument/2006/relationships/image" Target="../media/image196.png"/><Relationship Id="rId22" Type="http://schemas.openxmlformats.org/officeDocument/2006/relationships/image" Target="../media/image204.jp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image" Target="../media/image217.png"/><Relationship Id="rId18" Type="http://schemas.openxmlformats.org/officeDocument/2006/relationships/image" Target="../media/image222.png"/><Relationship Id="rId26" Type="http://schemas.openxmlformats.org/officeDocument/2006/relationships/image" Target="../media/image13.png"/><Relationship Id="rId3" Type="http://schemas.openxmlformats.org/officeDocument/2006/relationships/image" Target="../media/image207.png"/><Relationship Id="rId21" Type="http://schemas.openxmlformats.org/officeDocument/2006/relationships/image" Target="../media/image225.png"/><Relationship Id="rId7" Type="http://schemas.openxmlformats.org/officeDocument/2006/relationships/image" Target="../media/image211.png"/><Relationship Id="rId12" Type="http://schemas.openxmlformats.org/officeDocument/2006/relationships/image" Target="../media/image216.png"/><Relationship Id="rId17" Type="http://schemas.openxmlformats.org/officeDocument/2006/relationships/image" Target="../media/image221.png"/><Relationship Id="rId25" Type="http://schemas.openxmlformats.org/officeDocument/2006/relationships/image" Target="../media/image12.png"/><Relationship Id="rId2" Type="http://schemas.openxmlformats.org/officeDocument/2006/relationships/image" Target="../media/image206.png"/><Relationship Id="rId16" Type="http://schemas.openxmlformats.org/officeDocument/2006/relationships/image" Target="../media/image220.png"/><Relationship Id="rId20" Type="http://schemas.openxmlformats.org/officeDocument/2006/relationships/image" Target="../media/image224.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15.png"/><Relationship Id="rId24" Type="http://schemas.openxmlformats.org/officeDocument/2006/relationships/image" Target="../media/image228.jpg"/><Relationship Id="rId5" Type="http://schemas.openxmlformats.org/officeDocument/2006/relationships/image" Target="../media/image209.png"/><Relationship Id="rId15" Type="http://schemas.openxmlformats.org/officeDocument/2006/relationships/image" Target="../media/image219.png"/><Relationship Id="rId23" Type="http://schemas.openxmlformats.org/officeDocument/2006/relationships/image" Target="../media/image227.jpg"/><Relationship Id="rId10" Type="http://schemas.openxmlformats.org/officeDocument/2006/relationships/image" Target="../media/image214.png"/><Relationship Id="rId19" Type="http://schemas.openxmlformats.org/officeDocument/2006/relationships/image" Target="../media/image223.png"/><Relationship Id="rId4" Type="http://schemas.openxmlformats.org/officeDocument/2006/relationships/image" Target="../media/image208.png"/><Relationship Id="rId9" Type="http://schemas.openxmlformats.org/officeDocument/2006/relationships/image" Target="../media/image213.png"/><Relationship Id="rId14" Type="http://schemas.openxmlformats.org/officeDocument/2006/relationships/image" Target="../media/image218.png"/><Relationship Id="rId22" Type="http://schemas.openxmlformats.org/officeDocument/2006/relationships/image" Target="../media/image226.png"/></Relationships>
</file>

<file path=ppt/slides/_rels/slide21.xml.rels><?xml version="1.0" encoding="UTF-8" standalone="yes"?>
<Relationships xmlns="http://schemas.openxmlformats.org/package/2006/relationships"><Relationship Id="rId8" Type="http://schemas.openxmlformats.org/officeDocument/2006/relationships/image" Target="../media/image235.png"/><Relationship Id="rId13" Type="http://schemas.openxmlformats.org/officeDocument/2006/relationships/image" Target="../media/image240.png"/><Relationship Id="rId18" Type="http://schemas.openxmlformats.org/officeDocument/2006/relationships/image" Target="../media/image245.png"/><Relationship Id="rId26" Type="http://schemas.openxmlformats.org/officeDocument/2006/relationships/image" Target="../media/image253.png"/><Relationship Id="rId3" Type="http://schemas.openxmlformats.org/officeDocument/2006/relationships/image" Target="../media/image230.png"/><Relationship Id="rId21" Type="http://schemas.openxmlformats.org/officeDocument/2006/relationships/image" Target="../media/image248.png"/><Relationship Id="rId7" Type="http://schemas.openxmlformats.org/officeDocument/2006/relationships/image" Target="../media/image234.png"/><Relationship Id="rId12" Type="http://schemas.openxmlformats.org/officeDocument/2006/relationships/image" Target="../media/image239.png"/><Relationship Id="rId17" Type="http://schemas.openxmlformats.org/officeDocument/2006/relationships/image" Target="../media/image244.png"/><Relationship Id="rId25" Type="http://schemas.openxmlformats.org/officeDocument/2006/relationships/image" Target="../media/image252.png"/><Relationship Id="rId2" Type="http://schemas.openxmlformats.org/officeDocument/2006/relationships/image" Target="../media/image229.png"/><Relationship Id="rId16" Type="http://schemas.openxmlformats.org/officeDocument/2006/relationships/image" Target="../media/image243.png"/><Relationship Id="rId20" Type="http://schemas.openxmlformats.org/officeDocument/2006/relationships/image" Target="../media/image247.png"/><Relationship Id="rId29"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3.png"/><Relationship Id="rId11" Type="http://schemas.openxmlformats.org/officeDocument/2006/relationships/image" Target="../media/image238.png"/><Relationship Id="rId24" Type="http://schemas.openxmlformats.org/officeDocument/2006/relationships/image" Target="../media/image251.png"/><Relationship Id="rId5" Type="http://schemas.openxmlformats.org/officeDocument/2006/relationships/image" Target="../media/image232.png"/><Relationship Id="rId15" Type="http://schemas.openxmlformats.org/officeDocument/2006/relationships/image" Target="../media/image242.png"/><Relationship Id="rId23" Type="http://schemas.openxmlformats.org/officeDocument/2006/relationships/image" Target="../media/image250.jpg"/><Relationship Id="rId28" Type="http://schemas.openxmlformats.org/officeDocument/2006/relationships/image" Target="../media/image18.png"/><Relationship Id="rId10" Type="http://schemas.openxmlformats.org/officeDocument/2006/relationships/image" Target="../media/image237.png"/><Relationship Id="rId19" Type="http://schemas.openxmlformats.org/officeDocument/2006/relationships/image" Target="../media/image246.png"/><Relationship Id="rId4" Type="http://schemas.openxmlformats.org/officeDocument/2006/relationships/image" Target="../media/image231.png"/><Relationship Id="rId9" Type="http://schemas.openxmlformats.org/officeDocument/2006/relationships/image" Target="../media/image236.png"/><Relationship Id="rId14" Type="http://schemas.openxmlformats.org/officeDocument/2006/relationships/image" Target="../media/image241.png"/><Relationship Id="rId22" Type="http://schemas.openxmlformats.org/officeDocument/2006/relationships/image" Target="../media/image249.png"/><Relationship Id="rId27" Type="http://schemas.openxmlformats.org/officeDocument/2006/relationships/image" Target="../media/image254.png"/></Relationships>
</file>

<file path=ppt/slides/_rels/slide22.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255.png"/><Relationship Id="rId7" Type="http://schemas.openxmlformats.org/officeDocument/2006/relationships/image" Target="../media/image259.png"/><Relationship Id="rId12" Type="http://schemas.openxmlformats.org/officeDocument/2006/relationships/image" Target="../media/image19.png"/><Relationship Id="rId2" Type="http://schemas.openxmlformats.org/officeDocument/2006/relationships/image" Target="../media/image58.jpg"/><Relationship Id="rId1" Type="http://schemas.openxmlformats.org/officeDocument/2006/relationships/slideLayout" Target="../slideLayouts/slideLayout2.xml"/><Relationship Id="rId6" Type="http://schemas.openxmlformats.org/officeDocument/2006/relationships/image" Target="../media/image258.png"/><Relationship Id="rId11" Type="http://schemas.openxmlformats.org/officeDocument/2006/relationships/image" Target="../media/image18.png"/><Relationship Id="rId5" Type="http://schemas.openxmlformats.org/officeDocument/2006/relationships/image" Target="../media/image257.png"/><Relationship Id="rId10" Type="http://schemas.openxmlformats.org/officeDocument/2006/relationships/image" Target="../media/image262.png"/><Relationship Id="rId4" Type="http://schemas.openxmlformats.org/officeDocument/2006/relationships/image" Target="../media/image256.jpg"/><Relationship Id="rId9" Type="http://schemas.openxmlformats.org/officeDocument/2006/relationships/image" Target="../media/image261.png"/></Relationships>
</file>

<file path=ppt/slides/_rels/slide23.xml.rels><?xml version="1.0" encoding="UTF-8" standalone="yes"?>
<Relationships xmlns="http://schemas.openxmlformats.org/package/2006/relationships"><Relationship Id="rId8" Type="http://schemas.openxmlformats.org/officeDocument/2006/relationships/image" Target="../media/image268.png"/><Relationship Id="rId13" Type="http://schemas.openxmlformats.org/officeDocument/2006/relationships/image" Target="../media/image273.png"/><Relationship Id="rId18" Type="http://schemas.openxmlformats.org/officeDocument/2006/relationships/image" Target="../media/image278.png"/><Relationship Id="rId3" Type="http://schemas.openxmlformats.org/officeDocument/2006/relationships/image" Target="../media/image264.png"/><Relationship Id="rId7" Type="http://schemas.openxmlformats.org/officeDocument/2006/relationships/image" Target="../media/image267.png"/><Relationship Id="rId12" Type="http://schemas.openxmlformats.org/officeDocument/2006/relationships/image" Target="../media/image272.png"/><Relationship Id="rId17" Type="http://schemas.openxmlformats.org/officeDocument/2006/relationships/image" Target="../media/image277.png"/><Relationship Id="rId2" Type="http://schemas.openxmlformats.org/officeDocument/2006/relationships/image" Target="../media/image263.png"/><Relationship Id="rId16" Type="http://schemas.openxmlformats.org/officeDocument/2006/relationships/image" Target="../media/image276.png"/><Relationship Id="rId1" Type="http://schemas.openxmlformats.org/officeDocument/2006/relationships/slideLayout" Target="../slideLayouts/slideLayout2.xml"/><Relationship Id="rId6" Type="http://schemas.openxmlformats.org/officeDocument/2006/relationships/image" Target="../media/image266.png"/><Relationship Id="rId11" Type="http://schemas.openxmlformats.org/officeDocument/2006/relationships/image" Target="../media/image271.png"/><Relationship Id="rId5" Type="http://schemas.openxmlformats.org/officeDocument/2006/relationships/image" Target="../media/image265.png"/><Relationship Id="rId15" Type="http://schemas.openxmlformats.org/officeDocument/2006/relationships/image" Target="../media/image275.png"/><Relationship Id="rId10" Type="http://schemas.openxmlformats.org/officeDocument/2006/relationships/image" Target="../media/image270.png"/><Relationship Id="rId19" Type="http://schemas.openxmlformats.org/officeDocument/2006/relationships/image" Target="../media/image279.png"/><Relationship Id="rId4" Type="http://schemas.openxmlformats.org/officeDocument/2006/relationships/image" Target="../media/image112.png"/><Relationship Id="rId9" Type="http://schemas.openxmlformats.org/officeDocument/2006/relationships/image" Target="../media/image269.png"/><Relationship Id="rId14" Type="http://schemas.openxmlformats.org/officeDocument/2006/relationships/image" Target="../media/image274.png"/></Relationships>
</file>

<file path=ppt/slides/_rels/slide24.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7.png"/><Relationship Id="rId18" Type="http://schemas.openxmlformats.org/officeDocument/2006/relationships/image" Target="../media/image292.png"/><Relationship Id="rId3" Type="http://schemas.openxmlformats.org/officeDocument/2006/relationships/image" Target="../media/image280.png"/><Relationship Id="rId7" Type="http://schemas.openxmlformats.org/officeDocument/2006/relationships/image" Target="../media/image282.png"/><Relationship Id="rId12" Type="http://schemas.openxmlformats.org/officeDocument/2006/relationships/image" Target="../media/image286.png"/><Relationship Id="rId17" Type="http://schemas.openxmlformats.org/officeDocument/2006/relationships/image" Target="../media/image291.png"/><Relationship Id="rId2" Type="http://schemas.openxmlformats.org/officeDocument/2006/relationships/image" Target="../media/image263.png"/><Relationship Id="rId16"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281.png"/><Relationship Id="rId11" Type="http://schemas.openxmlformats.org/officeDocument/2006/relationships/image" Target="../media/image285.png"/><Relationship Id="rId5" Type="http://schemas.openxmlformats.org/officeDocument/2006/relationships/image" Target="../media/image112.png"/><Relationship Id="rId15" Type="http://schemas.openxmlformats.org/officeDocument/2006/relationships/image" Target="../media/image289.png"/><Relationship Id="rId10" Type="http://schemas.openxmlformats.org/officeDocument/2006/relationships/image" Target="../media/image284.png"/><Relationship Id="rId19" Type="http://schemas.openxmlformats.org/officeDocument/2006/relationships/image" Target="../media/image293.png"/><Relationship Id="rId4" Type="http://schemas.openxmlformats.org/officeDocument/2006/relationships/image" Target="../media/image264.png"/><Relationship Id="rId9" Type="http://schemas.openxmlformats.org/officeDocument/2006/relationships/image" Target="../media/image268.png"/><Relationship Id="rId14" Type="http://schemas.openxmlformats.org/officeDocument/2006/relationships/image" Target="../media/image288.png"/></Relationships>
</file>

<file path=ppt/slides/_rels/slide25.xml.rels><?xml version="1.0" encoding="UTF-8" standalone="yes"?>
<Relationships xmlns="http://schemas.openxmlformats.org/package/2006/relationships"><Relationship Id="rId8" Type="http://schemas.openxmlformats.org/officeDocument/2006/relationships/image" Target="../media/image299.png"/><Relationship Id="rId13" Type="http://schemas.openxmlformats.org/officeDocument/2006/relationships/image" Target="../media/image304.png"/><Relationship Id="rId18" Type="http://schemas.openxmlformats.org/officeDocument/2006/relationships/image" Target="../media/image309.png"/><Relationship Id="rId26" Type="http://schemas.openxmlformats.org/officeDocument/2006/relationships/image" Target="../media/image317.png"/><Relationship Id="rId3" Type="http://schemas.openxmlformats.org/officeDocument/2006/relationships/image" Target="../media/image295.png"/><Relationship Id="rId21" Type="http://schemas.openxmlformats.org/officeDocument/2006/relationships/image" Target="../media/image312.png"/><Relationship Id="rId7" Type="http://schemas.openxmlformats.org/officeDocument/2006/relationships/image" Target="../media/image298.png"/><Relationship Id="rId12" Type="http://schemas.openxmlformats.org/officeDocument/2006/relationships/image" Target="../media/image303.png"/><Relationship Id="rId17" Type="http://schemas.openxmlformats.org/officeDocument/2006/relationships/image" Target="../media/image308.png"/><Relationship Id="rId25" Type="http://schemas.openxmlformats.org/officeDocument/2006/relationships/image" Target="../media/image316.png"/><Relationship Id="rId2" Type="http://schemas.openxmlformats.org/officeDocument/2006/relationships/image" Target="../media/image294.png"/><Relationship Id="rId16" Type="http://schemas.openxmlformats.org/officeDocument/2006/relationships/image" Target="../media/image307.png"/><Relationship Id="rId20" Type="http://schemas.openxmlformats.org/officeDocument/2006/relationships/image" Target="../media/image311.png"/><Relationship Id="rId29"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7.png"/><Relationship Id="rId11" Type="http://schemas.openxmlformats.org/officeDocument/2006/relationships/image" Target="../media/image302.png"/><Relationship Id="rId24" Type="http://schemas.openxmlformats.org/officeDocument/2006/relationships/image" Target="../media/image315.png"/><Relationship Id="rId5" Type="http://schemas.openxmlformats.org/officeDocument/2006/relationships/image" Target="../media/image208.png"/><Relationship Id="rId15" Type="http://schemas.openxmlformats.org/officeDocument/2006/relationships/image" Target="../media/image306.png"/><Relationship Id="rId23" Type="http://schemas.openxmlformats.org/officeDocument/2006/relationships/image" Target="../media/image314.png"/><Relationship Id="rId28" Type="http://schemas.openxmlformats.org/officeDocument/2006/relationships/image" Target="../media/image18.png"/><Relationship Id="rId10" Type="http://schemas.openxmlformats.org/officeDocument/2006/relationships/image" Target="../media/image301.png"/><Relationship Id="rId19" Type="http://schemas.openxmlformats.org/officeDocument/2006/relationships/image" Target="../media/image310.png"/><Relationship Id="rId4" Type="http://schemas.openxmlformats.org/officeDocument/2006/relationships/image" Target="../media/image296.png"/><Relationship Id="rId9" Type="http://schemas.openxmlformats.org/officeDocument/2006/relationships/image" Target="../media/image300.png"/><Relationship Id="rId14" Type="http://schemas.openxmlformats.org/officeDocument/2006/relationships/image" Target="../media/image305.png"/><Relationship Id="rId22" Type="http://schemas.openxmlformats.org/officeDocument/2006/relationships/image" Target="../media/image313.png"/><Relationship Id="rId27" Type="http://schemas.openxmlformats.org/officeDocument/2006/relationships/image" Target="../media/image318.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9.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325.png"/><Relationship Id="rId3" Type="http://schemas.openxmlformats.org/officeDocument/2006/relationships/image" Target="../media/image321.png"/><Relationship Id="rId7" Type="http://schemas.openxmlformats.org/officeDocument/2006/relationships/image" Target="../media/image324.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hyperlink" Target="http://ualrexhibits.org/tuckerblog/" TargetMode="External"/><Relationship Id="rId5" Type="http://schemas.openxmlformats.org/officeDocument/2006/relationships/image" Target="../media/image323.png"/><Relationship Id="rId4" Type="http://schemas.openxmlformats.org/officeDocument/2006/relationships/image" Target="../media/image322.png"/><Relationship Id="rId9" Type="http://schemas.openxmlformats.org/officeDocument/2006/relationships/hyperlink" Target="http://www.thelostyea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jpg"/><Relationship Id="rId7" Type="http://schemas.openxmlformats.org/officeDocument/2006/relationships/image" Target="../media/image36.png"/><Relationship Id="rId12"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35.jpg"/><Relationship Id="rId10" Type="http://schemas.openxmlformats.org/officeDocument/2006/relationships/image" Target="../media/image39.png"/><Relationship Id="rId4" Type="http://schemas.openxmlformats.org/officeDocument/2006/relationships/image" Target="../media/image7.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40.jp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47.png"/><Relationship Id="rId5" Type="http://schemas.openxmlformats.org/officeDocument/2006/relationships/image" Target="../media/image42.png"/><Relationship Id="rId15" Type="http://schemas.openxmlformats.org/officeDocument/2006/relationships/image" Target="../media/image51.png"/><Relationship Id="rId23" Type="http://schemas.openxmlformats.org/officeDocument/2006/relationships/image" Target="../media/image39.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jpg"/><Relationship Id="rId7" Type="http://schemas.openxmlformats.org/officeDocument/2006/relationships/image" Target="../media/image63.png"/><Relationship Id="rId2" Type="http://schemas.openxmlformats.org/officeDocument/2006/relationships/image" Target="../media/image58.jpg"/><Relationship Id="rId1" Type="http://schemas.openxmlformats.org/officeDocument/2006/relationships/slideLayout" Target="../slideLayouts/slideLayout5.xml"/><Relationship Id="rId6" Type="http://schemas.openxmlformats.org/officeDocument/2006/relationships/image" Target="../media/image62.jpg"/><Relationship Id="rId5" Type="http://schemas.openxmlformats.org/officeDocument/2006/relationships/image" Target="../media/image61.png"/><Relationship Id="rId10" Type="http://schemas.openxmlformats.org/officeDocument/2006/relationships/image" Target="../media/image39.png"/><Relationship Id="rId4" Type="http://schemas.openxmlformats.org/officeDocument/2006/relationships/image" Target="../media/image60.jpg"/><Relationship Id="rId9"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0.png"/><Relationship Id="rId3" Type="http://schemas.openxmlformats.org/officeDocument/2006/relationships/image" Target="../media/image22.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38.png"/><Relationship Id="rId2" Type="http://schemas.openxmlformats.org/officeDocument/2006/relationships/image" Target="../media/image66.png"/><Relationship Id="rId16"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26" Type="http://schemas.openxmlformats.org/officeDocument/2006/relationships/image" Target="../media/image103.png"/><Relationship Id="rId3" Type="http://schemas.openxmlformats.org/officeDocument/2006/relationships/image" Target="../media/image81.png"/><Relationship Id="rId21" Type="http://schemas.openxmlformats.org/officeDocument/2006/relationships/image" Target="../media/image98.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5" Type="http://schemas.openxmlformats.org/officeDocument/2006/relationships/image" Target="../media/image102.png"/><Relationship Id="rId2" Type="http://schemas.openxmlformats.org/officeDocument/2006/relationships/image" Target="../media/image58.jpg"/><Relationship Id="rId16" Type="http://schemas.openxmlformats.org/officeDocument/2006/relationships/image" Target="../media/image93.png"/><Relationship Id="rId20" Type="http://schemas.openxmlformats.org/officeDocument/2006/relationships/image" Target="../media/image97.png"/><Relationship Id="rId29"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83.png"/><Relationship Id="rId11" Type="http://schemas.openxmlformats.org/officeDocument/2006/relationships/image" Target="../media/image88.png"/><Relationship Id="rId24" Type="http://schemas.openxmlformats.org/officeDocument/2006/relationships/image" Target="../media/image101.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28" Type="http://schemas.openxmlformats.org/officeDocument/2006/relationships/image" Target="../media/image105.jp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image" Target="../media/image22.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 Id="rId27" Type="http://schemas.openxmlformats.org/officeDocument/2006/relationships/image" Target="../media/image10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85800" y="711200"/>
            <a:ext cx="4089400" cy="54991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98500" y="723900"/>
            <a:ext cx="4064000" cy="55753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965700" y="711200"/>
            <a:ext cx="7315200" cy="54991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978400" y="723900"/>
            <a:ext cx="7289800" cy="55753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086100" y="7454900"/>
            <a:ext cx="6845300" cy="6604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435600" y="8445500"/>
            <a:ext cx="2095500" cy="5334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596900" y="6921500"/>
            <a:ext cx="2882900" cy="30480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479800" y="6934200"/>
            <a:ext cx="1409700" cy="279400"/>
          </a:xfrm>
          <a:prstGeom prst="rect">
            <a:avLst/>
          </a:prstGeom>
          <a:blipFill>
            <a:blip r:embed="rId10" cstate="print"/>
            <a:stretch>
              <a:fillRect/>
            </a:stretch>
          </a:blipFill>
        </p:spPr>
        <p:txBody>
          <a:bodyPr wrap="square" lIns="0" tIns="0" rIns="0" bIns="0" rtlCol="0"/>
          <a:lstStyle/>
          <a:p>
            <a:endParaRPr/>
          </a:p>
        </p:txBody>
      </p:sp>
      <p:sp>
        <p:nvSpPr>
          <p:cNvPr id="11" name="object 11"/>
          <p:cNvSpPr txBox="1"/>
          <p:nvPr/>
        </p:nvSpPr>
        <p:spPr>
          <a:xfrm>
            <a:off x="596900" y="6896100"/>
            <a:ext cx="9345930" cy="2133600"/>
          </a:xfrm>
          <a:prstGeom prst="rect">
            <a:avLst/>
          </a:prstGeom>
        </p:spPr>
        <p:txBody>
          <a:bodyPr vert="horz" wrap="square" lIns="0" tIns="0" rIns="0" bIns="0" rtlCol="0">
            <a:spAutoFit/>
          </a:bodyPr>
          <a:lstStyle/>
          <a:p>
            <a:pPr marL="12700">
              <a:lnSpc>
                <a:spcPct val="100000"/>
              </a:lnSpc>
            </a:pPr>
            <a:r>
              <a:rPr sz="1900" spc="-5" dirty="0">
                <a:latin typeface="Georgia"/>
                <a:cs typeface="Georgia"/>
              </a:rPr>
              <a:t>Images from </a:t>
            </a:r>
            <a:r>
              <a:rPr sz="1900" dirty="0">
                <a:latin typeface="Georgia"/>
                <a:cs typeface="Georgia"/>
              </a:rPr>
              <a:t>lost </a:t>
            </a:r>
            <a:r>
              <a:rPr sz="1900" spc="-5" dirty="0">
                <a:latin typeface="Georgia"/>
                <a:cs typeface="Georgia"/>
              </a:rPr>
              <a:t>year.com June 9,</a:t>
            </a:r>
            <a:r>
              <a:rPr sz="1900" spc="-10" dirty="0">
                <a:latin typeface="Georgia"/>
                <a:cs typeface="Georgia"/>
              </a:rPr>
              <a:t> </a:t>
            </a:r>
            <a:r>
              <a:rPr sz="1900" dirty="0">
                <a:latin typeface="Georgia"/>
                <a:cs typeface="Georgia"/>
              </a:rPr>
              <a:t>2016</a:t>
            </a:r>
            <a:endParaRPr sz="1900">
              <a:latin typeface="Georgia"/>
              <a:cs typeface="Georgia"/>
            </a:endParaRPr>
          </a:p>
          <a:p>
            <a:pPr marL="2501900" algn="ctr">
              <a:lnSpc>
                <a:spcPct val="100000"/>
              </a:lnSpc>
              <a:spcBef>
                <a:spcPts val="720"/>
              </a:spcBef>
            </a:pPr>
            <a:r>
              <a:rPr sz="6400" spc="210" dirty="0">
                <a:solidFill>
                  <a:srgbClr val="FBF9E6"/>
                </a:solidFill>
                <a:latin typeface="Georgia"/>
                <a:cs typeface="Georgia"/>
              </a:rPr>
              <a:t>THE </a:t>
            </a:r>
            <a:r>
              <a:rPr sz="6400" spc="240" dirty="0">
                <a:solidFill>
                  <a:srgbClr val="FBF9E6"/>
                </a:solidFill>
                <a:latin typeface="Georgia"/>
                <a:cs typeface="Georgia"/>
              </a:rPr>
              <a:t>LOST</a:t>
            </a:r>
            <a:r>
              <a:rPr sz="6400" spc="969" dirty="0">
                <a:solidFill>
                  <a:srgbClr val="FBF9E6"/>
                </a:solidFill>
                <a:latin typeface="Georgia"/>
                <a:cs typeface="Georgia"/>
              </a:rPr>
              <a:t> </a:t>
            </a:r>
            <a:r>
              <a:rPr sz="6400" spc="315" dirty="0">
                <a:solidFill>
                  <a:srgbClr val="FBF9E6"/>
                </a:solidFill>
                <a:latin typeface="Georgia"/>
                <a:cs typeface="Georgia"/>
              </a:rPr>
              <a:t>YEAR</a:t>
            </a:r>
            <a:endParaRPr sz="6400">
              <a:latin typeface="Georgia"/>
              <a:cs typeface="Georgia"/>
            </a:endParaRPr>
          </a:p>
          <a:p>
            <a:pPr marL="2458085" algn="ctr">
              <a:lnSpc>
                <a:spcPct val="100000"/>
              </a:lnSpc>
              <a:spcBef>
                <a:spcPts val="520"/>
              </a:spcBef>
            </a:pPr>
            <a:r>
              <a:rPr sz="4300" i="1" spc="-220" dirty="0">
                <a:solidFill>
                  <a:srgbClr val="F6E0AB"/>
                </a:solidFill>
                <a:latin typeface="Times New Roman"/>
                <a:cs typeface="Times New Roman"/>
              </a:rPr>
              <a:t>1958</a:t>
            </a:r>
            <a:r>
              <a:rPr sz="4300" i="1" spc="-220" dirty="0">
                <a:solidFill>
                  <a:srgbClr val="F6E0AB"/>
                </a:solidFill>
                <a:latin typeface="Calibri"/>
                <a:cs typeface="Calibri"/>
              </a:rPr>
              <a:t>-</a:t>
            </a:r>
            <a:r>
              <a:rPr sz="4300" i="1" spc="-220" dirty="0">
                <a:solidFill>
                  <a:srgbClr val="F6E0AB"/>
                </a:solidFill>
                <a:latin typeface="Times New Roman"/>
                <a:cs typeface="Times New Roman"/>
              </a:rPr>
              <a:t>1959</a:t>
            </a:r>
            <a:endParaRPr sz="4300">
              <a:latin typeface="Times New Roman"/>
              <a:cs typeface="Times New Roman"/>
            </a:endParaRPr>
          </a:p>
        </p:txBody>
      </p:sp>
      <p:sp>
        <p:nvSpPr>
          <p:cNvPr id="12" name="object 12"/>
          <p:cNvSpPr/>
          <p:nvPr/>
        </p:nvSpPr>
        <p:spPr>
          <a:xfrm>
            <a:off x="3238500" y="939800"/>
            <a:ext cx="1308100" cy="254000"/>
          </a:xfrm>
          <a:prstGeom prst="rect">
            <a:avLst/>
          </a:prstGeom>
          <a:blipFill>
            <a:blip r:embed="rId11" cstate="print"/>
            <a:stretch>
              <a:fillRect/>
            </a:stretch>
          </a:blipFill>
        </p:spPr>
        <p:txBody>
          <a:bodyPr wrap="square" lIns="0" tIns="0" rIns="0" bIns="0" rtlCol="0"/>
          <a:lstStyle/>
          <a:p>
            <a:endParaRPr/>
          </a:p>
        </p:txBody>
      </p:sp>
      <p:sp>
        <p:nvSpPr>
          <p:cNvPr id="13" name="object 13"/>
          <p:cNvSpPr txBox="1"/>
          <p:nvPr/>
        </p:nvSpPr>
        <p:spPr>
          <a:xfrm>
            <a:off x="3238500" y="927100"/>
            <a:ext cx="1286510" cy="285750"/>
          </a:xfrm>
          <a:prstGeom prst="rect">
            <a:avLst/>
          </a:prstGeom>
        </p:spPr>
        <p:txBody>
          <a:bodyPr vert="horz" wrap="square" lIns="0" tIns="0" rIns="0" bIns="0" rtlCol="0">
            <a:spAutoFit/>
          </a:bodyPr>
          <a:lstStyle/>
          <a:p>
            <a:pPr marL="12700">
              <a:lnSpc>
                <a:spcPct val="100000"/>
              </a:lnSpc>
            </a:pPr>
            <a:r>
              <a:rPr sz="1800" spc="-5" dirty="0">
                <a:solidFill>
                  <a:srgbClr val="FFFFFF"/>
                </a:solidFill>
                <a:latin typeface="Georgia"/>
                <a:cs typeface="Georgia"/>
              </a:rPr>
              <a:t>Gov.</a:t>
            </a:r>
            <a:r>
              <a:rPr sz="1800" spc="-90" dirty="0">
                <a:solidFill>
                  <a:srgbClr val="FFFFFF"/>
                </a:solidFill>
                <a:latin typeface="Georgia"/>
                <a:cs typeface="Georgia"/>
              </a:rPr>
              <a:t> </a:t>
            </a:r>
            <a:r>
              <a:rPr sz="1800" dirty="0">
                <a:solidFill>
                  <a:srgbClr val="FFFFFF"/>
                </a:solidFill>
                <a:latin typeface="Georgia"/>
                <a:cs typeface="Georgia"/>
              </a:rPr>
              <a:t>Faubus</a:t>
            </a:r>
            <a:endParaRPr sz="1800">
              <a:latin typeface="Georgia"/>
              <a:cs typeface="Georg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89932" y="2677167"/>
            <a:ext cx="11422676" cy="62865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901700" y="3075939"/>
            <a:ext cx="10909300" cy="5486400"/>
          </a:xfrm>
          <a:prstGeom prst="rect">
            <a:avLst/>
          </a:prstGeom>
        </p:spPr>
        <p:txBody>
          <a:bodyPr vert="horz" wrap="square" lIns="0" tIns="0" rIns="0" bIns="0" rtlCol="0">
            <a:spAutoFit/>
          </a:bodyPr>
          <a:lstStyle/>
          <a:p>
            <a:pPr marL="393700" marR="154940" indent="-381000">
              <a:lnSpc>
                <a:spcPts val="3600"/>
              </a:lnSpc>
              <a:buSzPct val="118750"/>
              <a:buChar char="•"/>
              <a:tabLst>
                <a:tab pos="393700" algn="l"/>
              </a:tabLst>
            </a:pPr>
            <a:r>
              <a:rPr sz="3200" spc="-5" dirty="0">
                <a:solidFill>
                  <a:srgbClr val="4F5C3F"/>
                </a:solidFill>
                <a:latin typeface="Georgia"/>
                <a:cs typeface="Georgia"/>
              </a:rPr>
              <a:t>The </a:t>
            </a:r>
            <a:r>
              <a:rPr sz="3200" dirty="0">
                <a:solidFill>
                  <a:srgbClr val="4F5C3F"/>
                </a:solidFill>
                <a:latin typeface="Georgia"/>
                <a:cs typeface="Georgia"/>
              </a:rPr>
              <a:t>students' stories are </a:t>
            </a:r>
            <a:r>
              <a:rPr sz="3200" spc="-5" dirty="0">
                <a:solidFill>
                  <a:srgbClr val="4F5C3F"/>
                </a:solidFill>
                <a:latin typeface="Georgia"/>
                <a:cs typeface="Georgia"/>
              </a:rPr>
              <a:t>compelling. White </a:t>
            </a:r>
            <a:r>
              <a:rPr sz="3200" dirty="0">
                <a:solidFill>
                  <a:srgbClr val="4F5C3F"/>
                </a:solidFill>
                <a:latin typeface="Georgia"/>
                <a:cs typeface="Georgia"/>
              </a:rPr>
              <a:t>students from  Central </a:t>
            </a:r>
            <a:r>
              <a:rPr sz="3200" spc="-5" dirty="0">
                <a:solidFill>
                  <a:srgbClr val="4F5C3F"/>
                </a:solidFill>
                <a:latin typeface="Georgia"/>
                <a:cs typeface="Georgia"/>
              </a:rPr>
              <a:t>High, Hall High, </a:t>
            </a:r>
            <a:r>
              <a:rPr sz="3200" dirty="0">
                <a:solidFill>
                  <a:srgbClr val="4F5C3F"/>
                </a:solidFill>
                <a:latin typeface="Georgia"/>
                <a:cs typeface="Georgia"/>
              </a:rPr>
              <a:t>and </a:t>
            </a:r>
            <a:r>
              <a:rPr sz="3200" spc="-5" dirty="0">
                <a:solidFill>
                  <a:srgbClr val="4F5C3F"/>
                </a:solidFill>
                <a:latin typeface="Georgia"/>
                <a:cs typeface="Georgia"/>
              </a:rPr>
              <a:t>Little </a:t>
            </a:r>
            <a:r>
              <a:rPr sz="3200" dirty="0">
                <a:solidFill>
                  <a:srgbClr val="4F5C3F"/>
                </a:solidFill>
                <a:latin typeface="Georgia"/>
                <a:cs typeface="Georgia"/>
              </a:rPr>
              <a:t>Rock </a:t>
            </a:r>
            <a:r>
              <a:rPr sz="3200" spc="-5" dirty="0">
                <a:solidFill>
                  <a:srgbClr val="4F5C3F"/>
                </a:solidFill>
                <a:latin typeface="Georgia"/>
                <a:cs typeface="Georgia"/>
              </a:rPr>
              <a:t>Technical High  </a:t>
            </a:r>
            <a:r>
              <a:rPr sz="3200" dirty="0">
                <a:solidFill>
                  <a:srgbClr val="4F5C3F"/>
                </a:solidFill>
                <a:latin typeface="Georgia"/>
                <a:cs typeface="Georgia"/>
              </a:rPr>
              <a:t>and </a:t>
            </a:r>
            <a:r>
              <a:rPr sz="3200" spc="-5" dirty="0">
                <a:solidFill>
                  <a:srgbClr val="4F5C3F"/>
                </a:solidFill>
                <a:latin typeface="Georgia"/>
                <a:cs typeface="Georgia"/>
              </a:rPr>
              <a:t>black </a:t>
            </a:r>
            <a:r>
              <a:rPr sz="3200" dirty="0">
                <a:solidFill>
                  <a:srgbClr val="4F5C3F"/>
                </a:solidFill>
                <a:latin typeface="Georgia"/>
                <a:cs typeface="Georgia"/>
              </a:rPr>
              <a:t>students from </a:t>
            </a:r>
            <a:r>
              <a:rPr sz="3200" spc="-5" dirty="0">
                <a:solidFill>
                  <a:srgbClr val="4F5C3F"/>
                </a:solidFill>
                <a:latin typeface="Georgia"/>
                <a:cs typeface="Georgia"/>
              </a:rPr>
              <a:t>Horace Mann High scrambled </a:t>
            </a:r>
            <a:r>
              <a:rPr sz="3200" dirty="0">
                <a:solidFill>
                  <a:srgbClr val="4F5C3F"/>
                </a:solidFill>
                <a:latin typeface="Georgia"/>
                <a:cs typeface="Georgia"/>
              </a:rPr>
              <a:t>to  find an</a:t>
            </a:r>
            <a:r>
              <a:rPr sz="3200" spc="-105" dirty="0">
                <a:solidFill>
                  <a:srgbClr val="4F5C3F"/>
                </a:solidFill>
                <a:latin typeface="Georgia"/>
                <a:cs typeface="Georgia"/>
              </a:rPr>
              <a:t> </a:t>
            </a:r>
            <a:r>
              <a:rPr sz="3200" dirty="0">
                <a:solidFill>
                  <a:srgbClr val="4F5C3F"/>
                </a:solidFill>
                <a:latin typeface="Georgia"/>
                <a:cs typeface="Georgia"/>
              </a:rPr>
              <a:t>education.</a:t>
            </a:r>
            <a:endParaRPr sz="3200">
              <a:latin typeface="Georgia"/>
              <a:cs typeface="Georgia"/>
            </a:endParaRPr>
          </a:p>
          <a:p>
            <a:pPr marL="393700" marR="5080" indent="-381000">
              <a:lnSpc>
                <a:spcPts val="3600"/>
              </a:lnSpc>
              <a:buSzPct val="118750"/>
              <a:buChar char="•"/>
              <a:tabLst>
                <a:tab pos="393700" algn="l"/>
              </a:tabLst>
            </a:pPr>
            <a:r>
              <a:rPr sz="3200" dirty="0">
                <a:solidFill>
                  <a:srgbClr val="4F5C3F"/>
                </a:solidFill>
                <a:latin typeface="Georgia"/>
                <a:cs typeface="Georgia"/>
              </a:rPr>
              <a:t>Fifteen and sixteen year </a:t>
            </a:r>
            <a:r>
              <a:rPr sz="3200" spc="-5" dirty="0">
                <a:solidFill>
                  <a:srgbClr val="4F5C3F"/>
                </a:solidFill>
                <a:latin typeface="Georgia"/>
                <a:cs typeface="Georgia"/>
              </a:rPr>
              <a:t>old children had </a:t>
            </a:r>
            <a:r>
              <a:rPr sz="3200" dirty="0">
                <a:solidFill>
                  <a:srgbClr val="4F5C3F"/>
                </a:solidFill>
                <a:latin typeface="Georgia"/>
                <a:cs typeface="Georgia"/>
              </a:rPr>
              <a:t>no access to </a:t>
            </a:r>
            <a:r>
              <a:rPr sz="3200" spc="-5" dirty="0">
                <a:solidFill>
                  <a:srgbClr val="4F5C3F"/>
                </a:solidFill>
                <a:latin typeface="Georgia"/>
                <a:cs typeface="Georgia"/>
              </a:rPr>
              <a:t>local  public </a:t>
            </a:r>
            <a:r>
              <a:rPr sz="3200" dirty="0">
                <a:solidFill>
                  <a:srgbClr val="4F5C3F"/>
                </a:solidFill>
                <a:latin typeface="Georgia"/>
                <a:cs typeface="Georgia"/>
              </a:rPr>
              <a:t>education for an entire year. </a:t>
            </a:r>
            <a:r>
              <a:rPr sz="3200" spc="-5" dirty="0">
                <a:solidFill>
                  <a:srgbClr val="4F5C3F"/>
                </a:solidFill>
                <a:latin typeface="Georgia"/>
                <a:cs typeface="Georgia"/>
              </a:rPr>
              <a:t>Many </a:t>
            </a:r>
            <a:r>
              <a:rPr sz="3200" dirty="0">
                <a:solidFill>
                  <a:srgbClr val="4F5C3F"/>
                </a:solidFill>
                <a:latin typeface="Georgia"/>
                <a:cs typeface="Georgia"/>
              </a:rPr>
              <a:t>were forced to  </a:t>
            </a:r>
            <a:r>
              <a:rPr sz="3200" spc="-5" dirty="0">
                <a:solidFill>
                  <a:srgbClr val="4F5C3F"/>
                </a:solidFill>
                <a:latin typeface="Georgia"/>
                <a:cs typeface="Georgia"/>
              </a:rPr>
              <a:t>leave the </a:t>
            </a:r>
            <a:r>
              <a:rPr sz="3200" dirty="0">
                <a:solidFill>
                  <a:srgbClr val="4F5C3F"/>
                </a:solidFill>
                <a:latin typeface="Georgia"/>
                <a:cs typeface="Georgia"/>
              </a:rPr>
              <a:t>state. </a:t>
            </a:r>
            <a:r>
              <a:rPr sz="3200" spc="-5" dirty="0">
                <a:solidFill>
                  <a:srgbClr val="4F5C3F"/>
                </a:solidFill>
                <a:latin typeface="Georgia"/>
                <a:cs typeface="Georgia"/>
              </a:rPr>
              <a:t>Some </a:t>
            </a:r>
            <a:r>
              <a:rPr sz="3200" dirty="0">
                <a:solidFill>
                  <a:srgbClr val="4F5C3F"/>
                </a:solidFill>
                <a:latin typeface="Georgia"/>
                <a:cs typeface="Georgia"/>
              </a:rPr>
              <a:t>studied to enter </a:t>
            </a:r>
            <a:r>
              <a:rPr sz="3200" spc="-5" dirty="0">
                <a:solidFill>
                  <a:srgbClr val="4F5C3F"/>
                </a:solidFill>
                <a:latin typeface="Georgia"/>
                <a:cs typeface="Georgia"/>
              </a:rPr>
              <a:t>college early. Others  </a:t>
            </a:r>
            <a:r>
              <a:rPr sz="3200" dirty="0">
                <a:solidFill>
                  <a:srgbClr val="4F5C3F"/>
                </a:solidFill>
                <a:latin typeface="Georgia"/>
                <a:cs typeface="Georgia"/>
              </a:rPr>
              <a:t>boarded busses </a:t>
            </a:r>
            <a:r>
              <a:rPr sz="3200" spc="-5" dirty="0">
                <a:solidFill>
                  <a:srgbClr val="4F5C3F"/>
                </a:solidFill>
                <a:latin typeface="Georgia"/>
                <a:cs typeface="Georgia"/>
              </a:rPr>
              <a:t>daily </a:t>
            </a:r>
            <a:r>
              <a:rPr sz="3200" dirty="0">
                <a:solidFill>
                  <a:srgbClr val="4F5C3F"/>
                </a:solidFill>
                <a:latin typeface="Georgia"/>
                <a:cs typeface="Georgia"/>
              </a:rPr>
              <a:t>to travel </a:t>
            </a:r>
            <a:r>
              <a:rPr sz="3200" spc="-5" dirty="0">
                <a:solidFill>
                  <a:srgbClr val="4F5C3F"/>
                </a:solidFill>
                <a:latin typeface="Georgia"/>
                <a:cs typeface="Georgia"/>
              </a:rPr>
              <a:t>miles </a:t>
            </a:r>
            <a:r>
              <a:rPr sz="3200" dirty="0">
                <a:solidFill>
                  <a:srgbClr val="4F5C3F"/>
                </a:solidFill>
                <a:latin typeface="Georgia"/>
                <a:cs typeface="Georgia"/>
              </a:rPr>
              <a:t>for </a:t>
            </a:r>
            <a:r>
              <a:rPr sz="3200" spc="-5" dirty="0">
                <a:solidFill>
                  <a:srgbClr val="4F5C3F"/>
                </a:solidFill>
                <a:latin typeface="Georgia"/>
                <a:cs typeface="Georgia"/>
              </a:rPr>
              <a:t>classes </a:t>
            </a:r>
            <a:r>
              <a:rPr sz="3200" dirty="0">
                <a:solidFill>
                  <a:srgbClr val="4F5C3F"/>
                </a:solidFill>
                <a:latin typeface="Georgia"/>
                <a:cs typeface="Georgia"/>
              </a:rPr>
              <a:t>in </a:t>
            </a:r>
            <a:r>
              <a:rPr sz="3200" spc="-5" dirty="0">
                <a:solidFill>
                  <a:srgbClr val="4F5C3F"/>
                </a:solidFill>
                <a:latin typeface="Georgia"/>
                <a:cs typeface="Georgia"/>
              </a:rPr>
              <a:t>other  </a:t>
            </a:r>
            <a:r>
              <a:rPr sz="3200" dirty="0">
                <a:solidFill>
                  <a:srgbClr val="4F5C3F"/>
                </a:solidFill>
                <a:latin typeface="Georgia"/>
                <a:cs typeface="Georgia"/>
              </a:rPr>
              <a:t>cities. Parents and </a:t>
            </a:r>
            <a:r>
              <a:rPr sz="3200" spc="-5" dirty="0">
                <a:solidFill>
                  <a:srgbClr val="4F5C3F"/>
                </a:solidFill>
                <a:latin typeface="Georgia"/>
                <a:cs typeface="Georgia"/>
              </a:rPr>
              <a:t>siblings </a:t>
            </a:r>
            <a:r>
              <a:rPr sz="3200" dirty="0">
                <a:solidFill>
                  <a:srgbClr val="4F5C3F"/>
                </a:solidFill>
                <a:latin typeface="Georgia"/>
                <a:cs typeface="Georgia"/>
              </a:rPr>
              <a:t>coped with separations from  </a:t>
            </a:r>
            <a:r>
              <a:rPr sz="3200" spc="-5" dirty="0">
                <a:solidFill>
                  <a:srgbClr val="4F5C3F"/>
                </a:solidFill>
                <a:latin typeface="Georgia"/>
                <a:cs typeface="Georgia"/>
              </a:rPr>
              <a:t>their </a:t>
            </a:r>
            <a:r>
              <a:rPr sz="3200" dirty="0">
                <a:solidFill>
                  <a:srgbClr val="4F5C3F"/>
                </a:solidFill>
                <a:latin typeface="Georgia"/>
                <a:cs typeface="Georgia"/>
              </a:rPr>
              <a:t>teenage students </a:t>
            </a:r>
            <a:r>
              <a:rPr sz="3200" spc="-5" dirty="0">
                <a:solidFill>
                  <a:srgbClr val="4F5C3F"/>
                </a:solidFill>
                <a:latin typeface="Georgia"/>
                <a:cs typeface="Georgia"/>
              </a:rPr>
              <a:t>who </a:t>
            </a:r>
            <a:r>
              <a:rPr sz="3200" dirty="0">
                <a:solidFill>
                  <a:srgbClr val="4F5C3F"/>
                </a:solidFill>
                <a:latin typeface="Georgia"/>
                <a:cs typeface="Georgia"/>
              </a:rPr>
              <a:t>moved in with </a:t>
            </a:r>
            <a:r>
              <a:rPr sz="3200" spc="-5" dirty="0">
                <a:solidFill>
                  <a:srgbClr val="4F5C3F"/>
                </a:solidFill>
                <a:latin typeface="Georgia"/>
                <a:cs typeface="Georgia"/>
              </a:rPr>
              <a:t>relatives </a:t>
            </a:r>
            <a:r>
              <a:rPr sz="3200" dirty="0">
                <a:solidFill>
                  <a:srgbClr val="4F5C3F"/>
                </a:solidFill>
                <a:latin typeface="Georgia"/>
                <a:cs typeface="Georgia"/>
              </a:rPr>
              <a:t>or with  friends around </a:t>
            </a:r>
            <a:r>
              <a:rPr sz="3200" spc="-5" dirty="0">
                <a:solidFill>
                  <a:srgbClr val="4F5C3F"/>
                </a:solidFill>
                <a:latin typeface="Georgia"/>
                <a:cs typeface="Georgia"/>
              </a:rPr>
              <a:t>the </a:t>
            </a:r>
            <a:r>
              <a:rPr sz="3200" dirty="0">
                <a:solidFill>
                  <a:srgbClr val="4F5C3F"/>
                </a:solidFill>
                <a:latin typeface="Georgia"/>
                <a:cs typeface="Georgia"/>
              </a:rPr>
              <a:t>state. </a:t>
            </a:r>
            <a:r>
              <a:rPr sz="3200" spc="-5" dirty="0">
                <a:solidFill>
                  <a:srgbClr val="4F5C3F"/>
                </a:solidFill>
                <a:latin typeface="Georgia"/>
                <a:cs typeface="Georgia"/>
              </a:rPr>
              <a:t>Students, themselves, </a:t>
            </a:r>
            <a:r>
              <a:rPr sz="3200" dirty="0">
                <a:solidFill>
                  <a:srgbClr val="4F5C3F"/>
                </a:solidFill>
                <a:latin typeface="Georgia"/>
                <a:cs typeface="Georgia"/>
              </a:rPr>
              <a:t>coped with  </a:t>
            </a:r>
            <a:r>
              <a:rPr sz="3200" spc="-5" dirty="0">
                <a:solidFill>
                  <a:srgbClr val="4F5C3F"/>
                </a:solidFill>
                <a:latin typeface="Georgia"/>
                <a:cs typeface="Georgia"/>
              </a:rPr>
              <a:t>life-changing </a:t>
            </a:r>
            <a:r>
              <a:rPr sz="3200" dirty="0">
                <a:solidFill>
                  <a:srgbClr val="4F5C3F"/>
                </a:solidFill>
                <a:latin typeface="Georgia"/>
                <a:cs typeface="Georgia"/>
              </a:rPr>
              <a:t>disruptions from friends, </a:t>
            </a:r>
            <a:r>
              <a:rPr sz="3200" spc="-5" dirty="0">
                <a:solidFill>
                  <a:srgbClr val="4F5C3F"/>
                </a:solidFill>
                <a:latin typeface="Georgia"/>
                <a:cs typeface="Georgia"/>
              </a:rPr>
              <a:t>family, </a:t>
            </a:r>
            <a:r>
              <a:rPr sz="3200" dirty="0">
                <a:solidFill>
                  <a:srgbClr val="4F5C3F"/>
                </a:solidFill>
                <a:latin typeface="Georgia"/>
                <a:cs typeface="Georgia"/>
              </a:rPr>
              <a:t>and</a:t>
            </a:r>
            <a:r>
              <a:rPr sz="3200" spc="15" dirty="0">
                <a:solidFill>
                  <a:srgbClr val="4F5C3F"/>
                </a:solidFill>
                <a:latin typeface="Georgia"/>
                <a:cs typeface="Georgia"/>
              </a:rPr>
              <a:t> </a:t>
            </a:r>
            <a:r>
              <a:rPr sz="3200" spc="-5" dirty="0">
                <a:solidFill>
                  <a:srgbClr val="4F5C3F"/>
                </a:solidFill>
                <a:latin typeface="Georgia"/>
                <a:cs typeface="Georgia"/>
              </a:rPr>
              <a:t>classes.</a:t>
            </a:r>
            <a:endParaRPr sz="3200">
              <a:latin typeface="Georgia"/>
              <a:cs typeface="Georgia"/>
            </a:endParaRPr>
          </a:p>
        </p:txBody>
      </p:sp>
      <p:sp>
        <p:nvSpPr>
          <p:cNvPr id="5" name="object 5"/>
          <p:cNvSpPr/>
          <p:nvPr/>
        </p:nvSpPr>
        <p:spPr>
          <a:xfrm>
            <a:off x="508000" y="0"/>
            <a:ext cx="11988800" cy="21717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200" y="660400"/>
            <a:ext cx="9448800" cy="406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918700" y="660400"/>
            <a:ext cx="2730500" cy="4064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49300" y="1143000"/>
            <a:ext cx="11468100" cy="40640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42900" y="668019"/>
            <a:ext cx="12336145" cy="974725"/>
          </a:xfrm>
          <a:prstGeom prst="rect">
            <a:avLst/>
          </a:prstGeom>
        </p:spPr>
        <p:txBody>
          <a:bodyPr vert="horz" wrap="square" lIns="0" tIns="0" rIns="0" bIns="0" rtlCol="0">
            <a:spAutoFit/>
          </a:bodyPr>
          <a:lstStyle/>
          <a:p>
            <a:pPr marL="444500" marR="5080" indent="-431800">
              <a:lnSpc>
                <a:spcPts val="3800"/>
              </a:lnSpc>
            </a:pPr>
            <a:r>
              <a:rPr sz="3800" spc="150" dirty="0"/>
              <a:t>THESE </a:t>
            </a:r>
            <a:r>
              <a:rPr sz="3800" spc="160" dirty="0"/>
              <a:t>COMMENTS </a:t>
            </a:r>
            <a:r>
              <a:rPr sz="3800" spc="140" dirty="0"/>
              <a:t>COME </a:t>
            </a:r>
            <a:r>
              <a:rPr sz="3800" spc="135" dirty="0"/>
              <a:t>FROM </a:t>
            </a:r>
            <a:r>
              <a:rPr sz="3800" spc="125" dirty="0"/>
              <a:t>THE </a:t>
            </a:r>
            <a:r>
              <a:rPr sz="3800" spc="185" dirty="0"/>
              <a:t>STUDENTS  </a:t>
            </a:r>
            <a:r>
              <a:rPr sz="3800" spc="165" dirty="0"/>
              <a:t>AFFECTED </a:t>
            </a:r>
            <a:r>
              <a:rPr sz="3800" spc="95" dirty="0"/>
              <a:t>BY </a:t>
            </a:r>
            <a:r>
              <a:rPr sz="3800" spc="125" dirty="0"/>
              <a:t>THE </a:t>
            </a:r>
            <a:r>
              <a:rPr sz="3800" spc="140" dirty="0"/>
              <a:t>HIGH </a:t>
            </a:r>
            <a:r>
              <a:rPr sz="3800" spc="150" dirty="0"/>
              <a:t>SCHOOL </a:t>
            </a:r>
            <a:r>
              <a:rPr sz="3800" spc="225" dirty="0"/>
              <a:t> </a:t>
            </a:r>
            <a:r>
              <a:rPr sz="3800" spc="185" dirty="0"/>
              <a:t>CLOSINGS:</a:t>
            </a:r>
            <a:endParaRPr sz="3800"/>
          </a:p>
        </p:txBody>
      </p:sp>
      <p:sp>
        <p:nvSpPr>
          <p:cNvPr id="6" name="object 6"/>
          <p:cNvSpPr/>
          <p:nvPr/>
        </p:nvSpPr>
        <p:spPr>
          <a:xfrm>
            <a:off x="863600" y="3175000"/>
            <a:ext cx="254000" cy="2540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76300" y="3211267"/>
            <a:ext cx="191920" cy="19192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308100" y="3073400"/>
            <a:ext cx="2679700" cy="5334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089400" y="3086100"/>
            <a:ext cx="6718300" cy="5080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282700" y="3721100"/>
            <a:ext cx="10007600" cy="5080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308100" y="4343400"/>
            <a:ext cx="4038600" cy="4191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5346700" y="4470400"/>
            <a:ext cx="114300" cy="2921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889000" y="5626100"/>
            <a:ext cx="11074400" cy="5080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876300" y="6248400"/>
            <a:ext cx="11049000" cy="5080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863600" y="6883400"/>
            <a:ext cx="10363200" cy="4826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876300" y="7505700"/>
            <a:ext cx="10375900" cy="50800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876300" y="8128000"/>
            <a:ext cx="7239000" cy="419100"/>
          </a:xfrm>
          <a:prstGeom prst="rect">
            <a:avLst/>
          </a:prstGeom>
          <a:blipFill>
            <a:blip r:embed="rId16" cstate="print"/>
            <a:stretch>
              <a:fillRect/>
            </a:stretch>
          </a:blipFill>
        </p:spPr>
        <p:txBody>
          <a:bodyPr wrap="square" lIns="0" tIns="0" rIns="0" bIns="0" rtlCol="0"/>
          <a:lstStyle/>
          <a:p>
            <a:endParaRPr/>
          </a:p>
        </p:txBody>
      </p:sp>
      <p:sp>
        <p:nvSpPr>
          <p:cNvPr id="18" name="object 18"/>
          <p:cNvSpPr txBox="1"/>
          <p:nvPr/>
        </p:nvSpPr>
        <p:spPr>
          <a:xfrm>
            <a:off x="863600" y="2905160"/>
            <a:ext cx="11073765" cy="5704840"/>
          </a:xfrm>
          <a:prstGeom prst="rect">
            <a:avLst/>
          </a:prstGeom>
        </p:spPr>
        <p:txBody>
          <a:bodyPr vert="horz" wrap="square" lIns="0" tIns="0" rIns="0" bIns="0" rtlCol="0">
            <a:spAutoFit/>
          </a:bodyPr>
          <a:lstStyle/>
          <a:p>
            <a:pPr marL="444500" marR="671830">
              <a:lnSpc>
                <a:spcPct val="113700"/>
              </a:lnSpc>
            </a:pPr>
            <a:r>
              <a:rPr sz="3800" b="1" spc="-5" dirty="0">
                <a:solidFill>
                  <a:srgbClr val="4F5C3F"/>
                </a:solidFill>
                <a:latin typeface="Georgia"/>
                <a:cs typeface="Georgia"/>
              </a:rPr>
              <a:t>Roy </a:t>
            </a:r>
            <a:r>
              <a:rPr sz="3800" b="1" dirty="0">
                <a:solidFill>
                  <a:srgbClr val="4F5C3F"/>
                </a:solidFill>
                <a:latin typeface="Georgia"/>
                <a:cs typeface="Georgia"/>
              </a:rPr>
              <a:t>Wade, </a:t>
            </a:r>
            <a:r>
              <a:rPr sz="3600" dirty="0">
                <a:solidFill>
                  <a:srgbClr val="4F5C3F"/>
                </a:solidFill>
                <a:latin typeface="Georgia"/>
                <a:cs typeface="Georgia"/>
              </a:rPr>
              <a:t>a </a:t>
            </a:r>
            <a:r>
              <a:rPr sz="3600" spc="-5" dirty="0">
                <a:solidFill>
                  <a:srgbClr val="4F5C3F"/>
                </a:solidFill>
                <a:latin typeface="Georgia"/>
                <a:cs typeface="Georgia"/>
              </a:rPr>
              <a:t>black </a:t>
            </a:r>
            <a:r>
              <a:rPr sz="3600" dirty="0">
                <a:solidFill>
                  <a:srgbClr val="4F5C3F"/>
                </a:solidFill>
                <a:latin typeface="Georgia"/>
                <a:cs typeface="Georgia"/>
              </a:rPr>
              <a:t>junior, </a:t>
            </a:r>
            <a:r>
              <a:rPr sz="3600" spc="-5" dirty="0">
                <a:solidFill>
                  <a:srgbClr val="4F5C3F"/>
                </a:solidFill>
                <a:latin typeface="Georgia"/>
                <a:cs typeface="Georgia"/>
              </a:rPr>
              <a:t>enrolled </a:t>
            </a:r>
            <a:r>
              <a:rPr sz="3600" dirty="0">
                <a:solidFill>
                  <a:srgbClr val="4F5C3F"/>
                </a:solidFill>
                <a:latin typeface="Georgia"/>
                <a:cs typeface="Georgia"/>
              </a:rPr>
              <a:t>in nearby  </a:t>
            </a:r>
            <a:r>
              <a:rPr sz="3600" spc="-5" dirty="0">
                <a:solidFill>
                  <a:srgbClr val="4F5C3F"/>
                </a:solidFill>
                <a:latin typeface="Georgia"/>
                <a:cs typeface="Georgia"/>
              </a:rPr>
              <a:t>Wrightsville </a:t>
            </a:r>
            <a:r>
              <a:rPr sz="3600" dirty="0">
                <a:solidFill>
                  <a:srgbClr val="4F5C3F"/>
                </a:solidFill>
                <a:latin typeface="Georgia"/>
                <a:cs typeface="Georgia"/>
              </a:rPr>
              <a:t>and </a:t>
            </a:r>
            <a:r>
              <a:rPr sz="3600" spc="-5" dirty="0">
                <a:solidFill>
                  <a:srgbClr val="4F5C3F"/>
                </a:solidFill>
                <a:latin typeface="Georgia"/>
                <a:cs typeface="Georgia"/>
              </a:rPr>
              <a:t>recalled relationships within the  </a:t>
            </a:r>
            <a:r>
              <a:rPr sz="3600" dirty="0">
                <a:solidFill>
                  <a:srgbClr val="4F5C3F"/>
                </a:solidFill>
                <a:latin typeface="Georgia"/>
                <a:cs typeface="Georgia"/>
              </a:rPr>
              <a:t>overcrowded</a:t>
            </a:r>
            <a:r>
              <a:rPr sz="3600" spc="-85" dirty="0">
                <a:solidFill>
                  <a:srgbClr val="4F5C3F"/>
                </a:solidFill>
                <a:latin typeface="Georgia"/>
                <a:cs typeface="Georgia"/>
              </a:rPr>
              <a:t> </a:t>
            </a:r>
            <a:r>
              <a:rPr sz="3600" spc="-5" dirty="0">
                <a:solidFill>
                  <a:srgbClr val="4F5C3F"/>
                </a:solidFill>
                <a:latin typeface="Georgia"/>
                <a:cs typeface="Georgia"/>
              </a:rPr>
              <a:t>school:</a:t>
            </a:r>
            <a:endParaRPr sz="3600">
              <a:latin typeface="Georgia"/>
              <a:cs typeface="Georgia"/>
            </a:endParaRPr>
          </a:p>
          <a:p>
            <a:pPr>
              <a:lnSpc>
                <a:spcPct val="100000"/>
              </a:lnSpc>
            </a:pPr>
            <a:endParaRPr sz="4500">
              <a:latin typeface="Times New Roman"/>
              <a:cs typeface="Times New Roman"/>
            </a:endParaRPr>
          </a:p>
          <a:p>
            <a:pPr marL="12700" marR="5080">
              <a:lnSpc>
                <a:spcPct val="113999"/>
              </a:lnSpc>
            </a:pPr>
            <a:r>
              <a:rPr sz="3600" dirty="0">
                <a:solidFill>
                  <a:srgbClr val="4F5C3F"/>
                </a:solidFill>
                <a:latin typeface="Georgia"/>
                <a:cs typeface="Georgia"/>
              </a:rPr>
              <a:t>"We were </a:t>
            </a:r>
            <a:r>
              <a:rPr sz="3600" spc="-5" dirty="0">
                <a:solidFill>
                  <a:srgbClr val="4F5C3F"/>
                </a:solidFill>
                <a:latin typeface="Georgia"/>
                <a:cs typeface="Georgia"/>
              </a:rPr>
              <a:t>able </a:t>
            </a:r>
            <a:r>
              <a:rPr sz="3600" dirty="0">
                <a:solidFill>
                  <a:srgbClr val="4F5C3F"/>
                </a:solidFill>
                <a:latin typeface="Georgia"/>
                <a:cs typeface="Georgia"/>
              </a:rPr>
              <a:t>to </a:t>
            </a:r>
            <a:r>
              <a:rPr sz="3600" spc="-5" dirty="0">
                <a:solidFill>
                  <a:srgbClr val="4F5C3F"/>
                </a:solidFill>
                <a:latin typeface="Georgia"/>
                <a:cs typeface="Georgia"/>
              </a:rPr>
              <a:t>establish some friendships </a:t>
            </a:r>
            <a:r>
              <a:rPr sz="3600" dirty="0">
                <a:solidFill>
                  <a:srgbClr val="4F5C3F"/>
                </a:solidFill>
                <a:latin typeface="Georgia"/>
                <a:cs typeface="Georgia"/>
              </a:rPr>
              <a:t>with </a:t>
            </a:r>
            <a:r>
              <a:rPr sz="3600" spc="-5" dirty="0">
                <a:solidFill>
                  <a:srgbClr val="4F5C3F"/>
                </a:solidFill>
                <a:latin typeface="Georgia"/>
                <a:cs typeface="Georgia"/>
              </a:rPr>
              <a:t>some  </a:t>
            </a:r>
            <a:r>
              <a:rPr sz="3600" dirty="0">
                <a:solidFill>
                  <a:srgbClr val="4F5C3F"/>
                </a:solidFill>
                <a:latin typeface="Georgia"/>
                <a:cs typeface="Georgia"/>
              </a:rPr>
              <a:t>of </a:t>
            </a:r>
            <a:r>
              <a:rPr sz="3600" spc="-5" dirty="0">
                <a:solidFill>
                  <a:srgbClr val="4F5C3F"/>
                </a:solidFill>
                <a:latin typeface="Georgia"/>
                <a:cs typeface="Georgia"/>
              </a:rPr>
              <a:t>them, </a:t>
            </a:r>
            <a:r>
              <a:rPr sz="3600" dirty="0">
                <a:solidFill>
                  <a:srgbClr val="4F5C3F"/>
                </a:solidFill>
                <a:latin typeface="Georgia"/>
                <a:cs typeface="Georgia"/>
              </a:rPr>
              <a:t>but </a:t>
            </a:r>
            <a:r>
              <a:rPr sz="3600" spc="-5" dirty="0">
                <a:solidFill>
                  <a:srgbClr val="4F5C3F"/>
                </a:solidFill>
                <a:latin typeface="Georgia"/>
                <a:cs typeface="Georgia"/>
              </a:rPr>
              <a:t>they felt </a:t>
            </a:r>
            <a:r>
              <a:rPr sz="3600" dirty="0">
                <a:solidFill>
                  <a:srgbClr val="4F5C3F"/>
                </a:solidFill>
                <a:latin typeface="Georgia"/>
                <a:cs typeface="Georgia"/>
              </a:rPr>
              <a:t>we were invading </a:t>
            </a:r>
            <a:r>
              <a:rPr sz="3600" spc="-5" dirty="0">
                <a:solidFill>
                  <a:srgbClr val="4F5C3F"/>
                </a:solidFill>
                <a:latin typeface="Georgia"/>
                <a:cs typeface="Georgia"/>
              </a:rPr>
              <a:t>their space </a:t>
            </a:r>
            <a:r>
              <a:rPr sz="3600" dirty="0">
                <a:solidFill>
                  <a:srgbClr val="4F5C3F"/>
                </a:solidFill>
                <a:latin typeface="Georgia"/>
                <a:cs typeface="Georgia"/>
              </a:rPr>
              <a:t>and  </a:t>
            </a:r>
            <a:r>
              <a:rPr sz="3600" spc="-5" dirty="0">
                <a:solidFill>
                  <a:srgbClr val="4F5C3F"/>
                </a:solidFill>
                <a:latin typeface="Georgia"/>
                <a:cs typeface="Georgia"/>
              </a:rPr>
              <a:t>their school </a:t>
            </a:r>
            <a:r>
              <a:rPr sz="3600" dirty="0">
                <a:solidFill>
                  <a:srgbClr val="4F5C3F"/>
                </a:solidFill>
                <a:latin typeface="Georgia"/>
                <a:cs typeface="Georgia"/>
              </a:rPr>
              <a:t>and (we) </a:t>
            </a:r>
            <a:r>
              <a:rPr sz="3600" spc="-5" dirty="0">
                <a:solidFill>
                  <a:srgbClr val="4F5C3F"/>
                </a:solidFill>
                <a:latin typeface="Georgia"/>
                <a:cs typeface="Georgia"/>
              </a:rPr>
              <a:t>hindered them because </a:t>
            </a:r>
            <a:r>
              <a:rPr sz="3600" dirty="0">
                <a:solidFill>
                  <a:srgbClr val="4F5C3F"/>
                </a:solidFill>
                <a:latin typeface="Georgia"/>
                <a:cs typeface="Georgia"/>
              </a:rPr>
              <a:t>of </a:t>
            </a:r>
            <a:r>
              <a:rPr sz="3600" spc="-5" dirty="0">
                <a:solidFill>
                  <a:srgbClr val="4F5C3F"/>
                </a:solidFill>
                <a:latin typeface="Georgia"/>
                <a:cs typeface="Georgia"/>
              </a:rPr>
              <a:t>the  numbers. There </a:t>
            </a:r>
            <a:r>
              <a:rPr sz="3600" dirty="0">
                <a:solidFill>
                  <a:srgbClr val="4F5C3F"/>
                </a:solidFill>
                <a:latin typeface="Georgia"/>
                <a:cs typeface="Georgia"/>
              </a:rPr>
              <a:t>were </a:t>
            </a:r>
            <a:r>
              <a:rPr sz="3600" spc="-5" dirty="0">
                <a:solidFill>
                  <a:srgbClr val="4F5C3F"/>
                </a:solidFill>
                <a:latin typeface="Georgia"/>
                <a:cs typeface="Georgia"/>
              </a:rPr>
              <a:t>so </a:t>
            </a:r>
            <a:r>
              <a:rPr sz="3600" dirty="0">
                <a:solidFill>
                  <a:srgbClr val="4F5C3F"/>
                </a:solidFill>
                <a:latin typeface="Georgia"/>
                <a:cs typeface="Georgia"/>
              </a:rPr>
              <a:t>many until it affected </a:t>
            </a:r>
            <a:r>
              <a:rPr sz="3600" spc="-5" dirty="0">
                <a:solidFill>
                  <a:srgbClr val="4F5C3F"/>
                </a:solidFill>
                <a:latin typeface="Georgia"/>
                <a:cs typeface="Georgia"/>
              </a:rPr>
              <a:t>their  </a:t>
            </a:r>
            <a:r>
              <a:rPr sz="3600" dirty="0">
                <a:solidFill>
                  <a:srgbClr val="4F5C3F"/>
                </a:solidFill>
                <a:latin typeface="Georgia"/>
                <a:cs typeface="Georgia"/>
              </a:rPr>
              <a:t>education as </a:t>
            </a:r>
            <a:r>
              <a:rPr sz="3600" spc="-5" dirty="0">
                <a:solidFill>
                  <a:srgbClr val="4F5C3F"/>
                </a:solidFill>
                <a:latin typeface="Georgia"/>
                <a:cs typeface="Georgia"/>
              </a:rPr>
              <a:t>well </a:t>
            </a:r>
            <a:r>
              <a:rPr sz="3600" dirty="0">
                <a:solidFill>
                  <a:srgbClr val="4F5C3F"/>
                </a:solidFill>
                <a:latin typeface="Georgia"/>
                <a:cs typeface="Georgia"/>
              </a:rPr>
              <a:t>as our</a:t>
            </a:r>
            <a:r>
              <a:rPr sz="3600" spc="-50" dirty="0">
                <a:solidFill>
                  <a:srgbClr val="4F5C3F"/>
                </a:solidFill>
                <a:latin typeface="Georgia"/>
                <a:cs typeface="Georgia"/>
              </a:rPr>
              <a:t> </a:t>
            </a:r>
            <a:r>
              <a:rPr sz="3600" spc="-5" dirty="0">
                <a:solidFill>
                  <a:srgbClr val="4F5C3F"/>
                </a:solidFill>
                <a:latin typeface="Georgia"/>
                <a:cs typeface="Georgia"/>
              </a:rPr>
              <a:t>education."</a:t>
            </a:r>
            <a:endParaRPr sz="3600">
              <a:latin typeface="Georgia"/>
              <a:cs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63600" y="1612900"/>
            <a:ext cx="254000" cy="254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76300" y="1649167"/>
            <a:ext cx="191920" cy="19192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308100" y="1511300"/>
            <a:ext cx="4914900" cy="5207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99200" y="1524000"/>
            <a:ext cx="5511800" cy="5080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308100" y="2159000"/>
            <a:ext cx="8902700" cy="5080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295400" y="2781300"/>
            <a:ext cx="10452100" cy="5080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295400" y="3403600"/>
            <a:ext cx="8928100" cy="50800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1295400" y="4025900"/>
            <a:ext cx="10515600" cy="508000"/>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1295400" y="4660900"/>
            <a:ext cx="9956800" cy="508000"/>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1282700" y="5283200"/>
            <a:ext cx="2946400" cy="508000"/>
          </a:xfrm>
          <a:prstGeom prst="rect">
            <a:avLst/>
          </a:prstGeom>
          <a:blipFill>
            <a:blip r:embed="rId12" cstate="print"/>
            <a:stretch>
              <a:fillRect/>
            </a:stretch>
          </a:blipFill>
        </p:spPr>
        <p:txBody>
          <a:bodyPr wrap="square" lIns="0" tIns="0" rIns="0" bIns="0" rtlCol="0"/>
          <a:lstStyle/>
          <a:p>
            <a:endParaRPr/>
          </a:p>
        </p:txBody>
      </p:sp>
      <p:sp>
        <p:nvSpPr>
          <p:cNvPr id="13" name="object 13"/>
          <p:cNvSpPr txBox="1"/>
          <p:nvPr/>
        </p:nvSpPr>
        <p:spPr>
          <a:xfrm>
            <a:off x="1295400" y="1341902"/>
            <a:ext cx="10485755" cy="4423410"/>
          </a:xfrm>
          <a:prstGeom prst="rect">
            <a:avLst/>
          </a:prstGeom>
        </p:spPr>
        <p:txBody>
          <a:bodyPr vert="horz" wrap="square" lIns="0" tIns="1270" rIns="0" bIns="0" rtlCol="0">
            <a:spAutoFit/>
          </a:bodyPr>
          <a:lstStyle/>
          <a:p>
            <a:pPr marL="12700" marR="5080">
              <a:lnSpc>
                <a:spcPct val="113599"/>
              </a:lnSpc>
              <a:spcBef>
                <a:spcPts val="10"/>
              </a:spcBef>
            </a:pPr>
            <a:r>
              <a:rPr sz="3800" b="1" dirty="0">
                <a:solidFill>
                  <a:srgbClr val="4F5C3F"/>
                </a:solidFill>
                <a:latin typeface="Georgia"/>
                <a:cs typeface="Georgia"/>
              </a:rPr>
              <a:t>Paul W. </a:t>
            </a:r>
            <a:r>
              <a:rPr sz="3800" b="1" spc="-5" dirty="0">
                <a:solidFill>
                  <a:srgbClr val="4F5C3F"/>
                </a:solidFill>
                <a:latin typeface="Georgia"/>
                <a:cs typeface="Georgia"/>
              </a:rPr>
              <a:t>Hoover, </a:t>
            </a:r>
            <a:r>
              <a:rPr sz="3800" b="1" dirty="0">
                <a:solidFill>
                  <a:srgbClr val="4F5C3F"/>
                </a:solidFill>
                <a:latin typeface="Georgia"/>
                <a:cs typeface="Georgia"/>
              </a:rPr>
              <a:t>Jr. </a:t>
            </a:r>
            <a:r>
              <a:rPr sz="3600" dirty="0">
                <a:solidFill>
                  <a:srgbClr val="4F5C3F"/>
                </a:solidFill>
                <a:latin typeface="Georgia"/>
                <a:cs typeface="Georgia"/>
              </a:rPr>
              <a:t>was </a:t>
            </a:r>
            <a:r>
              <a:rPr sz="3600" spc="-5" dirty="0">
                <a:solidFill>
                  <a:srgbClr val="4F5C3F"/>
                </a:solidFill>
                <a:latin typeface="Georgia"/>
                <a:cs typeface="Georgia"/>
              </a:rPr>
              <a:t>the son </a:t>
            </a:r>
            <a:r>
              <a:rPr sz="3600" dirty="0">
                <a:solidFill>
                  <a:srgbClr val="4F5C3F"/>
                </a:solidFill>
                <a:latin typeface="Georgia"/>
                <a:cs typeface="Georgia"/>
              </a:rPr>
              <a:t>of a</a:t>
            </a:r>
            <a:r>
              <a:rPr sz="3600" spc="-165" dirty="0">
                <a:solidFill>
                  <a:srgbClr val="4F5C3F"/>
                </a:solidFill>
                <a:latin typeface="Georgia"/>
                <a:cs typeface="Georgia"/>
              </a:rPr>
              <a:t> </a:t>
            </a:r>
            <a:r>
              <a:rPr sz="3600" dirty="0">
                <a:solidFill>
                  <a:srgbClr val="4F5C3F"/>
                </a:solidFill>
                <a:latin typeface="Georgia"/>
                <a:cs typeface="Georgia"/>
              </a:rPr>
              <a:t>prominent  </a:t>
            </a:r>
            <a:r>
              <a:rPr sz="3600" spc="-5" dirty="0">
                <a:solidFill>
                  <a:srgbClr val="4F5C3F"/>
                </a:solidFill>
                <a:latin typeface="Georgia"/>
                <a:cs typeface="Georgia"/>
              </a:rPr>
              <a:t>Little </a:t>
            </a:r>
            <a:r>
              <a:rPr sz="3600" dirty="0">
                <a:solidFill>
                  <a:srgbClr val="4F5C3F"/>
                </a:solidFill>
                <a:latin typeface="Georgia"/>
                <a:cs typeface="Georgia"/>
              </a:rPr>
              <a:t>Rock </a:t>
            </a:r>
            <a:r>
              <a:rPr sz="3600" spc="-5" dirty="0">
                <a:solidFill>
                  <a:srgbClr val="4F5C3F"/>
                </a:solidFill>
                <a:latin typeface="Georgia"/>
                <a:cs typeface="Georgia"/>
              </a:rPr>
              <a:t>surgeon. </a:t>
            </a:r>
            <a:r>
              <a:rPr sz="3600" dirty="0">
                <a:solidFill>
                  <a:srgbClr val="4F5C3F"/>
                </a:solidFill>
                <a:latin typeface="Georgia"/>
                <a:cs typeface="Georgia"/>
              </a:rPr>
              <a:t>Being </a:t>
            </a:r>
            <a:r>
              <a:rPr sz="3600" spc="-5" dirty="0">
                <a:solidFill>
                  <a:srgbClr val="4F5C3F"/>
                </a:solidFill>
                <a:latin typeface="Georgia"/>
                <a:cs typeface="Georgia"/>
              </a:rPr>
              <a:t>white </a:t>
            </a:r>
            <a:r>
              <a:rPr sz="3600" dirty="0">
                <a:solidFill>
                  <a:srgbClr val="4F5C3F"/>
                </a:solidFill>
                <a:latin typeface="Georgia"/>
                <a:cs typeface="Georgia"/>
              </a:rPr>
              <a:t>and from a  </a:t>
            </a:r>
            <a:r>
              <a:rPr sz="3600" spc="-5" dirty="0">
                <a:solidFill>
                  <a:srgbClr val="4F5C3F"/>
                </a:solidFill>
                <a:latin typeface="Georgia"/>
                <a:cs typeface="Georgia"/>
              </a:rPr>
              <a:t>financially secure family he </a:t>
            </a:r>
            <a:r>
              <a:rPr sz="3600" dirty="0">
                <a:solidFill>
                  <a:srgbClr val="4F5C3F"/>
                </a:solidFill>
                <a:latin typeface="Georgia"/>
                <a:cs typeface="Georgia"/>
              </a:rPr>
              <a:t>was </a:t>
            </a:r>
            <a:r>
              <a:rPr sz="3600" spc="-5" dirty="0">
                <a:solidFill>
                  <a:srgbClr val="4F5C3F"/>
                </a:solidFill>
                <a:latin typeface="Georgia"/>
                <a:cs typeface="Georgia"/>
              </a:rPr>
              <a:t>able </a:t>
            </a:r>
            <a:r>
              <a:rPr sz="3600" dirty="0">
                <a:solidFill>
                  <a:srgbClr val="4F5C3F"/>
                </a:solidFill>
                <a:latin typeface="Georgia"/>
                <a:cs typeface="Georgia"/>
              </a:rPr>
              <a:t>to </a:t>
            </a:r>
            <a:r>
              <a:rPr sz="3600" spc="-5" dirty="0">
                <a:solidFill>
                  <a:srgbClr val="4F5C3F"/>
                </a:solidFill>
                <a:latin typeface="Georgia"/>
                <a:cs typeface="Georgia"/>
              </a:rPr>
              <a:t>transfer </a:t>
            </a:r>
            <a:r>
              <a:rPr sz="3600" dirty="0">
                <a:solidFill>
                  <a:srgbClr val="4F5C3F"/>
                </a:solidFill>
                <a:latin typeface="Georgia"/>
                <a:cs typeface="Georgia"/>
              </a:rPr>
              <a:t>to a  private prep </a:t>
            </a:r>
            <a:r>
              <a:rPr sz="3600" spc="-5" dirty="0">
                <a:solidFill>
                  <a:srgbClr val="4F5C3F"/>
                </a:solidFill>
                <a:latin typeface="Georgia"/>
                <a:cs typeface="Georgia"/>
              </a:rPr>
              <a:t>school </a:t>
            </a:r>
            <a:r>
              <a:rPr sz="3600" dirty="0">
                <a:solidFill>
                  <a:srgbClr val="4F5C3F"/>
                </a:solidFill>
                <a:latin typeface="Georgia"/>
                <a:cs typeface="Georgia"/>
              </a:rPr>
              <a:t>for boys in </a:t>
            </a:r>
            <a:r>
              <a:rPr sz="3600" spc="-5" dirty="0">
                <a:solidFill>
                  <a:srgbClr val="4F5C3F"/>
                </a:solidFill>
                <a:latin typeface="Georgia"/>
                <a:cs typeface="Georgia"/>
              </a:rPr>
              <a:t>Chattanooga,  Tennessee. He doesn't </a:t>
            </a:r>
            <a:r>
              <a:rPr sz="3600" dirty="0">
                <a:solidFill>
                  <a:srgbClr val="4F5C3F"/>
                </a:solidFill>
                <a:latin typeface="Georgia"/>
                <a:cs typeface="Georgia"/>
              </a:rPr>
              <a:t>remember being</a:t>
            </a:r>
            <a:r>
              <a:rPr sz="3600" spc="25" dirty="0">
                <a:solidFill>
                  <a:srgbClr val="4F5C3F"/>
                </a:solidFill>
                <a:latin typeface="Georgia"/>
                <a:cs typeface="Georgia"/>
              </a:rPr>
              <a:t> </a:t>
            </a:r>
            <a:r>
              <a:rPr sz="3600" spc="-5" dirty="0">
                <a:solidFill>
                  <a:srgbClr val="4F5C3F"/>
                </a:solidFill>
                <a:latin typeface="Georgia"/>
                <a:cs typeface="Georgia"/>
              </a:rPr>
              <a:t>"necessarily</a:t>
            </a:r>
            <a:endParaRPr sz="3600">
              <a:latin typeface="Georgia"/>
              <a:cs typeface="Georgia"/>
            </a:endParaRPr>
          </a:p>
          <a:p>
            <a:pPr marL="12700" marR="546100">
              <a:lnSpc>
                <a:spcPct val="113399"/>
              </a:lnSpc>
              <a:spcBef>
                <a:spcPts val="100"/>
              </a:spcBef>
            </a:pPr>
            <a:r>
              <a:rPr sz="3600" spc="-5" dirty="0">
                <a:solidFill>
                  <a:srgbClr val="4F5C3F"/>
                </a:solidFill>
                <a:latin typeface="Georgia"/>
                <a:cs typeface="Georgia"/>
              </a:rPr>
              <a:t>pleased" </a:t>
            </a:r>
            <a:r>
              <a:rPr sz="3600" dirty="0">
                <a:solidFill>
                  <a:srgbClr val="4F5C3F"/>
                </a:solidFill>
                <a:latin typeface="Georgia"/>
                <a:cs typeface="Georgia"/>
              </a:rPr>
              <a:t>with </a:t>
            </a:r>
            <a:r>
              <a:rPr sz="3600" spc="-5" dirty="0">
                <a:solidFill>
                  <a:srgbClr val="4F5C3F"/>
                </a:solidFill>
                <a:latin typeface="Georgia"/>
                <a:cs typeface="Georgia"/>
              </a:rPr>
              <a:t>the decision, </a:t>
            </a:r>
            <a:r>
              <a:rPr sz="3600" dirty="0">
                <a:solidFill>
                  <a:srgbClr val="4F5C3F"/>
                </a:solidFill>
                <a:latin typeface="Georgia"/>
                <a:cs typeface="Georgia"/>
              </a:rPr>
              <a:t>but </a:t>
            </a:r>
            <a:r>
              <a:rPr sz="3600" spc="-5" dirty="0">
                <a:solidFill>
                  <a:srgbClr val="4F5C3F"/>
                </a:solidFill>
                <a:latin typeface="Georgia"/>
                <a:cs typeface="Georgia"/>
              </a:rPr>
              <a:t>Hoover </a:t>
            </a:r>
            <a:r>
              <a:rPr sz="3600" dirty="0">
                <a:solidFill>
                  <a:srgbClr val="4F5C3F"/>
                </a:solidFill>
                <a:latin typeface="Georgia"/>
                <a:cs typeface="Georgia"/>
              </a:rPr>
              <a:t>now </a:t>
            </a:r>
            <a:r>
              <a:rPr sz="3600" spc="-5" dirty="0">
                <a:solidFill>
                  <a:srgbClr val="4F5C3F"/>
                </a:solidFill>
                <a:latin typeface="Georgia"/>
                <a:cs typeface="Georgia"/>
              </a:rPr>
              <a:t>looks  </a:t>
            </a:r>
            <a:r>
              <a:rPr sz="3600" dirty="0">
                <a:solidFill>
                  <a:srgbClr val="4F5C3F"/>
                </a:solidFill>
                <a:latin typeface="Georgia"/>
                <a:cs typeface="Georgia"/>
              </a:rPr>
              <a:t>back and</a:t>
            </a:r>
            <a:r>
              <a:rPr sz="3600" spc="-110" dirty="0">
                <a:solidFill>
                  <a:srgbClr val="4F5C3F"/>
                </a:solidFill>
                <a:latin typeface="Georgia"/>
                <a:cs typeface="Georgia"/>
              </a:rPr>
              <a:t> </a:t>
            </a:r>
            <a:r>
              <a:rPr sz="3600" spc="-5" dirty="0">
                <a:solidFill>
                  <a:srgbClr val="4F5C3F"/>
                </a:solidFill>
                <a:latin typeface="Georgia"/>
                <a:cs typeface="Georgia"/>
              </a:rPr>
              <a:t>says:</a:t>
            </a:r>
            <a:endParaRPr sz="3600">
              <a:latin typeface="Georgia"/>
              <a:cs typeface="Georgia"/>
            </a:endParaRPr>
          </a:p>
        </p:txBody>
      </p:sp>
      <p:sp>
        <p:nvSpPr>
          <p:cNvPr id="14" name="object 14"/>
          <p:cNvSpPr/>
          <p:nvPr/>
        </p:nvSpPr>
        <p:spPr>
          <a:xfrm>
            <a:off x="889000" y="6565900"/>
            <a:ext cx="10363200" cy="5080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876300" y="7188200"/>
            <a:ext cx="11112500" cy="5080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863600" y="7810500"/>
            <a:ext cx="11137900" cy="508000"/>
          </a:xfrm>
          <a:prstGeom prst="rect">
            <a:avLst/>
          </a:prstGeom>
          <a:blipFill>
            <a:blip r:embed="rId15" cstate="print"/>
            <a:stretch>
              <a:fillRect/>
            </a:stretch>
          </a:blipFill>
        </p:spPr>
        <p:txBody>
          <a:bodyPr wrap="square" lIns="0" tIns="0" rIns="0" bIns="0" rtlCol="0"/>
          <a:lstStyle/>
          <a:p>
            <a:endParaRPr/>
          </a:p>
        </p:txBody>
      </p:sp>
      <p:sp>
        <p:nvSpPr>
          <p:cNvPr id="17" name="object 17"/>
          <p:cNvSpPr txBox="1"/>
          <p:nvPr/>
        </p:nvSpPr>
        <p:spPr>
          <a:xfrm>
            <a:off x="863600" y="6416182"/>
            <a:ext cx="11136630" cy="1876425"/>
          </a:xfrm>
          <a:prstGeom prst="rect">
            <a:avLst/>
          </a:prstGeom>
        </p:spPr>
        <p:txBody>
          <a:bodyPr vert="horz" wrap="square" lIns="0" tIns="0" rIns="0" bIns="0" rtlCol="0">
            <a:spAutoFit/>
          </a:bodyPr>
          <a:lstStyle/>
          <a:p>
            <a:pPr marL="12700" marR="5080">
              <a:lnSpc>
                <a:spcPct val="113399"/>
              </a:lnSpc>
            </a:pPr>
            <a:r>
              <a:rPr sz="3600" spc="-5" dirty="0">
                <a:solidFill>
                  <a:srgbClr val="4F5C3F"/>
                </a:solidFill>
                <a:latin typeface="Georgia"/>
                <a:cs typeface="Georgia"/>
              </a:rPr>
              <a:t>"It </a:t>
            </a:r>
            <a:r>
              <a:rPr sz="3600" dirty="0">
                <a:solidFill>
                  <a:srgbClr val="4F5C3F"/>
                </a:solidFill>
                <a:latin typeface="Georgia"/>
                <a:cs typeface="Georgia"/>
              </a:rPr>
              <a:t>was </a:t>
            </a:r>
            <a:r>
              <a:rPr sz="3600" spc="-5" dirty="0">
                <a:solidFill>
                  <a:srgbClr val="4F5C3F"/>
                </a:solidFill>
                <a:latin typeface="Georgia"/>
                <a:cs typeface="Georgia"/>
              </a:rPr>
              <a:t>the finest </a:t>
            </a:r>
            <a:r>
              <a:rPr sz="3600" dirty="0">
                <a:solidFill>
                  <a:srgbClr val="4F5C3F"/>
                </a:solidFill>
                <a:latin typeface="Georgia"/>
                <a:cs typeface="Georgia"/>
              </a:rPr>
              <a:t>and </a:t>
            </a:r>
            <a:r>
              <a:rPr sz="3600" spc="-5" dirty="0">
                <a:solidFill>
                  <a:srgbClr val="4F5C3F"/>
                </a:solidFill>
                <a:latin typeface="Georgia"/>
                <a:cs typeface="Georgia"/>
              </a:rPr>
              <a:t>best decision </a:t>
            </a:r>
            <a:r>
              <a:rPr sz="3600" dirty="0">
                <a:solidFill>
                  <a:srgbClr val="4F5C3F"/>
                </a:solidFill>
                <a:latin typeface="Georgia"/>
                <a:cs typeface="Georgia"/>
              </a:rPr>
              <a:t>my parents ever  made for me </a:t>
            </a:r>
            <a:r>
              <a:rPr sz="3600" spc="-5" dirty="0">
                <a:solidFill>
                  <a:srgbClr val="4F5C3F"/>
                </a:solidFill>
                <a:latin typeface="Georgia"/>
                <a:cs typeface="Georgia"/>
              </a:rPr>
              <a:t>because </a:t>
            </a:r>
            <a:r>
              <a:rPr sz="3600" dirty="0">
                <a:solidFill>
                  <a:srgbClr val="4F5C3F"/>
                </a:solidFill>
                <a:latin typeface="Georgia"/>
                <a:cs typeface="Georgia"/>
              </a:rPr>
              <a:t>it turned my </a:t>
            </a:r>
            <a:r>
              <a:rPr sz="3600" spc="-5" dirty="0">
                <a:solidFill>
                  <a:srgbClr val="4F5C3F"/>
                </a:solidFill>
                <a:latin typeface="Georgia"/>
                <a:cs typeface="Georgia"/>
              </a:rPr>
              <a:t>life </a:t>
            </a:r>
            <a:r>
              <a:rPr sz="3600" dirty="0">
                <a:solidFill>
                  <a:srgbClr val="4F5C3F"/>
                </a:solidFill>
                <a:latin typeface="Georgia"/>
                <a:cs typeface="Georgia"/>
              </a:rPr>
              <a:t>around. </a:t>
            </a:r>
            <a:r>
              <a:rPr sz="3600" spc="-5" dirty="0">
                <a:solidFill>
                  <a:srgbClr val="4F5C3F"/>
                </a:solidFill>
                <a:latin typeface="Georgia"/>
                <a:cs typeface="Georgia"/>
              </a:rPr>
              <a:t>You had  </a:t>
            </a:r>
            <a:r>
              <a:rPr sz="3600" dirty="0">
                <a:solidFill>
                  <a:srgbClr val="4F5C3F"/>
                </a:solidFill>
                <a:latin typeface="Georgia"/>
                <a:cs typeface="Georgia"/>
              </a:rPr>
              <a:t>to </a:t>
            </a:r>
            <a:r>
              <a:rPr sz="3600" spc="-5" dirty="0">
                <a:solidFill>
                  <a:srgbClr val="4F5C3F"/>
                </a:solidFill>
                <a:latin typeface="Georgia"/>
                <a:cs typeface="Georgia"/>
              </a:rPr>
              <a:t>study, </a:t>
            </a:r>
            <a:r>
              <a:rPr sz="3600" dirty="0">
                <a:solidFill>
                  <a:srgbClr val="4F5C3F"/>
                </a:solidFill>
                <a:latin typeface="Georgia"/>
                <a:cs typeface="Georgia"/>
              </a:rPr>
              <a:t>you </a:t>
            </a:r>
            <a:r>
              <a:rPr sz="3600" spc="-5" dirty="0">
                <a:solidFill>
                  <a:srgbClr val="4F5C3F"/>
                </a:solidFill>
                <a:latin typeface="Georgia"/>
                <a:cs typeface="Georgia"/>
              </a:rPr>
              <a:t>had </a:t>
            </a:r>
            <a:r>
              <a:rPr sz="3600" dirty="0">
                <a:solidFill>
                  <a:srgbClr val="4F5C3F"/>
                </a:solidFill>
                <a:latin typeface="Georgia"/>
                <a:cs typeface="Georgia"/>
              </a:rPr>
              <a:t>to work for </a:t>
            </a:r>
            <a:r>
              <a:rPr sz="3600" spc="-5" dirty="0">
                <a:solidFill>
                  <a:srgbClr val="4F5C3F"/>
                </a:solidFill>
                <a:latin typeface="Georgia"/>
                <a:cs typeface="Georgia"/>
              </a:rPr>
              <a:t>everything </a:t>
            </a:r>
            <a:r>
              <a:rPr sz="3600" dirty="0">
                <a:solidFill>
                  <a:srgbClr val="4F5C3F"/>
                </a:solidFill>
                <a:latin typeface="Georgia"/>
                <a:cs typeface="Georgia"/>
              </a:rPr>
              <a:t>you got </a:t>
            </a:r>
            <a:r>
              <a:rPr sz="3600" spc="-5" dirty="0">
                <a:solidFill>
                  <a:srgbClr val="4F5C3F"/>
                </a:solidFill>
                <a:latin typeface="Georgia"/>
                <a:cs typeface="Georgia"/>
              </a:rPr>
              <a:t>there."</a:t>
            </a:r>
            <a:endParaRPr sz="3600">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07400" y="368300"/>
            <a:ext cx="2768600" cy="304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88700" y="381000"/>
            <a:ext cx="1409700" cy="2794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8407400" y="342900"/>
            <a:ext cx="4170679" cy="300990"/>
          </a:xfrm>
          <a:prstGeom prst="rect">
            <a:avLst/>
          </a:prstGeom>
        </p:spPr>
        <p:txBody>
          <a:bodyPr vert="horz" wrap="square" lIns="0" tIns="0" rIns="0" bIns="0" rtlCol="0">
            <a:spAutoFit/>
          </a:bodyPr>
          <a:lstStyle/>
          <a:p>
            <a:pPr marL="12700">
              <a:lnSpc>
                <a:spcPct val="100000"/>
              </a:lnSpc>
            </a:pPr>
            <a:r>
              <a:rPr sz="1900" spc="-5" dirty="0">
                <a:latin typeface="Georgia"/>
                <a:cs typeface="Georgia"/>
              </a:rPr>
              <a:t>Image from </a:t>
            </a:r>
            <a:r>
              <a:rPr sz="1900" dirty="0">
                <a:latin typeface="Georgia"/>
                <a:cs typeface="Georgia"/>
              </a:rPr>
              <a:t>lost </a:t>
            </a:r>
            <a:r>
              <a:rPr sz="1900" spc="-5" dirty="0">
                <a:latin typeface="Georgia"/>
                <a:cs typeface="Georgia"/>
              </a:rPr>
              <a:t>year.com June 9,</a:t>
            </a:r>
            <a:r>
              <a:rPr sz="1900" spc="-10" dirty="0">
                <a:latin typeface="Georgia"/>
                <a:cs typeface="Georgia"/>
              </a:rPr>
              <a:t> </a:t>
            </a:r>
            <a:r>
              <a:rPr sz="1900" dirty="0">
                <a:latin typeface="Georgia"/>
                <a:cs typeface="Georgia"/>
              </a:rPr>
              <a:t>2016</a:t>
            </a:r>
            <a:endParaRPr sz="1900">
              <a:latin typeface="Georgia"/>
              <a:cs typeface="Georgia"/>
            </a:endParaRPr>
          </a:p>
        </p:txBody>
      </p:sp>
      <p:sp>
        <p:nvSpPr>
          <p:cNvPr id="6" name="object 6"/>
          <p:cNvSpPr/>
          <p:nvPr/>
        </p:nvSpPr>
        <p:spPr>
          <a:xfrm>
            <a:off x="8102600" y="8851900"/>
            <a:ext cx="4762500" cy="304800"/>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8115300" y="8826500"/>
            <a:ext cx="4730750" cy="300990"/>
          </a:xfrm>
          <a:prstGeom prst="rect">
            <a:avLst/>
          </a:prstGeom>
        </p:spPr>
        <p:txBody>
          <a:bodyPr vert="horz" wrap="square" lIns="0" tIns="0" rIns="0" bIns="0" rtlCol="0">
            <a:spAutoFit/>
          </a:bodyPr>
          <a:lstStyle/>
          <a:p>
            <a:pPr marL="12700">
              <a:lnSpc>
                <a:spcPct val="100000"/>
              </a:lnSpc>
            </a:pPr>
            <a:r>
              <a:rPr sz="1900" dirty="0">
                <a:latin typeface="Georgia"/>
                <a:cs typeface="Georgia"/>
              </a:rPr>
              <a:t>Young boy watching school integration</a:t>
            </a:r>
            <a:r>
              <a:rPr sz="1900" spc="-100" dirty="0">
                <a:latin typeface="Georgia"/>
                <a:cs typeface="Georgia"/>
              </a:rPr>
              <a:t> </a:t>
            </a:r>
            <a:r>
              <a:rPr sz="1900" dirty="0">
                <a:latin typeface="Georgia"/>
                <a:cs typeface="Georgia"/>
              </a:rPr>
              <a:t>1958</a:t>
            </a:r>
            <a:endParaRPr sz="1900">
              <a:latin typeface="Georgia"/>
              <a:cs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63600" y="1079500"/>
            <a:ext cx="254000" cy="254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76300" y="1113624"/>
            <a:ext cx="193031" cy="1930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282700" y="977900"/>
            <a:ext cx="3187700" cy="4318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521200" y="1003300"/>
            <a:ext cx="6464300" cy="4953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282700" y="1625600"/>
            <a:ext cx="9639300" cy="4953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270000" y="2235200"/>
            <a:ext cx="9499600" cy="4826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295400" y="2844800"/>
            <a:ext cx="10566400" cy="49530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1295400" y="3454400"/>
            <a:ext cx="10617200" cy="495300"/>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1282700" y="4064000"/>
            <a:ext cx="10629900" cy="495300"/>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1270000" y="4673600"/>
            <a:ext cx="10756900" cy="495300"/>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1295400" y="5283200"/>
            <a:ext cx="4457700" cy="406400"/>
          </a:xfrm>
          <a:prstGeom prst="rect">
            <a:avLst/>
          </a:prstGeom>
          <a:blipFill>
            <a:blip r:embed="rId13" cstate="print"/>
            <a:stretch>
              <a:fillRect/>
            </a:stretch>
          </a:blipFill>
        </p:spPr>
        <p:txBody>
          <a:bodyPr wrap="square" lIns="0" tIns="0" rIns="0" bIns="0" rtlCol="0"/>
          <a:lstStyle/>
          <a:p>
            <a:endParaRPr/>
          </a:p>
        </p:txBody>
      </p:sp>
      <p:sp>
        <p:nvSpPr>
          <p:cNvPr id="14" name="object 14"/>
          <p:cNvSpPr txBox="1"/>
          <p:nvPr/>
        </p:nvSpPr>
        <p:spPr>
          <a:xfrm>
            <a:off x="1282700" y="806764"/>
            <a:ext cx="10725150" cy="4944110"/>
          </a:xfrm>
          <a:prstGeom prst="rect">
            <a:avLst/>
          </a:prstGeom>
        </p:spPr>
        <p:txBody>
          <a:bodyPr vert="horz" wrap="square" lIns="0" tIns="0" rIns="0" bIns="0" rtlCol="0">
            <a:spAutoFit/>
          </a:bodyPr>
          <a:lstStyle/>
          <a:p>
            <a:pPr marL="12700" marR="5080">
              <a:lnSpc>
                <a:spcPct val="114199"/>
              </a:lnSpc>
            </a:pPr>
            <a:r>
              <a:rPr sz="3800" b="1" spc="10" dirty="0">
                <a:solidFill>
                  <a:srgbClr val="4F5C3F"/>
                </a:solidFill>
                <a:latin typeface="Georgia"/>
                <a:cs typeface="Georgia"/>
              </a:rPr>
              <a:t>Toshio Oishi </a:t>
            </a:r>
            <a:r>
              <a:rPr sz="3500" spc="15" dirty="0">
                <a:solidFill>
                  <a:srgbClr val="4F5C3F"/>
                </a:solidFill>
                <a:latin typeface="Georgia"/>
                <a:cs typeface="Georgia"/>
              </a:rPr>
              <a:t>was </a:t>
            </a:r>
            <a:r>
              <a:rPr sz="3500" spc="10" dirty="0">
                <a:solidFill>
                  <a:srgbClr val="4F5C3F"/>
                </a:solidFill>
                <a:latin typeface="Georgia"/>
                <a:cs typeface="Georgia"/>
              </a:rPr>
              <a:t>a Japanese </a:t>
            </a:r>
            <a:r>
              <a:rPr sz="3500" spc="15" dirty="0">
                <a:solidFill>
                  <a:srgbClr val="4F5C3F"/>
                </a:solidFill>
                <a:latin typeface="Georgia"/>
                <a:cs typeface="Georgia"/>
              </a:rPr>
              <a:t>American </a:t>
            </a:r>
            <a:r>
              <a:rPr sz="3500" spc="10" dirty="0">
                <a:solidFill>
                  <a:srgbClr val="4F5C3F"/>
                </a:solidFill>
                <a:latin typeface="Georgia"/>
                <a:cs typeface="Georgia"/>
              </a:rPr>
              <a:t>whose  family had been interned during </a:t>
            </a:r>
            <a:r>
              <a:rPr sz="3500" spc="15" dirty="0">
                <a:solidFill>
                  <a:srgbClr val="4F5C3F"/>
                </a:solidFill>
                <a:latin typeface="Georgia"/>
                <a:cs typeface="Georgia"/>
              </a:rPr>
              <a:t>WWII and </a:t>
            </a:r>
            <a:r>
              <a:rPr sz="3500" spc="10" dirty="0">
                <a:solidFill>
                  <a:srgbClr val="4F5C3F"/>
                </a:solidFill>
                <a:latin typeface="Georgia"/>
                <a:cs typeface="Georgia"/>
              </a:rPr>
              <a:t>later  worked as laborers </a:t>
            </a:r>
            <a:r>
              <a:rPr sz="3500" spc="15" dirty="0">
                <a:solidFill>
                  <a:srgbClr val="4F5C3F"/>
                </a:solidFill>
                <a:latin typeface="Georgia"/>
                <a:cs typeface="Georgia"/>
              </a:rPr>
              <a:t>on </a:t>
            </a:r>
            <a:r>
              <a:rPr sz="3500" spc="10" dirty="0">
                <a:solidFill>
                  <a:srgbClr val="4F5C3F"/>
                </a:solidFill>
                <a:latin typeface="Georgia"/>
                <a:cs typeface="Georgia"/>
              </a:rPr>
              <a:t>a truck farm in Scott, </a:t>
            </a:r>
            <a:r>
              <a:rPr sz="3500" spc="15" dirty="0">
                <a:solidFill>
                  <a:srgbClr val="4F5C3F"/>
                </a:solidFill>
                <a:latin typeface="Georgia"/>
                <a:cs typeface="Georgia"/>
              </a:rPr>
              <a:t>AR.  </a:t>
            </a:r>
            <a:r>
              <a:rPr sz="3500" spc="10" dirty="0">
                <a:solidFill>
                  <a:srgbClr val="4F5C3F"/>
                </a:solidFill>
                <a:latin typeface="Georgia"/>
                <a:cs typeface="Georgia"/>
              </a:rPr>
              <a:t>Because of declining enrollment, </a:t>
            </a:r>
            <a:r>
              <a:rPr sz="3500" spc="5" dirty="0">
                <a:solidFill>
                  <a:srgbClr val="4F5C3F"/>
                </a:solidFill>
                <a:latin typeface="Georgia"/>
                <a:cs typeface="Georgia"/>
              </a:rPr>
              <a:t>all </a:t>
            </a:r>
            <a:r>
              <a:rPr sz="3500" spc="10" dirty="0">
                <a:solidFill>
                  <a:srgbClr val="4F5C3F"/>
                </a:solidFill>
                <a:latin typeface="Georgia"/>
                <a:cs typeface="Georgia"/>
              </a:rPr>
              <a:t>Scott high school  students were bussed to nearby schools in England or  to Central High School in Little </a:t>
            </a:r>
            <a:r>
              <a:rPr sz="3500" spc="15" dirty="0">
                <a:solidFill>
                  <a:srgbClr val="4F5C3F"/>
                </a:solidFill>
                <a:latin typeface="Georgia"/>
                <a:cs typeface="Georgia"/>
              </a:rPr>
              <a:t>Rock </a:t>
            </a:r>
            <a:r>
              <a:rPr sz="3500" spc="10" dirty="0">
                <a:solidFill>
                  <a:srgbClr val="4F5C3F"/>
                </a:solidFill>
                <a:latin typeface="Georgia"/>
                <a:cs typeface="Georgia"/>
              </a:rPr>
              <a:t>during the crisis  year of 1957 - 1958. </a:t>
            </a:r>
            <a:r>
              <a:rPr sz="3500" spc="5" dirty="0">
                <a:solidFill>
                  <a:srgbClr val="4F5C3F"/>
                </a:solidFill>
                <a:latin typeface="Georgia"/>
                <a:cs typeface="Georgia"/>
              </a:rPr>
              <a:t>Oishi's </a:t>
            </a:r>
            <a:r>
              <a:rPr sz="3500" spc="15" dirty="0">
                <a:solidFill>
                  <a:srgbClr val="4F5C3F"/>
                </a:solidFill>
                <a:latin typeface="Georgia"/>
                <a:cs typeface="Georgia"/>
              </a:rPr>
              <a:t>comments </a:t>
            </a:r>
            <a:r>
              <a:rPr sz="3500" spc="10" dirty="0">
                <a:solidFill>
                  <a:srgbClr val="4F5C3F"/>
                </a:solidFill>
                <a:latin typeface="Georgia"/>
                <a:cs typeface="Georgia"/>
              </a:rPr>
              <a:t>help explain </a:t>
            </a:r>
            <a:r>
              <a:rPr sz="3500" spc="5" dirty="0">
                <a:solidFill>
                  <a:srgbClr val="4F5C3F"/>
                </a:solidFill>
                <a:latin typeface="Georgia"/>
                <a:cs typeface="Georgia"/>
              </a:rPr>
              <a:t>the  </a:t>
            </a:r>
            <a:r>
              <a:rPr sz="3500" spc="10" dirty="0">
                <a:solidFill>
                  <a:srgbClr val="4F5C3F"/>
                </a:solidFill>
                <a:latin typeface="Georgia"/>
                <a:cs typeface="Georgia"/>
              </a:rPr>
              <a:t>racial tone of the</a:t>
            </a:r>
            <a:r>
              <a:rPr sz="3500" spc="-65" dirty="0">
                <a:solidFill>
                  <a:srgbClr val="4F5C3F"/>
                </a:solidFill>
                <a:latin typeface="Georgia"/>
                <a:cs typeface="Georgia"/>
              </a:rPr>
              <a:t> </a:t>
            </a:r>
            <a:r>
              <a:rPr sz="3500" spc="10" dirty="0">
                <a:solidFill>
                  <a:srgbClr val="4F5C3F"/>
                </a:solidFill>
                <a:latin typeface="Georgia"/>
                <a:cs typeface="Georgia"/>
              </a:rPr>
              <a:t>time.</a:t>
            </a:r>
            <a:endParaRPr sz="3500">
              <a:latin typeface="Georgia"/>
              <a:cs typeface="Georgia"/>
            </a:endParaRPr>
          </a:p>
        </p:txBody>
      </p:sp>
      <p:sp>
        <p:nvSpPr>
          <p:cNvPr id="15" name="object 15"/>
          <p:cNvSpPr/>
          <p:nvPr/>
        </p:nvSpPr>
        <p:spPr>
          <a:xfrm>
            <a:off x="889000" y="6540500"/>
            <a:ext cx="10655300" cy="4953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876300" y="7150100"/>
            <a:ext cx="10464800" cy="49530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850900" y="7759700"/>
            <a:ext cx="11188700" cy="49530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863600" y="8369300"/>
            <a:ext cx="9817100" cy="406400"/>
          </a:xfrm>
          <a:prstGeom prst="rect">
            <a:avLst/>
          </a:prstGeom>
          <a:blipFill>
            <a:blip r:embed="rId17" cstate="print"/>
            <a:stretch>
              <a:fillRect/>
            </a:stretch>
          </a:blipFill>
        </p:spPr>
        <p:txBody>
          <a:bodyPr wrap="square" lIns="0" tIns="0" rIns="0" bIns="0" rtlCol="0"/>
          <a:lstStyle/>
          <a:p>
            <a:endParaRPr/>
          </a:p>
        </p:txBody>
      </p:sp>
      <p:sp>
        <p:nvSpPr>
          <p:cNvPr id="19" name="object 19"/>
          <p:cNvSpPr txBox="1"/>
          <p:nvPr/>
        </p:nvSpPr>
        <p:spPr>
          <a:xfrm>
            <a:off x="863600" y="6388023"/>
            <a:ext cx="11158855" cy="2449195"/>
          </a:xfrm>
          <a:prstGeom prst="rect">
            <a:avLst/>
          </a:prstGeom>
        </p:spPr>
        <p:txBody>
          <a:bodyPr vert="horz" wrap="square" lIns="0" tIns="0" rIns="0" bIns="0" rtlCol="0">
            <a:spAutoFit/>
          </a:bodyPr>
          <a:lstStyle/>
          <a:p>
            <a:pPr marL="12700" marR="5080">
              <a:lnSpc>
                <a:spcPct val="114300"/>
              </a:lnSpc>
            </a:pPr>
            <a:r>
              <a:rPr sz="3500" spc="10" dirty="0">
                <a:solidFill>
                  <a:srgbClr val="4F5C3F"/>
                </a:solidFill>
                <a:latin typeface="Georgia"/>
                <a:cs typeface="Georgia"/>
              </a:rPr>
              <a:t>"I </a:t>
            </a:r>
            <a:r>
              <a:rPr sz="3500" spc="15" dirty="0">
                <a:solidFill>
                  <a:srgbClr val="4F5C3F"/>
                </a:solidFill>
                <a:latin typeface="Georgia"/>
                <a:cs typeface="Georgia"/>
              </a:rPr>
              <a:t>was </a:t>
            </a:r>
            <a:r>
              <a:rPr sz="3500" spc="10" dirty="0">
                <a:solidFill>
                  <a:srgbClr val="4F5C3F"/>
                </a:solidFill>
                <a:latin typeface="Georgia"/>
                <a:cs typeface="Georgia"/>
              </a:rPr>
              <a:t>very concerned during registration </a:t>
            </a:r>
            <a:r>
              <a:rPr sz="3500" spc="15" dirty="0">
                <a:solidFill>
                  <a:srgbClr val="4F5C3F"/>
                </a:solidFill>
                <a:latin typeface="Georgia"/>
                <a:cs typeface="Georgia"/>
              </a:rPr>
              <a:t>and </a:t>
            </a:r>
            <a:r>
              <a:rPr sz="3500" spc="10" dirty="0">
                <a:solidFill>
                  <a:srgbClr val="4F5C3F"/>
                </a:solidFill>
                <a:latin typeface="Georgia"/>
                <a:cs typeface="Georgia"/>
              </a:rPr>
              <a:t>prior to  attending Central High of being given a difficult time  because </a:t>
            </a:r>
            <a:r>
              <a:rPr sz="3500" spc="15" dirty="0">
                <a:solidFill>
                  <a:srgbClr val="4F5C3F"/>
                </a:solidFill>
                <a:latin typeface="Georgia"/>
                <a:cs typeface="Georgia"/>
              </a:rPr>
              <a:t>my </a:t>
            </a:r>
            <a:r>
              <a:rPr sz="3500" spc="10" dirty="0">
                <a:solidFill>
                  <a:srgbClr val="4F5C3F"/>
                </a:solidFill>
                <a:latin typeface="Georgia"/>
                <a:cs typeface="Georgia"/>
              </a:rPr>
              <a:t>skin </a:t>
            </a:r>
            <a:r>
              <a:rPr sz="3500" spc="15" dirty="0">
                <a:solidFill>
                  <a:srgbClr val="4F5C3F"/>
                </a:solidFill>
                <a:latin typeface="Georgia"/>
                <a:cs typeface="Georgia"/>
              </a:rPr>
              <a:t>was </a:t>
            </a:r>
            <a:r>
              <a:rPr sz="3500" spc="10" dirty="0">
                <a:solidFill>
                  <a:srgbClr val="4F5C3F"/>
                </a:solidFill>
                <a:latin typeface="Georgia"/>
                <a:cs typeface="Georgia"/>
              </a:rPr>
              <a:t>dark </a:t>
            </a:r>
            <a:r>
              <a:rPr sz="3500" spc="15" dirty="0">
                <a:solidFill>
                  <a:srgbClr val="4F5C3F"/>
                </a:solidFill>
                <a:latin typeface="Georgia"/>
                <a:cs typeface="Georgia"/>
              </a:rPr>
              <a:t>from </a:t>
            </a:r>
            <a:r>
              <a:rPr sz="3500" spc="10" dirty="0">
                <a:solidFill>
                  <a:srgbClr val="4F5C3F"/>
                </a:solidFill>
                <a:latin typeface="Georgia"/>
                <a:cs typeface="Georgia"/>
              </a:rPr>
              <a:t>working outdoors </a:t>
            </a:r>
            <a:r>
              <a:rPr sz="3500" spc="15" dirty="0">
                <a:solidFill>
                  <a:srgbClr val="4F5C3F"/>
                </a:solidFill>
                <a:latin typeface="Georgia"/>
                <a:cs typeface="Georgia"/>
              </a:rPr>
              <a:t>on </a:t>
            </a:r>
            <a:r>
              <a:rPr sz="3500" spc="5" dirty="0">
                <a:solidFill>
                  <a:srgbClr val="4F5C3F"/>
                </a:solidFill>
                <a:latin typeface="Georgia"/>
                <a:cs typeface="Georgia"/>
              </a:rPr>
              <a:t>the  </a:t>
            </a:r>
            <a:r>
              <a:rPr sz="3500" spc="10" dirty="0">
                <a:solidFill>
                  <a:srgbClr val="4F5C3F"/>
                </a:solidFill>
                <a:latin typeface="Georgia"/>
                <a:cs typeface="Georgia"/>
              </a:rPr>
              <a:t>farm. This turned out to be </a:t>
            </a:r>
            <a:r>
              <a:rPr sz="3500" spc="15" dirty="0">
                <a:solidFill>
                  <a:srgbClr val="4F5C3F"/>
                </a:solidFill>
                <a:latin typeface="Georgia"/>
                <a:cs typeface="Georgia"/>
              </a:rPr>
              <a:t>an </a:t>
            </a:r>
            <a:r>
              <a:rPr sz="3500" spc="10" dirty="0">
                <a:solidFill>
                  <a:srgbClr val="4F5C3F"/>
                </a:solidFill>
                <a:latin typeface="Georgia"/>
                <a:cs typeface="Georgia"/>
              </a:rPr>
              <a:t>unwarranted</a:t>
            </a:r>
            <a:r>
              <a:rPr sz="3500" spc="-15" dirty="0">
                <a:solidFill>
                  <a:srgbClr val="4F5C3F"/>
                </a:solidFill>
                <a:latin typeface="Georgia"/>
                <a:cs typeface="Georgia"/>
              </a:rPr>
              <a:t> </a:t>
            </a:r>
            <a:r>
              <a:rPr sz="3500" spc="10" dirty="0">
                <a:solidFill>
                  <a:srgbClr val="4F5C3F"/>
                </a:solidFill>
                <a:latin typeface="Georgia"/>
                <a:cs typeface="Georgia"/>
              </a:rPr>
              <a:t>fear."</a:t>
            </a:r>
            <a:endParaRPr sz="3500">
              <a:latin typeface="Georgia"/>
              <a:cs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68500" y="76200"/>
            <a:ext cx="2768600" cy="304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749800" y="88900"/>
            <a:ext cx="1409700" cy="2794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968500" y="50800"/>
            <a:ext cx="4170679" cy="300990"/>
          </a:xfrm>
          <a:prstGeom prst="rect">
            <a:avLst/>
          </a:prstGeom>
        </p:spPr>
        <p:txBody>
          <a:bodyPr vert="horz" wrap="square" lIns="0" tIns="0" rIns="0" bIns="0" rtlCol="0">
            <a:spAutoFit/>
          </a:bodyPr>
          <a:lstStyle/>
          <a:p>
            <a:pPr marL="12700">
              <a:lnSpc>
                <a:spcPct val="100000"/>
              </a:lnSpc>
            </a:pPr>
            <a:r>
              <a:rPr sz="1900" spc="-5" dirty="0">
                <a:latin typeface="Georgia"/>
                <a:cs typeface="Georgia"/>
              </a:rPr>
              <a:t>Image from </a:t>
            </a:r>
            <a:r>
              <a:rPr sz="1900" dirty="0">
                <a:latin typeface="Georgia"/>
                <a:cs typeface="Georgia"/>
              </a:rPr>
              <a:t>lost </a:t>
            </a:r>
            <a:r>
              <a:rPr sz="1900" spc="-5" dirty="0">
                <a:latin typeface="Georgia"/>
                <a:cs typeface="Georgia"/>
              </a:rPr>
              <a:t>year.com June 9,</a:t>
            </a:r>
            <a:r>
              <a:rPr sz="1900" spc="-10" dirty="0">
                <a:latin typeface="Georgia"/>
                <a:cs typeface="Georgia"/>
              </a:rPr>
              <a:t> </a:t>
            </a:r>
            <a:r>
              <a:rPr sz="1900" dirty="0">
                <a:latin typeface="Georgia"/>
                <a:cs typeface="Georgia"/>
              </a:rPr>
              <a:t>2016</a:t>
            </a:r>
            <a:endParaRPr sz="1900">
              <a:latin typeface="Georgia"/>
              <a:cs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63600" y="1079500"/>
            <a:ext cx="254000" cy="254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76300" y="1113624"/>
            <a:ext cx="193031" cy="1930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257300" y="977900"/>
            <a:ext cx="5384800" cy="4318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718300" y="1003300"/>
            <a:ext cx="4025900" cy="4953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295400" y="1625600"/>
            <a:ext cx="10172700" cy="4953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270000" y="2235200"/>
            <a:ext cx="10299700" cy="4953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270000" y="2844800"/>
            <a:ext cx="5321300" cy="495300"/>
          </a:xfrm>
          <a:prstGeom prst="rect">
            <a:avLst/>
          </a:prstGeom>
          <a:blipFill>
            <a:blip r:embed="rId9"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1282700" y="806764"/>
            <a:ext cx="10266045" cy="2505710"/>
          </a:xfrm>
          <a:prstGeom prst="rect">
            <a:avLst/>
          </a:prstGeom>
        </p:spPr>
        <p:txBody>
          <a:bodyPr vert="horz" wrap="square" lIns="0" tIns="0" rIns="0" bIns="0" rtlCol="0">
            <a:spAutoFit/>
          </a:bodyPr>
          <a:lstStyle/>
          <a:p>
            <a:pPr marL="12700" marR="5080">
              <a:lnSpc>
                <a:spcPct val="114199"/>
              </a:lnSpc>
            </a:pPr>
            <a:r>
              <a:rPr sz="3800" b="1" spc="10" dirty="0">
                <a:solidFill>
                  <a:srgbClr val="4F5C3F"/>
                </a:solidFill>
                <a:latin typeface="Georgia"/>
                <a:cs typeface="Georgia"/>
              </a:rPr>
              <a:t>Almeta Lanum Smith </a:t>
            </a:r>
            <a:r>
              <a:rPr sz="3500" spc="15" dirty="0">
                <a:solidFill>
                  <a:srgbClr val="4F5C3F"/>
                </a:solidFill>
              </a:rPr>
              <a:t>was </a:t>
            </a:r>
            <a:r>
              <a:rPr sz="3500" spc="10" dirty="0">
                <a:solidFill>
                  <a:srgbClr val="4F5C3F"/>
                </a:solidFill>
              </a:rPr>
              <a:t>to be a junior at  Horace </a:t>
            </a:r>
            <a:r>
              <a:rPr sz="3500" spc="15" dirty="0">
                <a:solidFill>
                  <a:srgbClr val="4F5C3F"/>
                </a:solidFill>
              </a:rPr>
              <a:t>Mann </a:t>
            </a:r>
            <a:r>
              <a:rPr sz="3500" spc="10" dirty="0">
                <a:solidFill>
                  <a:srgbClr val="4F5C3F"/>
                </a:solidFill>
              </a:rPr>
              <a:t>High. Instead both she </a:t>
            </a:r>
            <a:r>
              <a:rPr sz="3500" spc="15" dirty="0">
                <a:solidFill>
                  <a:srgbClr val="4F5C3F"/>
                </a:solidFill>
              </a:rPr>
              <a:t>and </a:t>
            </a:r>
            <a:r>
              <a:rPr sz="3500" spc="10" dirty="0">
                <a:solidFill>
                  <a:srgbClr val="4F5C3F"/>
                </a:solidFill>
              </a:rPr>
              <a:t>her </a:t>
            </a:r>
            <a:r>
              <a:rPr sz="3500" spc="5" dirty="0">
                <a:solidFill>
                  <a:srgbClr val="4F5C3F"/>
                </a:solidFill>
              </a:rPr>
              <a:t>sister  </a:t>
            </a:r>
            <a:r>
              <a:rPr sz="3500" spc="15" dirty="0">
                <a:solidFill>
                  <a:srgbClr val="4F5C3F"/>
                </a:solidFill>
              </a:rPr>
              <a:t>went </a:t>
            </a:r>
            <a:r>
              <a:rPr sz="3500" spc="10" dirty="0">
                <a:solidFill>
                  <a:srgbClr val="4F5C3F"/>
                </a:solidFill>
              </a:rPr>
              <a:t>to Pine Bluff (about </a:t>
            </a:r>
            <a:r>
              <a:rPr sz="3500" spc="15" dirty="0">
                <a:solidFill>
                  <a:srgbClr val="4F5C3F"/>
                </a:solidFill>
              </a:rPr>
              <a:t>50 </a:t>
            </a:r>
            <a:r>
              <a:rPr sz="3500" spc="10" dirty="0">
                <a:solidFill>
                  <a:srgbClr val="4F5C3F"/>
                </a:solidFill>
              </a:rPr>
              <a:t>miles away) to attend</a:t>
            </a:r>
            <a:r>
              <a:rPr sz="3500" spc="-40" dirty="0">
                <a:solidFill>
                  <a:srgbClr val="4F5C3F"/>
                </a:solidFill>
              </a:rPr>
              <a:t> </a:t>
            </a:r>
            <a:r>
              <a:rPr sz="3500" spc="10" dirty="0">
                <a:solidFill>
                  <a:srgbClr val="4F5C3F"/>
                </a:solidFill>
              </a:rPr>
              <a:t>a  black Catholic high</a:t>
            </a:r>
            <a:r>
              <a:rPr sz="3500" spc="-80" dirty="0">
                <a:solidFill>
                  <a:srgbClr val="4F5C3F"/>
                </a:solidFill>
              </a:rPr>
              <a:t> </a:t>
            </a:r>
            <a:r>
              <a:rPr sz="3500" spc="10" dirty="0">
                <a:solidFill>
                  <a:srgbClr val="4F5C3F"/>
                </a:solidFill>
              </a:rPr>
              <a:t>school.</a:t>
            </a:r>
            <a:endParaRPr sz="3500">
              <a:latin typeface="Georgia"/>
              <a:cs typeface="Georgia"/>
            </a:endParaRPr>
          </a:p>
        </p:txBody>
      </p:sp>
      <p:sp>
        <p:nvSpPr>
          <p:cNvPr id="11" name="object 11"/>
          <p:cNvSpPr/>
          <p:nvPr/>
        </p:nvSpPr>
        <p:spPr>
          <a:xfrm>
            <a:off x="889000" y="4102100"/>
            <a:ext cx="10960100" cy="4953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850900" y="4711700"/>
            <a:ext cx="10426700" cy="4953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876300" y="5321300"/>
            <a:ext cx="10566400" cy="4953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850900" y="5930900"/>
            <a:ext cx="10363200" cy="4953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876300" y="6540500"/>
            <a:ext cx="10693400" cy="4953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876300" y="7150100"/>
            <a:ext cx="10985500" cy="49530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876300" y="7759700"/>
            <a:ext cx="11163300" cy="49530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863600" y="8369300"/>
            <a:ext cx="3784600" cy="406400"/>
          </a:xfrm>
          <a:prstGeom prst="rect">
            <a:avLst/>
          </a:prstGeom>
          <a:blipFill>
            <a:blip r:embed="rId17" cstate="print"/>
            <a:stretch>
              <a:fillRect/>
            </a:stretch>
          </a:blipFill>
        </p:spPr>
        <p:txBody>
          <a:bodyPr wrap="square" lIns="0" tIns="0" rIns="0" bIns="0" rtlCol="0"/>
          <a:lstStyle/>
          <a:p>
            <a:endParaRPr/>
          </a:p>
        </p:txBody>
      </p:sp>
      <p:sp>
        <p:nvSpPr>
          <p:cNvPr id="19" name="object 19"/>
          <p:cNvSpPr txBox="1"/>
          <p:nvPr/>
        </p:nvSpPr>
        <p:spPr>
          <a:xfrm>
            <a:off x="863600" y="3949623"/>
            <a:ext cx="11156315" cy="4887595"/>
          </a:xfrm>
          <a:prstGeom prst="rect">
            <a:avLst/>
          </a:prstGeom>
        </p:spPr>
        <p:txBody>
          <a:bodyPr vert="horz" wrap="square" lIns="0" tIns="0" rIns="0" bIns="0" rtlCol="0">
            <a:spAutoFit/>
          </a:bodyPr>
          <a:lstStyle/>
          <a:p>
            <a:pPr marL="12700" marR="5080">
              <a:lnSpc>
                <a:spcPct val="114300"/>
              </a:lnSpc>
            </a:pPr>
            <a:r>
              <a:rPr sz="3500" spc="15" dirty="0">
                <a:solidFill>
                  <a:srgbClr val="4F5C3F"/>
                </a:solidFill>
                <a:latin typeface="Georgia"/>
                <a:cs typeface="Georgia"/>
              </a:rPr>
              <a:t>"We </a:t>
            </a:r>
            <a:r>
              <a:rPr sz="3500" spc="10" dirty="0">
                <a:solidFill>
                  <a:srgbClr val="4F5C3F"/>
                </a:solidFill>
                <a:latin typeface="Georgia"/>
                <a:cs typeface="Georgia"/>
              </a:rPr>
              <a:t>didn't have a car. </a:t>
            </a:r>
            <a:r>
              <a:rPr sz="3500" spc="20" dirty="0">
                <a:solidFill>
                  <a:srgbClr val="4F5C3F"/>
                </a:solidFill>
                <a:latin typeface="Georgia"/>
                <a:cs typeface="Georgia"/>
              </a:rPr>
              <a:t>We </a:t>
            </a:r>
            <a:r>
              <a:rPr sz="3500" spc="10" dirty="0">
                <a:solidFill>
                  <a:srgbClr val="4F5C3F"/>
                </a:solidFill>
                <a:latin typeface="Georgia"/>
                <a:cs typeface="Georgia"/>
              </a:rPr>
              <a:t>were just fortunate, </a:t>
            </a:r>
            <a:r>
              <a:rPr sz="3500" spc="15" dirty="0">
                <a:solidFill>
                  <a:srgbClr val="4F5C3F"/>
                </a:solidFill>
                <a:latin typeface="Georgia"/>
                <a:cs typeface="Georgia"/>
              </a:rPr>
              <a:t>we </a:t>
            </a:r>
            <a:r>
              <a:rPr sz="3500" spc="5" dirty="0">
                <a:solidFill>
                  <a:srgbClr val="4F5C3F"/>
                </a:solidFill>
                <a:latin typeface="Georgia"/>
                <a:cs typeface="Georgia"/>
              </a:rPr>
              <a:t>really  </a:t>
            </a:r>
            <a:r>
              <a:rPr sz="3500" spc="10" dirty="0">
                <a:solidFill>
                  <a:srgbClr val="4F5C3F"/>
                </a:solidFill>
                <a:latin typeface="Georgia"/>
                <a:cs typeface="Georgia"/>
              </a:rPr>
              <a:t>were. </a:t>
            </a:r>
            <a:r>
              <a:rPr sz="3500" spc="20" dirty="0">
                <a:solidFill>
                  <a:srgbClr val="4F5C3F"/>
                </a:solidFill>
                <a:latin typeface="Georgia"/>
                <a:cs typeface="Georgia"/>
              </a:rPr>
              <a:t>We </a:t>
            </a:r>
            <a:r>
              <a:rPr sz="3500" spc="15" dirty="0">
                <a:solidFill>
                  <a:srgbClr val="4F5C3F"/>
                </a:solidFill>
                <a:latin typeface="Georgia"/>
                <a:cs typeface="Georgia"/>
              </a:rPr>
              <a:t>(my </a:t>
            </a:r>
            <a:r>
              <a:rPr sz="3500" spc="5" dirty="0">
                <a:solidFill>
                  <a:srgbClr val="4F5C3F"/>
                </a:solidFill>
                <a:latin typeface="Georgia"/>
                <a:cs typeface="Georgia"/>
              </a:rPr>
              <a:t>sister </a:t>
            </a:r>
            <a:r>
              <a:rPr sz="3500" spc="15" dirty="0">
                <a:solidFill>
                  <a:srgbClr val="4F5C3F"/>
                </a:solidFill>
                <a:latin typeface="Georgia"/>
                <a:cs typeface="Georgia"/>
              </a:rPr>
              <a:t>and </a:t>
            </a:r>
            <a:r>
              <a:rPr sz="3500" spc="5" dirty="0">
                <a:solidFill>
                  <a:srgbClr val="4F5C3F"/>
                </a:solidFill>
                <a:latin typeface="Georgia"/>
                <a:cs typeface="Georgia"/>
              </a:rPr>
              <a:t>I) </a:t>
            </a:r>
            <a:r>
              <a:rPr sz="3500" spc="15" dirty="0">
                <a:solidFill>
                  <a:srgbClr val="4F5C3F"/>
                </a:solidFill>
                <a:latin typeface="Georgia"/>
                <a:cs typeface="Georgia"/>
              </a:rPr>
              <a:t>went </a:t>
            </a:r>
            <a:r>
              <a:rPr sz="3500" spc="10" dirty="0">
                <a:solidFill>
                  <a:srgbClr val="4F5C3F"/>
                </a:solidFill>
                <a:latin typeface="Georgia"/>
                <a:cs typeface="Georgia"/>
              </a:rPr>
              <a:t>to </a:t>
            </a:r>
            <a:r>
              <a:rPr sz="3500" spc="5" dirty="0">
                <a:solidFill>
                  <a:srgbClr val="4F5C3F"/>
                </a:solidFill>
                <a:latin typeface="Georgia"/>
                <a:cs typeface="Georgia"/>
              </a:rPr>
              <a:t>St. </a:t>
            </a:r>
            <a:r>
              <a:rPr sz="3500" spc="10" dirty="0">
                <a:solidFill>
                  <a:srgbClr val="4F5C3F"/>
                </a:solidFill>
                <a:latin typeface="Georgia"/>
                <a:cs typeface="Georgia"/>
              </a:rPr>
              <a:t>Peter's in Pine  Bluff. </a:t>
            </a:r>
            <a:r>
              <a:rPr sz="3500" spc="15" dirty="0">
                <a:solidFill>
                  <a:srgbClr val="4F5C3F"/>
                </a:solidFill>
                <a:latin typeface="Georgia"/>
                <a:cs typeface="Georgia"/>
              </a:rPr>
              <a:t>And </a:t>
            </a:r>
            <a:r>
              <a:rPr sz="3500" spc="10" dirty="0">
                <a:solidFill>
                  <a:srgbClr val="4F5C3F"/>
                </a:solidFill>
                <a:latin typeface="Georgia"/>
                <a:cs typeface="Georgia"/>
              </a:rPr>
              <a:t>the </a:t>
            </a:r>
            <a:r>
              <a:rPr sz="3500" spc="15" dirty="0">
                <a:solidFill>
                  <a:srgbClr val="4F5C3F"/>
                </a:solidFill>
                <a:latin typeface="Georgia"/>
                <a:cs typeface="Georgia"/>
              </a:rPr>
              <a:t>way we </a:t>
            </a:r>
            <a:r>
              <a:rPr sz="3500" spc="10" dirty="0">
                <a:solidFill>
                  <a:srgbClr val="4F5C3F"/>
                </a:solidFill>
                <a:latin typeface="Georgia"/>
                <a:cs typeface="Georgia"/>
              </a:rPr>
              <a:t>found out, a friend's father </a:t>
            </a:r>
            <a:r>
              <a:rPr sz="3500" spc="15" dirty="0">
                <a:solidFill>
                  <a:srgbClr val="4F5C3F"/>
                </a:solidFill>
                <a:latin typeface="Georgia"/>
                <a:cs typeface="Georgia"/>
              </a:rPr>
              <a:t>was  </a:t>
            </a:r>
            <a:r>
              <a:rPr sz="3500" spc="10" dirty="0">
                <a:solidFill>
                  <a:srgbClr val="4F5C3F"/>
                </a:solidFill>
                <a:latin typeface="Georgia"/>
                <a:cs typeface="Georgia"/>
              </a:rPr>
              <a:t>working </a:t>
            </a:r>
            <a:r>
              <a:rPr sz="3500" spc="15" dirty="0">
                <a:solidFill>
                  <a:srgbClr val="4F5C3F"/>
                </a:solidFill>
                <a:latin typeface="Georgia"/>
                <a:cs typeface="Georgia"/>
              </a:rPr>
              <a:t>down </a:t>
            </a:r>
            <a:r>
              <a:rPr sz="3500" spc="10" dirty="0">
                <a:solidFill>
                  <a:srgbClr val="4F5C3F"/>
                </a:solidFill>
                <a:latin typeface="Georgia"/>
                <a:cs typeface="Georgia"/>
              </a:rPr>
              <a:t>there </a:t>
            </a:r>
            <a:r>
              <a:rPr sz="3500" spc="15" dirty="0">
                <a:solidFill>
                  <a:srgbClr val="4F5C3F"/>
                </a:solidFill>
                <a:latin typeface="Georgia"/>
                <a:cs typeface="Georgia"/>
              </a:rPr>
              <a:t>and </a:t>
            </a:r>
            <a:r>
              <a:rPr sz="3500" spc="10" dirty="0">
                <a:solidFill>
                  <a:srgbClr val="4F5C3F"/>
                </a:solidFill>
                <a:latin typeface="Georgia"/>
                <a:cs typeface="Georgia"/>
              </a:rPr>
              <a:t>he </a:t>
            </a:r>
            <a:r>
              <a:rPr sz="3500" spc="15" dirty="0">
                <a:solidFill>
                  <a:srgbClr val="4F5C3F"/>
                </a:solidFill>
                <a:latin typeface="Georgia"/>
                <a:cs typeface="Georgia"/>
              </a:rPr>
              <a:t>was </a:t>
            </a:r>
            <a:r>
              <a:rPr sz="3500" spc="10" dirty="0">
                <a:solidFill>
                  <a:srgbClr val="4F5C3F"/>
                </a:solidFill>
                <a:latin typeface="Georgia"/>
                <a:cs typeface="Georgia"/>
              </a:rPr>
              <a:t>going every day </a:t>
            </a:r>
            <a:r>
              <a:rPr sz="3500" spc="15" dirty="0">
                <a:solidFill>
                  <a:srgbClr val="4F5C3F"/>
                </a:solidFill>
                <a:latin typeface="Georgia"/>
                <a:cs typeface="Georgia"/>
              </a:rPr>
              <a:t>and  coming </a:t>
            </a:r>
            <a:r>
              <a:rPr sz="3500" spc="10" dirty="0">
                <a:solidFill>
                  <a:srgbClr val="4F5C3F"/>
                </a:solidFill>
                <a:latin typeface="Georgia"/>
                <a:cs typeface="Georgia"/>
              </a:rPr>
              <a:t>back </a:t>
            </a:r>
            <a:r>
              <a:rPr sz="3500" spc="15" dirty="0">
                <a:solidFill>
                  <a:srgbClr val="4F5C3F"/>
                </a:solidFill>
                <a:latin typeface="Georgia"/>
                <a:cs typeface="Georgia"/>
              </a:rPr>
              <a:t>and </a:t>
            </a:r>
            <a:r>
              <a:rPr sz="3500" spc="10" dirty="0">
                <a:solidFill>
                  <a:srgbClr val="4F5C3F"/>
                </a:solidFill>
                <a:latin typeface="Georgia"/>
                <a:cs typeface="Georgia"/>
              </a:rPr>
              <a:t>Carmellita Smith </a:t>
            </a:r>
            <a:r>
              <a:rPr sz="3500" spc="15" dirty="0">
                <a:solidFill>
                  <a:srgbClr val="4F5C3F"/>
                </a:solidFill>
                <a:latin typeface="Georgia"/>
                <a:cs typeface="Georgia"/>
              </a:rPr>
              <a:t>was </a:t>
            </a:r>
            <a:r>
              <a:rPr sz="3500" spc="10" dirty="0">
                <a:solidFill>
                  <a:srgbClr val="4F5C3F"/>
                </a:solidFill>
                <a:latin typeface="Georgia"/>
                <a:cs typeface="Georgia"/>
              </a:rPr>
              <a:t>going with her  </a:t>
            </a:r>
            <a:r>
              <a:rPr sz="3500" spc="15" dirty="0">
                <a:solidFill>
                  <a:srgbClr val="4F5C3F"/>
                </a:solidFill>
                <a:latin typeface="Georgia"/>
                <a:cs typeface="Georgia"/>
              </a:rPr>
              <a:t>dad and </a:t>
            </a:r>
            <a:r>
              <a:rPr sz="3500" spc="10" dirty="0">
                <a:solidFill>
                  <a:srgbClr val="4F5C3F"/>
                </a:solidFill>
                <a:latin typeface="Georgia"/>
                <a:cs typeface="Georgia"/>
              </a:rPr>
              <a:t>she </a:t>
            </a:r>
            <a:r>
              <a:rPr sz="3500" spc="15" dirty="0">
                <a:solidFill>
                  <a:srgbClr val="4F5C3F"/>
                </a:solidFill>
                <a:latin typeface="Georgia"/>
                <a:cs typeface="Georgia"/>
              </a:rPr>
              <a:t>and my </a:t>
            </a:r>
            <a:r>
              <a:rPr sz="3500" spc="5" dirty="0">
                <a:solidFill>
                  <a:srgbClr val="4F5C3F"/>
                </a:solidFill>
                <a:latin typeface="Georgia"/>
                <a:cs typeface="Georgia"/>
              </a:rPr>
              <a:t>sister </a:t>
            </a:r>
            <a:r>
              <a:rPr sz="3500" spc="10" dirty="0">
                <a:solidFill>
                  <a:srgbClr val="4F5C3F"/>
                </a:solidFill>
                <a:latin typeface="Georgia"/>
                <a:cs typeface="Georgia"/>
              </a:rPr>
              <a:t>were very </a:t>
            </a:r>
            <a:r>
              <a:rPr sz="3500" spc="15" dirty="0">
                <a:solidFill>
                  <a:srgbClr val="4F5C3F"/>
                </a:solidFill>
                <a:latin typeface="Georgia"/>
                <a:cs typeface="Georgia"/>
              </a:rPr>
              <a:t>good </a:t>
            </a:r>
            <a:r>
              <a:rPr sz="3500" spc="10" dirty="0">
                <a:solidFill>
                  <a:srgbClr val="4F5C3F"/>
                </a:solidFill>
                <a:latin typeface="Georgia"/>
                <a:cs typeface="Georgia"/>
              </a:rPr>
              <a:t>buddies. </a:t>
            </a:r>
            <a:r>
              <a:rPr sz="3500" spc="15" dirty="0">
                <a:solidFill>
                  <a:srgbClr val="4F5C3F"/>
                </a:solidFill>
                <a:latin typeface="Georgia"/>
                <a:cs typeface="Georgia"/>
              </a:rPr>
              <a:t>And  </a:t>
            </a:r>
            <a:r>
              <a:rPr sz="3500" spc="10" dirty="0">
                <a:solidFill>
                  <a:srgbClr val="4F5C3F"/>
                </a:solidFill>
                <a:latin typeface="Georgia"/>
                <a:cs typeface="Georgia"/>
              </a:rPr>
              <a:t>so </a:t>
            </a:r>
            <a:r>
              <a:rPr sz="3500" spc="15" dirty="0">
                <a:solidFill>
                  <a:srgbClr val="4F5C3F"/>
                </a:solidFill>
                <a:latin typeface="Georgia"/>
                <a:cs typeface="Georgia"/>
              </a:rPr>
              <a:t>my </a:t>
            </a:r>
            <a:r>
              <a:rPr sz="3500" spc="10" dirty="0">
                <a:solidFill>
                  <a:srgbClr val="4F5C3F"/>
                </a:solidFill>
                <a:latin typeface="Georgia"/>
                <a:cs typeface="Georgia"/>
              </a:rPr>
              <a:t>mother asked </a:t>
            </a:r>
            <a:r>
              <a:rPr sz="3500" spc="5" dirty="0">
                <a:solidFill>
                  <a:srgbClr val="4F5C3F"/>
                </a:solidFill>
                <a:latin typeface="Georgia"/>
                <a:cs typeface="Georgia"/>
              </a:rPr>
              <a:t>if </a:t>
            </a:r>
            <a:r>
              <a:rPr sz="3500" spc="15" dirty="0">
                <a:solidFill>
                  <a:srgbClr val="4F5C3F"/>
                </a:solidFill>
                <a:latin typeface="Georgia"/>
                <a:cs typeface="Georgia"/>
              </a:rPr>
              <a:t>we </a:t>
            </a:r>
            <a:r>
              <a:rPr sz="3500" spc="10" dirty="0">
                <a:solidFill>
                  <a:srgbClr val="4F5C3F"/>
                </a:solidFill>
                <a:latin typeface="Georgia"/>
                <a:cs typeface="Georgia"/>
              </a:rPr>
              <a:t>could ride along with them. So  </a:t>
            </a:r>
            <a:r>
              <a:rPr sz="3500" spc="5" dirty="0">
                <a:solidFill>
                  <a:srgbClr val="4F5C3F"/>
                </a:solidFill>
                <a:latin typeface="Georgia"/>
                <a:cs typeface="Georgia"/>
              </a:rPr>
              <a:t>that's </a:t>
            </a:r>
            <a:r>
              <a:rPr sz="3500" spc="10" dirty="0">
                <a:solidFill>
                  <a:srgbClr val="4F5C3F"/>
                </a:solidFill>
                <a:latin typeface="Georgia"/>
                <a:cs typeface="Georgia"/>
              </a:rPr>
              <a:t>what </a:t>
            </a:r>
            <a:r>
              <a:rPr sz="3500" spc="15" dirty="0">
                <a:solidFill>
                  <a:srgbClr val="4F5C3F"/>
                </a:solidFill>
                <a:latin typeface="Georgia"/>
                <a:cs typeface="Georgia"/>
              </a:rPr>
              <a:t>we</a:t>
            </a:r>
            <a:r>
              <a:rPr sz="3500" spc="-45" dirty="0">
                <a:solidFill>
                  <a:srgbClr val="4F5C3F"/>
                </a:solidFill>
                <a:latin typeface="Georgia"/>
                <a:cs typeface="Georgia"/>
              </a:rPr>
              <a:t> </a:t>
            </a:r>
            <a:r>
              <a:rPr sz="3500" spc="10" dirty="0">
                <a:solidFill>
                  <a:srgbClr val="4F5C3F"/>
                </a:solidFill>
                <a:latin typeface="Georgia"/>
                <a:cs typeface="Georgia"/>
              </a:rPr>
              <a:t>did"</a:t>
            </a:r>
            <a:endParaRPr sz="3500">
              <a:latin typeface="Georgia"/>
              <a:cs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63600" y="1219200"/>
            <a:ext cx="203200" cy="2159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76300" y="1256898"/>
            <a:ext cx="151667" cy="15166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206500" y="1130300"/>
            <a:ext cx="7200900" cy="4318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369300" y="1371600"/>
            <a:ext cx="127000" cy="1651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547100" y="1155700"/>
            <a:ext cx="3060700" cy="3302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206500" y="1651000"/>
            <a:ext cx="10553700" cy="4064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181100" y="2120900"/>
            <a:ext cx="10883900" cy="40640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1206500" y="2590800"/>
            <a:ext cx="9652000" cy="406400"/>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1193800" y="3073400"/>
            <a:ext cx="9017000" cy="406400"/>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1193800" y="3543300"/>
            <a:ext cx="3200400" cy="406400"/>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876300" y="4521200"/>
            <a:ext cx="10947400" cy="330200"/>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863600" y="4991100"/>
            <a:ext cx="10414000" cy="406400"/>
          </a:xfrm>
          <a:prstGeom prst="rect">
            <a:avLst/>
          </a:prstGeom>
          <a:blipFill>
            <a:blip r:embed="rId14" cstate="print"/>
            <a:stretch>
              <a:fillRect/>
            </a:stretch>
          </a:blipFill>
        </p:spPr>
        <p:txBody>
          <a:bodyPr wrap="square" lIns="0" tIns="0" rIns="0" bIns="0" rtlCol="0"/>
          <a:lstStyle/>
          <a:p>
            <a:endParaRPr/>
          </a:p>
        </p:txBody>
      </p:sp>
      <p:sp>
        <p:nvSpPr>
          <p:cNvPr id="15" name="object 15"/>
          <p:cNvSpPr/>
          <p:nvPr/>
        </p:nvSpPr>
        <p:spPr>
          <a:xfrm>
            <a:off x="850900" y="5461000"/>
            <a:ext cx="10566400" cy="406400"/>
          </a:xfrm>
          <a:prstGeom prst="rect">
            <a:avLst/>
          </a:prstGeom>
          <a:blipFill>
            <a:blip r:embed="rId15" cstate="print"/>
            <a:stretch>
              <a:fillRect/>
            </a:stretch>
          </a:blipFill>
        </p:spPr>
        <p:txBody>
          <a:bodyPr wrap="square" lIns="0" tIns="0" rIns="0" bIns="0" rtlCol="0"/>
          <a:lstStyle/>
          <a:p>
            <a:endParaRPr/>
          </a:p>
        </p:txBody>
      </p:sp>
      <p:sp>
        <p:nvSpPr>
          <p:cNvPr id="16" name="object 16"/>
          <p:cNvSpPr/>
          <p:nvPr/>
        </p:nvSpPr>
        <p:spPr>
          <a:xfrm>
            <a:off x="863600" y="5943600"/>
            <a:ext cx="10909300" cy="406400"/>
          </a:xfrm>
          <a:prstGeom prst="rect">
            <a:avLst/>
          </a:prstGeom>
          <a:blipFill>
            <a:blip r:embed="rId16" cstate="print"/>
            <a:stretch>
              <a:fillRect/>
            </a:stretch>
          </a:blipFill>
        </p:spPr>
        <p:txBody>
          <a:bodyPr wrap="square" lIns="0" tIns="0" rIns="0" bIns="0" rtlCol="0"/>
          <a:lstStyle/>
          <a:p>
            <a:endParaRPr/>
          </a:p>
        </p:txBody>
      </p:sp>
      <p:sp>
        <p:nvSpPr>
          <p:cNvPr id="17" name="object 17"/>
          <p:cNvSpPr/>
          <p:nvPr/>
        </p:nvSpPr>
        <p:spPr>
          <a:xfrm>
            <a:off x="863600" y="6413500"/>
            <a:ext cx="11176000" cy="406400"/>
          </a:xfrm>
          <a:prstGeom prst="rect">
            <a:avLst/>
          </a:prstGeom>
          <a:blipFill>
            <a:blip r:embed="rId17" cstate="print"/>
            <a:stretch>
              <a:fillRect/>
            </a:stretch>
          </a:blipFill>
        </p:spPr>
        <p:txBody>
          <a:bodyPr wrap="square" lIns="0" tIns="0" rIns="0" bIns="0" rtlCol="0"/>
          <a:lstStyle/>
          <a:p>
            <a:endParaRPr/>
          </a:p>
        </p:txBody>
      </p:sp>
      <p:sp>
        <p:nvSpPr>
          <p:cNvPr id="18" name="object 18"/>
          <p:cNvSpPr/>
          <p:nvPr/>
        </p:nvSpPr>
        <p:spPr>
          <a:xfrm>
            <a:off x="876300" y="6883400"/>
            <a:ext cx="11150600" cy="406400"/>
          </a:xfrm>
          <a:prstGeom prst="rect">
            <a:avLst/>
          </a:prstGeom>
          <a:blipFill>
            <a:blip r:embed="rId18" cstate="print"/>
            <a:stretch>
              <a:fillRect/>
            </a:stretch>
          </a:blipFill>
        </p:spPr>
        <p:txBody>
          <a:bodyPr wrap="square" lIns="0" tIns="0" rIns="0" bIns="0" rtlCol="0"/>
          <a:lstStyle/>
          <a:p>
            <a:endParaRPr/>
          </a:p>
        </p:txBody>
      </p:sp>
      <p:sp>
        <p:nvSpPr>
          <p:cNvPr id="19" name="object 19"/>
          <p:cNvSpPr/>
          <p:nvPr/>
        </p:nvSpPr>
        <p:spPr>
          <a:xfrm>
            <a:off x="863600" y="7353300"/>
            <a:ext cx="11226800" cy="406400"/>
          </a:xfrm>
          <a:prstGeom prst="rect">
            <a:avLst/>
          </a:prstGeom>
          <a:blipFill>
            <a:blip r:embed="rId19" cstate="print"/>
            <a:stretch>
              <a:fillRect/>
            </a:stretch>
          </a:blipFill>
        </p:spPr>
        <p:txBody>
          <a:bodyPr wrap="square" lIns="0" tIns="0" rIns="0" bIns="0" rtlCol="0"/>
          <a:lstStyle/>
          <a:p>
            <a:endParaRPr/>
          </a:p>
        </p:txBody>
      </p:sp>
      <p:sp>
        <p:nvSpPr>
          <p:cNvPr id="20" name="object 20"/>
          <p:cNvSpPr/>
          <p:nvPr/>
        </p:nvSpPr>
        <p:spPr>
          <a:xfrm>
            <a:off x="876300" y="7823200"/>
            <a:ext cx="11112500" cy="381000"/>
          </a:xfrm>
          <a:prstGeom prst="rect">
            <a:avLst/>
          </a:prstGeom>
          <a:blipFill>
            <a:blip r:embed="rId20" cstate="print"/>
            <a:stretch>
              <a:fillRect/>
            </a:stretch>
          </a:blipFill>
        </p:spPr>
        <p:txBody>
          <a:bodyPr wrap="square" lIns="0" tIns="0" rIns="0" bIns="0" rtlCol="0"/>
          <a:lstStyle/>
          <a:p>
            <a:endParaRPr/>
          </a:p>
        </p:txBody>
      </p:sp>
      <p:sp>
        <p:nvSpPr>
          <p:cNvPr id="21" name="object 21"/>
          <p:cNvSpPr/>
          <p:nvPr/>
        </p:nvSpPr>
        <p:spPr>
          <a:xfrm>
            <a:off x="863600" y="8305800"/>
            <a:ext cx="8585200" cy="406400"/>
          </a:xfrm>
          <a:prstGeom prst="rect">
            <a:avLst/>
          </a:prstGeom>
          <a:blipFill>
            <a:blip r:embed="rId21" cstate="print"/>
            <a:stretch>
              <a:fillRect/>
            </a:stretch>
          </a:blipFill>
        </p:spPr>
        <p:txBody>
          <a:bodyPr wrap="square" lIns="0" tIns="0" rIns="0" bIns="0" rtlCol="0"/>
          <a:lstStyle/>
          <a:p>
            <a:endParaRPr/>
          </a:p>
        </p:txBody>
      </p:sp>
      <p:sp>
        <p:nvSpPr>
          <p:cNvPr id="22" name="object 22"/>
          <p:cNvSpPr/>
          <p:nvPr/>
        </p:nvSpPr>
        <p:spPr>
          <a:xfrm>
            <a:off x="9423400" y="8305800"/>
            <a:ext cx="177800" cy="152400"/>
          </a:xfrm>
          <a:prstGeom prst="rect">
            <a:avLst/>
          </a:prstGeom>
          <a:blipFill>
            <a:blip r:embed="rId22" cstate="print"/>
            <a:stretch>
              <a:fillRect/>
            </a:stretch>
          </a:blipFill>
        </p:spPr>
        <p:txBody>
          <a:bodyPr wrap="square" lIns="0" tIns="0" rIns="0" bIns="0" rtlCol="0"/>
          <a:lstStyle/>
          <a:p>
            <a:endParaRPr/>
          </a:p>
        </p:txBody>
      </p:sp>
      <p:sp>
        <p:nvSpPr>
          <p:cNvPr id="23" name="object 23"/>
          <p:cNvSpPr txBox="1"/>
          <p:nvPr/>
        </p:nvSpPr>
        <p:spPr>
          <a:xfrm>
            <a:off x="863600" y="1005535"/>
            <a:ext cx="11196320" cy="7673340"/>
          </a:xfrm>
          <a:prstGeom prst="rect">
            <a:avLst/>
          </a:prstGeom>
        </p:spPr>
        <p:txBody>
          <a:bodyPr vert="horz" wrap="square" lIns="0" tIns="60960" rIns="0" bIns="0" rtlCol="0">
            <a:spAutoFit/>
          </a:bodyPr>
          <a:lstStyle/>
          <a:p>
            <a:pPr marL="342900">
              <a:lnSpc>
                <a:spcPct val="100000"/>
              </a:lnSpc>
              <a:spcBef>
                <a:spcPts val="480"/>
              </a:spcBef>
            </a:pPr>
            <a:r>
              <a:rPr sz="3000" b="1" dirty="0">
                <a:solidFill>
                  <a:srgbClr val="4F5C3F"/>
                </a:solidFill>
                <a:latin typeface="Georgia"/>
                <a:cs typeface="Georgia"/>
              </a:rPr>
              <a:t>Edie (Edith Faye Garland) Barentine</a:t>
            </a:r>
            <a:r>
              <a:rPr sz="2850" dirty="0">
                <a:solidFill>
                  <a:srgbClr val="4F5C3F"/>
                </a:solidFill>
                <a:latin typeface="Georgia"/>
                <a:cs typeface="Georgia"/>
              </a:rPr>
              <a:t>, </a:t>
            </a:r>
            <a:r>
              <a:rPr sz="2750" spc="10" dirty="0">
                <a:solidFill>
                  <a:srgbClr val="4F5C3F"/>
                </a:solidFill>
                <a:latin typeface="Georgia"/>
                <a:cs typeface="Georgia"/>
              </a:rPr>
              <a:t>a white senior</a:t>
            </a:r>
            <a:r>
              <a:rPr sz="2750" spc="-80" dirty="0">
                <a:solidFill>
                  <a:srgbClr val="4F5C3F"/>
                </a:solidFill>
                <a:latin typeface="Georgia"/>
                <a:cs typeface="Georgia"/>
              </a:rPr>
              <a:t> </a:t>
            </a:r>
            <a:r>
              <a:rPr sz="2750" spc="10" dirty="0">
                <a:solidFill>
                  <a:srgbClr val="4F5C3F"/>
                </a:solidFill>
                <a:latin typeface="Georgia"/>
                <a:cs typeface="Georgia"/>
              </a:rPr>
              <a:t>from</a:t>
            </a:r>
            <a:endParaRPr sz="2750">
              <a:latin typeface="Georgia"/>
              <a:cs typeface="Georgia"/>
            </a:endParaRPr>
          </a:p>
          <a:p>
            <a:pPr marL="342900" marR="30480">
              <a:lnSpc>
                <a:spcPct val="112900"/>
              </a:lnSpc>
              <a:spcBef>
                <a:spcPts val="125"/>
              </a:spcBef>
            </a:pPr>
            <a:r>
              <a:rPr sz="2750" spc="5" dirty="0">
                <a:solidFill>
                  <a:srgbClr val="4F5C3F"/>
                </a:solidFill>
                <a:latin typeface="Georgia"/>
                <a:cs typeface="Georgia"/>
              </a:rPr>
              <a:t>Hall High, </a:t>
            </a:r>
            <a:r>
              <a:rPr sz="2750" spc="10" dirty="0">
                <a:solidFill>
                  <a:srgbClr val="4F5C3F"/>
                </a:solidFill>
                <a:latin typeface="Georgia"/>
                <a:cs typeface="Georgia"/>
              </a:rPr>
              <a:t>was sent </a:t>
            </a:r>
            <a:r>
              <a:rPr sz="2750" spc="5" dirty="0">
                <a:solidFill>
                  <a:srgbClr val="4F5C3F"/>
                </a:solidFill>
                <a:latin typeface="Georgia"/>
                <a:cs typeface="Georgia"/>
              </a:rPr>
              <a:t>to </a:t>
            </a:r>
            <a:r>
              <a:rPr sz="2750" spc="10" dirty="0">
                <a:solidFill>
                  <a:srgbClr val="4F5C3F"/>
                </a:solidFill>
                <a:latin typeface="Georgia"/>
                <a:cs typeface="Georgia"/>
              </a:rPr>
              <a:t>Oklahoma </a:t>
            </a:r>
            <a:r>
              <a:rPr sz="2750" spc="5" dirty="0">
                <a:solidFill>
                  <a:srgbClr val="4F5C3F"/>
                </a:solidFill>
                <a:latin typeface="Georgia"/>
                <a:cs typeface="Georgia"/>
              </a:rPr>
              <a:t>to live </a:t>
            </a:r>
            <a:r>
              <a:rPr sz="2750" spc="10" dirty="0">
                <a:solidFill>
                  <a:srgbClr val="4F5C3F"/>
                </a:solidFill>
                <a:latin typeface="Georgia"/>
                <a:cs typeface="Georgia"/>
              </a:rPr>
              <a:t>with </a:t>
            </a:r>
            <a:r>
              <a:rPr sz="2750" spc="5" dirty="0">
                <a:solidFill>
                  <a:srgbClr val="4F5C3F"/>
                </a:solidFill>
                <a:latin typeface="Georgia"/>
                <a:cs typeface="Georgia"/>
              </a:rPr>
              <a:t>relatives for </a:t>
            </a:r>
            <a:r>
              <a:rPr sz="2750" spc="10" dirty="0">
                <a:solidFill>
                  <a:srgbClr val="4F5C3F"/>
                </a:solidFill>
                <a:latin typeface="Georgia"/>
                <a:cs typeface="Georgia"/>
              </a:rPr>
              <a:t>her senior  </a:t>
            </a:r>
            <a:r>
              <a:rPr sz="2750" spc="5" dirty="0">
                <a:solidFill>
                  <a:srgbClr val="4F5C3F"/>
                </a:solidFill>
                <a:latin typeface="Georgia"/>
                <a:cs typeface="Georgia"/>
              </a:rPr>
              <a:t>year. </a:t>
            </a:r>
            <a:r>
              <a:rPr sz="2750" spc="10" dirty="0">
                <a:solidFill>
                  <a:srgbClr val="4F5C3F"/>
                </a:solidFill>
                <a:latin typeface="Georgia"/>
                <a:cs typeface="Georgia"/>
              </a:rPr>
              <a:t>Before, she was </a:t>
            </a:r>
            <a:r>
              <a:rPr sz="2750" spc="5" dirty="0">
                <a:solidFill>
                  <a:srgbClr val="4F5C3F"/>
                </a:solidFill>
                <a:latin typeface="Georgia"/>
                <a:cs typeface="Georgia"/>
              </a:rPr>
              <a:t>active in </a:t>
            </a:r>
            <a:r>
              <a:rPr sz="2750" spc="10" dirty="0">
                <a:solidFill>
                  <a:srgbClr val="4F5C3F"/>
                </a:solidFill>
                <a:latin typeface="Georgia"/>
                <a:cs typeface="Georgia"/>
              </a:rPr>
              <a:t>her church, served as a white</a:t>
            </a:r>
            <a:r>
              <a:rPr sz="2750" spc="-50" dirty="0">
                <a:solidFill>
                  <a:srgbClr val="4F5C3F"/>
                </a:solidFill>
                <a:latin typeface="Georgia"/>
                <a:cs typeface="Georgia"/>
              </a:rPr>
              <a:t> </a:t>
            </a:r>
            <a:r>
              <a:rPr sz="2750" spc="10" dirty="0">
                <a:solidFill>
                  <a:srgbClr val="4F5C3F"/>
                </a:solidFill>
                <a:latin typeface="Georgia"/>
                <a:cs typeface="Georgia"/>
              </a:rPr>
              <a:t>counselor  </a:t>
            </a:r>
            <a:r>
              <a:rPr sz="2750" spc="5" dirty="0">
                <a:solidFill>
                  <a:srgbClr val="4F5C3F"/>
                </a:solidFill>
                <a:latin typeface="Georgia"/>
                <a:cs typeface="Georgia"/>
              </a:rPr>
              <a:t>at </a:t>
            </a:r>
            <a:r>
              <a:rPr sz="2750" spc="10" dirty="0">
                <a:solidFill>
                  <a:srgbClr val="4F5C3F"/>
                </a:solidFill>
                <a:latin typeface="Georgia"/>
                <a:cs typeface="Georgia"/>
              </a:rPr>
              <a:t>an </a:t>
            </a:r>
            <a:r>
              <a:rPr sz="2750" spc="5" dirty="0">
                <a:solidFill>
                  <a:srgbClr val="4F5C3F"/>
                </a:solidFill>
                <a:latin typeface="Georgia"/>
                <a:cs typeface="Georgia"/>
              </a:rPr>
              <a:t>all </a:t>
            </a:r>
            <a:r>
              <a:rPr sz="2750" spc="10" dirty="0">
                <a:solidFill>
                  <a:srgbClr val="4F5C3F"/>
                </a:solidFill>
                <a:latin typeface="Georgia"/>
                <a:cs typeface="Georgia"/>
              </a:rPr>
              <a:t>black Methodist camp and </a:t>
            </a:r>
            <a:r>
              <a:rPr sz="2750" spc="5" dirty="0">
                <a:solidFill>
                  <a:srgbClr val="4F5C3F"/>
                </a:solidFill>
                <a:latin typeface="Georgia"/>
                <a:cs typeface="Georgia"/>
              </a:rPr>
              <a:t>participated in </a:t>
            </a:r>
            <a:r>
              <a:rPr sz="2750" spc="10" dirty="0">
                <a:solidFill>
                  <a:srgbClr val="4F5C3F"/>
                </a:solidFill>
                <a:latin typeface="Georgia"/>
                <a:cs typeface="Georgia"/>
              </a:rPr>
              <a:t>mixed-race  discussion groups </a:t>
            </a:r>
            <a:r>
              <a:rPr sz="2750" spc="5" dirty="0">
                <a:solidFill>
                  <a:srgbClr val="4F5C3F"/>
                </a:solidFill>
                <a:latin typeface="Georgia"/>
                <a:cs typeface="Georgia"/>
              </a:rPr>
              <a:t>at </a:t>
            </a:r>
            <a:r>
              <a:rPr sz="2750" spc="10" dirty="0">
                <a:solidFill>
                  <a:srgbClr val="4F5C3F"/>
                </a:solidFill>
                <a:latin typeface="Georgia"/>
                <a:cs typeface="Georgia"/>
              </a:rPr>
              <a:t>the </a:t>
            </a:r>
            <a:r>
              <a:rPr sz="2750" spc="15" dirty="0">
                <a:solidFill>
                  <a:srgbClr val="4F5C3F"/>
                </a:solidFill>
                <a:latin typeface="Georgia"/>
                <a:cs typeface="Georgia"/>
              </a:rPr>
              <a:t>YWCA </a:t>
            </a:r>
            <a:r>
              <a:rPr sz="2750" spc="10" dirty="0">
                <a:solidFill>
                  <a:srgbClr val="4F5C3F"/>
                </a:solidFill>
                <a:latin typeface="Georgia"/>
                <a:cs typeface="Georgia"/>
              </a:rPr>
              <a:t>and </a:t>
            </a:r>
            <a:r>
              <a:rPr sz="2750" spc="5" dirty="0">
                <a:solidFill>
                  <a:srgbClr val="4F5C3F"/>
                </a:solidFill>
                <a:latin typeface="Georgia"/>
                <a:cs typeface="Georgia"/>
              </a:rPr>
              <a:t>in private </a:t>
            </a:r>
            <a:r>
              <a:rPr sz="2750" spc="10" dirty="0">
                <a:solidFill>
                  <a:srgbClr val="4F5C3F"/>
                </a:solidFill>
                <a:latin typeface="Georgia"/>
                <a:cs typeface="Georgia"/>
              </a:rPr>
              <a:t>homes. She  remembered</a:t>
            </a:r>
            <a:r>
              <a:rPr sz="2750" spc="-40" dirty="0">
                <a:solidFill>
                  <a:srgbClr val="4F5C3F"/>
                </a:solidFill>
                <a:latin typeface="Georgia"/>
                <a:cs typeface="Georgia"/>
              </a:rPr>
              <a:t> </a:t>
            </a:r>
            <a:r>
              <a:rPr sz="2750" spc="5" dirty="0">
                <a:solidFill>
                  <a:srgbClr val="4F5C3F"/>
                </a:solidFill>
                <a:latin typeface="Georgia"/>
                <a:cs typeface="Georgia"/>
              </a:rPr>
              <a:t>saying:</a:t>
            </a:r>
            <a:endParaRPr sz="2750">
              <a:latin typeface="Georgia"/>
              <a:cs typeface="Georgia"/>
            </a:endParaRPr>
          </a:p>
          <a:p>
            <a:pPr>
              <a:lnSpc>
                <a:spcPct val="100000"/>
              </a:lnSpc>
              <a:spcBef>
                <a:spcPts val="5"/>
              </a:spcBef>
            </a:pPr>
            <a:endParaRPr sz="3450">
              <a:latin typeface="Times New Roman"/>
              <a:cs typeface="Times New Roman"/>
            </a:endParaRPr>
          </a:p>
          <a:p>
            <a:pPr marL="12700" marR="5080">
              <a:lnSpc>
                <a:spcPct val="112900"/>
              </a:lnSpc>
            </a:pPr>
            <a:r>
              <a:rPr sz="2750" spc="5" dirty="0">
                <a:solidFill>
                  <a:srgbClr val="4F5C3F"/>
                </a:solidFill>
                <a:latin typeface="Georgia"/>
                <a:cs typeface="Georgia"/>
              </a:rPr>
              <a:t>“If I </a:t>
            </a:r>
            <a:r>
              <a:rPr sz="2750" spc="10" dirty="0">
                <a:solidFill>
                  <a:srgbClr val="4F5C3F"/>
                </a:solidFill>
                <a:latin typeface="Georgia"/>
                <a:cs typeface="Georgia"/>
              </a:rPr>
              <a:t>ever come </a:t>
            </a:r>
            <a:r>
              <a:rPr sz="2750" spc="5" dirty="0">
                <a:solidFill>
                  <a:srgbClr val="4F5C3F"/>
                </a:solidFill>
                <a:latin typeface="Georgia"/>
                <a:cs typeface="Georgia"/>
              </a:rPr>
              <a:t>face to face </a:t>
            </a:r>
            <a:r>
              <a:rPr sz="2750" spc="10" dirty="0">
                <a:solidFill>
                  <a:srgbClr val="4F5C3F"/>
                </a:solidFill>
                <a:latin typeface="Georgia"/>
                <a:cs typeface="Georgia"/>
              </a:rPr>
              <a:t>with </a:t>
            </a:r>
            <a:r>
              <a:rPr sz="2750" spc="5" dirty="0">
                <a:solidFill>
                  <a:srgbClr val="4F5C3F"/>
                </a:solidFill>
                <a:latin typeface="Georgia"/>
                <a:cs typeface="Georgia"/>
              </a:rPr>
              <a:t>Orval </a:t>
            </a:r>
            <a:r>
              <a:rPr sz="2750" spc="10" dirty="0">
                <a:solidFill>
                  <a:srgbClr val="4F5C3F"/>
                </a:solidFill>
                <a:latin typeface="Georgia"/>
                <a:cs typeface="Georgia"/>
              </a:rPr>
              <a:t>Faubus he </a:t>
            </a:r>
            <a:r>
              <a:rPr sz="2750" spc="5" dirty="0">
                <a:solidFill>
                  <a:srgbClr val="4F5C3F"/>
                </a:solidFill>
                <a:latin typeface="Georgia"/>
                <a:cs typeface="Georgia"/>
              </a:rPr>
              <a:t>will </a:t>
            </a:r>
            <a:r>
              <a:rPr sz="2750" spc="10" dirty="0">
                <a:solidFill>
                  <a:srgbClr val="4F5C3F"/>
                </a:solidFill>
                <a:latin typeface="Georgia"/>
                <a:cs typeface="Georgia"/>
              </a:rPr>
              <a:t>hear what </a:t>
            </a:r>
            <a:r>
              <a:rPr sz="2750" spc="5" dirty="0">
                <a:solidFill>
                  <a:srgbClr val="4F5C3F"/>
                </a:solidFill>
                <a:latin typeface="Georgia"/>
                <a:cs typeface="Georgia"/>
              </a:rPr>
              <a:t>I </a:t>
            </a:r>
            <a:r>
              <a:rPr sz="2750" spc="10" dirty="0">
                <a:solidFill>
                  <a:srgbClr val="4F5C3F"/>
                </a:solidFill>
                <a:latin typeface="Georgia"/>
                <a:cs typeface="Georgia"/>
              </a:rPr>
              <a:t>think  </a:t>
            </a:r>
            <a:r>
              <a:rPr sz="2750" spc="5" dirty="0">
                <a:solidFill>
                  <a:srgbClr val="4F5C3F"/>
                </a:solidFill>
                <a:latin typeface="Georgia"/>
                <a:cs typeface="Georgia"/>
              </a:rPr>
              <a:t>of him.' I </a:t>
            </a:r>
            <a:r>
              <a:rPr sz="2750" spc="10" dirty="0">
                <a:solidFill>
                  <a:srgbClr val="4F5C3F"/>
                </a:solidFill>
                <a:latin typeface="Georgia"/>
                <a:cs typeface="Georgia"/>
              </a:rPr>
              <a:t>wanted someone </a:t>
            </a:r>
            <a:r>
              <a:rPr sz="2750" spc="5" dirty="0">
                <a:solidFill>
                  <a:srgbClr val="4F5C3F"/>
                </a:solidFill>
                <a:latin typeface="Georgia"/>
                <a:cs typeface="Georgia"/>
              </a:rPr>
              <a:t>to </a:t>
            </a:r>
            <a:r>
              <a:rPr sz="2750" spc="10" dirty="0">
                <a:solidFill>
                  <a:srgbClr val="4F5C3F"/>
                </a:solidFill>
                <a:latin typeface="Georgia"/>
                <a:cs typeface="Georgia"/>
              </a:rPr>
              <a:t>blame </a:t>
            </a:r>
            <a:r>
              <a:rPr sz="2750" spc="5" dirty="0">
                <a:solidFill>
                  <a:srgbClr val="4F5C3F"/>
                </a:solidFill>
                <a:latin typeface="Georgia"/>
                <a:cs typeface="Georgia"/>
              </a:rPr>
              <a:t>for </a:t>
            </a:r>
            <a:r>
              <a:rPr sz="2750" spc="10" dirty="0">
                <a:solidFill>
                  <a:srgbClr val="4F5C3F"/>
                </a:solidFill>
                <a:latin typeface="Georgia"/>
                <a:cs typeface="Georgia"/>
              </a:rPr>
              <a:t>what happened </a:t>
            </a:r>
            <a:r>
              <a:rPr sz="2750" spc="5" dirty="0">
                <a:solidFill>
                  <a:srgbClr val="4F5C3F"/>
                </a:solidFill>
                <a:latin typeface="Georgia"/>
                <a:cs typeface="Georgia"/>
              </a:rPr>
              <a:t>in </a:t>
            </a:r>
            <a:r>
              <a:rPr sz="2750" spc="10" dirty="0">
                <a:solidFill>
                  <a:srgbClr val="4F5C3F"/>
                </a:solidFill>
                <a:latin typeface="Georgia"/>
                <a:cs typeface="Georgia"/>
              </a:rPr>
              <a:t>the </a:t>
            </a:r>
            <a:r>
              <a:rPr sz="2750" spc="5" dirty="0">
                <a:solidFill>
                  <a:srgbClr val="4F5C3F"/>
                </a:solidFill>
                <a:latin typeface="Georgia"/>
                <a:cs typeface="Georgia"/>
              </a:rPr>
              <a:t>‘Lost  </a:t>
            </a:r>
            <a:r>
              <a:rPr sz="2750" spc="10" dirty="0">
                <a:solidFill>
                  <a:srgbClr val="4F5C3F"/>
                </a:solidFill>
                <a:latin typeface="Georgia"/>
                <a:cs typeface="Georgia"/>
              </a:rPr>
              <a:t>Year” and what happened </a:t>
            </a:r>
            <a:r>
              <a:rPr sz="2750" spc="5" dirty="0">
                <a:solidFill>
                  <a:srgbClr val="4F5C3F"/>
                </a:solidFill>
                <a:latin typeface="Georgia"/>
                <a:cs typeface="Georgia"/>
              </a:rPr>
              <a:t>at </a:t>
            </a:r>
            <a:r>
              <a:rPr sz="2750" spc="10" dirty="0">
                <a:solidFill>
                  <a:srgbClr val="4F5C3F"/>
                </a:solidFill>
                <a:latin typeface="Georgia"/>
                <a:cs typeface="Georgia"/>
              </a:rPr>
              <a:t>Central </a:t>
            </a:r>
            <a:r>
              <a:rPr sz="2750" spc="5" dirty="0">
                <a:solidFill>
                  <a:srgbClr val="4F5C3F"/>
                </a:solidFill>
                <a:latin typeface="Georgia"/>
                <a:cs typeface="Georgia"/>
              </a:rPr>
              <a:t>High. </a:t>
            </a:r>
            <a:r>
              <a:rPr sz="2750" spc="10" dirty="0">
                <a:solidFill>
                  <a:srgbClr val="4F5C3F"/>
                </a:solidFill>
                <a:latin typeface="Georgia"/>
                <a:cs typeface="Georgia"/>
              </a:rPr>
              <a:t>Many, many years </a:t>
            </a:r>
            <a:r>
              <a:rPr sz="2750" spc="5" dirty="0">
                <a:solidFill>
                  <a:srgbClr val="4F5C3F"/>
                </a:solidFill>
                <a:latin typeface="Georgia"/>
                <a:cs typeface="Georgia"/>
              </a:rPr>
              <a:t>later I  </a:t>
            </a:r>
            <a:r>
              <a:rPr sz="2750" spc="10" dirty="0">
                <a:solidFill>
                  <a:srgbClr val="4F5C3F"/>
                </a:solidFill>
                <a:latin typeface="Georgia"/>
                <a:cs typeface="Georgia"/>
              </a:rPr>
              <a:t>ended up alone on an </a:t>
            </a:r>
            <a:r>
              <a:rPr sz="2750" spc="5" dirty="0">
                <a:solidFill>
                  <a:srgbClr val="4F5C3F"/>
                </a:solidFill>
                <a:latin typeface="Georgia"/>
                <a:cs typeface="Georgia"/>
              </a:rPr>
              <a:t>elevator </a:t>
            </a:r>
            <a:r>
              <a:rPr sz="2750" spc="10" dirty="0">
                <a:solidFill>
                  <a:srgbClr val="4F5C3F"/>
                </a:solidFill>
                <a:latin typeface="Georgia"/>
                <a:cs typeface="Georgia"/>
              </a:rPr>
              <a:t>with him. He was much </a:t>
            </a:r>
            <a:r>
              <a:rPr sz="2750" spc="5" dirty="0">
                <a:solidFill>
                  <a:srgbClr val="4F5C3F"/>
                </a:solidFill>
                <a:latin typeface="Georgia"/>
                <a:cs typeface="Georgia"/>
              </a:rPr>
              <a:t>older. I </a:t>
            </a:r>
            <a:r>
              <a:rPr sz="2750" spc="10" dirty="0">
                <a:solidFill>
                  <a:srgbClr val="4F5C3F"/>
                </a:solidFill>
                <a:latin typeface="Georgia"/>
                <a:cs typeface="Georgia"/>
              </a:rPr>
              <a:t>noticed  </a:t>
            </a:r>
            <a:r>
              <a:rPr sz="2750" spc="5" dirty="0">
                <a:solidFill>
                  <a:srgbClr val="4F5C3F"/>
                </a:solidFill>
                <a:latin typeface="Georgia"/>
                <a:cs typeface="Georgia"/>
              </a:rPr>
              <a:t>his suit </a:t>
            </a:r>
            <a:r>
              <a:rPr sz="2750" spc="10" dirty="0">
                <a:solidFill>
                  <a:srgbClr val="4F5C3F"/>
                </a:solidFill>
                <a:latin typeface="Georgia"/>
                <a:cs typeface="Georgia"/>
              </a:rPr>
              <a:t>was </a:t>
            </a:r>
            <a:r>
              <a:rPr sz="2750" spc="5" dirty="0">
                <a:solidFill>
                  <a:srgbClr val="4F5C3F"/>
                </a:solidFill>
                <a:latin typeface="Georgia"/>
                <a:cs typeface="Georgia"/>
              </a:rPr>
              <a:t>ill-fitting </a:t>
            </a:r>
            <a:r>
              <a:rPr sz="2750" spc="10" dirty="0">
                <a:solidFill>
                  <a:srgbClr val="4F5C3F"/>
                </a:solidFill>
                <a:latin typeface="Georgia"/>
                <a:cs typeface="Georgia"/>
              </a:rPr>
              <a:t>and </a:t>
            </a:r>
            <a:r>
              <a:rPr sz="2750" spc="5" dirty="0">
                <a:solidFill>
                  <a:srgbClr val="4F5C3F"/>
                </a:solidFill>
                <a:latin typeface="Georgia"/>
                <a:cs typeface="Georgia"/>
              </a:rPr>
              <a:t>his </a:t>
            </a:r>
            <a:r>
              <a:rPr sz="2750" spc="10" dirty="0">
                <a:solidFill>
                  <a:srgbClr val="4F5C3F"/>
                </a:solidFill>
                <a:latin typeface="Georgia"/>
                <a:cs typeface="Georgia"/>
              </a:rPr>
              <a:t>shoes were </a:t>
            </a:r>
            <a:r>
              <a:rPr sz="2750" spc="5" dirty="0">
                <a:solidFill>
                  <a:srgbClr val="4F5C3F"/>
                </a:solidFill>
                <a:latin typeface="Georgia"/>
                <a:cs typeface="Georgia"/>
              </a:rPr>
              <a:t>dirty. </a:t>
            </a:r>
            <a:r>
              <a:rPr sz="2750" spc="15" dirty="0">
                <a:solidFill>
                  <a:srgbClr val="4F5C3F"/>
                </a:solidFill>
                <a:latin typeface="Georgia"/>
                <a:cs typeface="Georgia"/>
              </a:rPr>
              <a:t>We </a:t>
            </a:r>
            <a:r>
              <a:rPr sz="2750" spc="10" dirty="0">
                <a:solidFill>
                  <a:srgbClr val="4F5C3F"/>
                </a:solidFill>
                <a:latin typeface="Georgia"/>
                <a:cs typeface="Georgia"/>
              </a:rPr>
              <a:t>made no eye </a:t>
            </a:r>
            <a:r>
              <a:rPr sz="2750" spc="5" dirty="0">
                <a:solidFill>
                  <a:srgbClr val="4F5C3F"/>
                </a:solidFill>
                <a:latin typeface="Georgia"/>
                <a:cs typeface="Georgia"/>
              </a:rPr>
              <a:t>contact,  </a:t>
            </a:r>
            <a:r>
              <a:rPr sz="2750" spc="10" dirty="0">
                <a:solidFill>
                  <a:srgbClr val="4F5C3F"/>
                </a:solidFill>
                <a:latin typeface="Georgia"/>
                <a:cs typeface="Georgia"/>
              </a:rPr>
              <a:t>and </a:t>
            </a:r>
            <a:r>
              <a:rPr sz="2750" spc="5" dirty="0">
                <a:solidFill>
                  <a:srgbClr val="4F5C3F"/>
                </a:solidFill>
                <a:latin typeface="Georgia"/>
                <a:cs typeface="Georgia"/>
              </a:rPr>
              <a:t>in that </a:t>
            </a:r>
            <a:r>
              <a:rPr sz="2750" spc="10" dirty="0">
                <a:solidFill>
                  <a:srgbClr val="4F5C3F"/>
                </a:solidFill>
                <a:latin typeface="Georgia"/>
                <a:cs typeface="Georgia"/>
              </a:rPr>
              <a:t>short </a:t>
            </a:r>
            <a:r>
              <a:rPr sz="2750" spc="5" dirty="0">
                <a:solidFill>
                  <a:srgbClr val="4F5C3F"/>
                </a:solidFill>
                <a:latin typeface="Georgia"/>
                <a:cs typeface="Georgia"/>
              </a:rPr>
              <a:t>ride, I </a:t>
            </a:r>
            <a:r>
              <a:rPr sz="2750" spc="10" dirty="0">
                <a:solidFill>
                  <a:srgbClr val="4F5C3F"/>
                </a:solidFill>
                <a:latin typeface="Georgia"/>
                <a:cs typeface="Georgia"/>
              </a:rPr>
              <a:t>thought, </a:t>
            </a:r>
            <a:r>
              <a:rPr sz="2750" spc="5" dirty="0">
                <a:solidFill>
                  <a:srgbClr val="4F5C3F"/>
                </a:solidFill>
                <a:latin typeface="Georgia"/>
                <a:cs typeface="Georgia"/>
              </a:rPr>
              <a:t>'this is </a:t>
            </a:r>
            <a:r>
              <a:rPr sz="2750" spc="10" dirty="0">
                <a:solidFill>
                  <a:srgbClr val="4F5C3F"/>
                </a:solidFill>
                <a:latin typeface="Georgia"/>
                <a:cs typeface="Georgia"/>
              </a:rPr>
              <a:t>a man and he </a:t>
            </a:r>
            <a:r>
              <a:rPr sz="2750" spc="5" dirty="0">
                <a:solidFill>
                  <a:srgbClr val="4F5C3F"/>
                </a:solidFill>
                <a:latin typeface="Georgia"/>
                <a:cs typeface="Georgia"/>
              </a:rPr>
              <a:t>is vulnerable, </a:t>
            </a:r>
            <a:r>
              <a:rPr sz="2750" spc="10" dirty="0">
                <a:solidFill>
                  <a:srgbClr val="4F5C3F"/>
                </a:solidFill>
                <a:latin typeface="Georgia"/>
                <a:cs typeface="Georgia"/>
              </a:rPr>
              <a:t>and  he </a:t>
            </a:r>
            <a:r>
              <a:rPr sz="2750" spc="5" dirty="0">
                <a:solidFill>
                  <a:srgbClr val="4F5C3F"/>
                </a:solidFill>
                <a:latin typeface="Georgia"/>
                <a:cs typeface="Georgia"/>
              </a:rPr>
              <a:t>is </a:t>
            </a:r>
            <a:r>
              <a:rPr sz="2750" spc="10" dirty="0">
                <a:solidFill>
                  <a:srgbClr val="4F5C3F"/>
                </a:solidFill>
                <a:latin typeface="Georgia"/>
                <a:cs typeface="Georgia"/>
              </a:rPr>
              <a:t>old and </a:t>
            </a:r>
            <a:r>
              <a:rPr sz="2750" spc="5" dirty="0">
                <a:solidFill>
                  <a:srgbClr val="4F5C3F"/>
                </a:solidFill>
                <a:latin typeface="Georgia"/>
                <a:cs typeface="Georgia"/>
              </a:rPr>
              <a:t>tired.' </a:t>
            </a:r>
            <a:r>
              <a:rPr sz="2750" spc="10" dirty="0">
                <a:solidFill>
                  <a:srgbClr val="4F5C3F"/>
                </a:solidFill>
                <a:latin typeface="Georgia"/>
                <a:cs typeface="Georgia"/>
              </a:rPr>
              <a:t>And </a:t>
            </a:r>
            <a:r>
              <a:rPr sz="2750" spc="5" dirty="0">
                <a:solidFill>
                  <a:srgbClr val="4F5C3F"/>
                </a:solidFill>
                <a:latin typeface="Georgia"/>
                <a:cs typeface="Georgia"/>
              </a:rPr>
              <a:t>all of that </a:t>
            </a:r>
            <a:r>
              <a:rPr sz="2750" spc="10" dirty="0">
                <a:solidFill>
                  <a:srgbClr val="4F5C3F"/>
                </a:solidFill>
                <a:latin typeface="Georgia"/>
                <a:cs typeface="Georgia"/>
              </a:rPr>
              <a:t>hate </a:t>
            </a:r>
            <a:r>
              <a:rPr sz="2750" spc="5" dirty="0">
                <a:solidFill>
                  <a:srgbClr val="4F5C3F"/>
                </a:solidFill>
                <a:latin typeface="Georgia"/>
                <a:cs typeface="Georgia"/>
              </a:rPr>
              <a:t>just left </a:t>
            </a:r>
            <a:r>
              <a:rPr sz="2750" spc="10" dirty="0">
                <a:solidFill>
                  <a:srgbClr val="4F5C3F"/>
                </a:solidFill>
                <a:latin typeface="Georgia"/>
                <a:cs typeface="Georgia"/>
              </a:rPr>
              <a:t>me. </a:t>
            </a:r>
            <a:r>
              <a:rPr sz="2750" spc="5" dirty="0">
                <a:solidFill>
                  <a:srgbClr val="4F5C3F"/>
                </a:solidFill>
                <a:latin typeface="Georgia"/>
                <a:cs typeface="Georgia"/>
              </a:rPr>
              <a:t>His </a:t>
            </a:r>
            <a:r>
              <a:rPr sz="2750" spc="10" dirty="0">
                <a:solidFill>
                  <a:srgbClr val="4F5C3F"/>
                </a:solidFill>
                <a:latin typeface="Georgia"/>
                <a:cs typeface="Georgia"/>
              </a:rPr>
              <a:t>shoes were </a:t>
            </a:r>
            <a:r>
              <a:rPr sz="2750" spc="5" dirty="0">
                <a:solidFill>
                  <a:srgbClr val="4F5C3F"/>
                </a:solidFill>
                <a:latin typeface="Georgia"/>
                <a:cs typeface="Georgia"/>
              </a:rPr>
              <a:t>dirty  </a:t>
            </a:r>
            <a:r>
              <a:rPr sz="2750" spc="10" dirty="0">
                <a:solidFill>
                  <a:srgbClr val="4F5C3F"/>
                </a:solidFill>
                <a:latin typeface="Georgia"/>
                <a:cs typeface="Georgia"/>
              </a:rPr>
              <a:t>and </a:t>
            </a:r>
            <a:r>
              <a:rPr sz="2750" spc="5" dirty="0">
                <a:solidFill>
                  <a:srgbClr val="4F5C3F"/>
                </a:solidFill>
                <a:latin typeface="Georgia"/>
                <a:cs typeface="Georgia"/>
              </a:rPr>
              <a:t>I </a:t>
            </a:r>
            <a:r>
              <a:rPr sz="2750" spc="10" dirty="0">
                <a:solidFill>
                  <a:srgbClr val="4F5C3F"/>
                </a:solidFill>
                <a:latin typeface="Georgia"/>
                <a:cs typeface="Georgia"/>
              </a:rPr>
              <a:t>had never stood </a:t>
            </a:r>
            <a:r>
              <a:rPr sz="2750" spc="5" dirty="0">
                <a:solidFill>
                  <a:srgbClr val="4F5C3F"/>
                </a:solidFill>
                <a:latin typeface="Georgia"/>
                <a:cs typeface="Georgia"/>
              </a:rPr>
              <a:t>in his </a:t>
            </a:r>
            <a:r>
              <a:rPr sz="2750" spc="10" dirty="0">
                <a:solidFill>
                  <a:srgbClr val="4F5C3F"/>
                </a:solidFill>
                <a:latin typeface="Georgia"/>
                <a:cs typeface="Georgia"/>
              </a:rPr>
              <a:t>shoes. As he </a:t>
            </a:r>
            <a:r>
              <a:rPr sz="2750" spc="5" dirty="0">
                <a:solidFill>
                  <a:srgbClr val="4F5C3F"/>
                </a:solidFill>
                <a:latin typeface="Georgia"/>
                <a:cs typeface="Georgia"/>
              </a:rPr>
              <a:t>exited </a:t>
            </a:r>
            <a:r>
              <a:rPr sz="2750" spc="10" dirty="0">
                <a:solidFill>
                  <a:srgbClr val="4F5C3F"/>
                </a:solidFill>
                <a:latin typeface="Georgia"/>
                <a:cs typeface="Georgia"/>
              </a:rPr>
              <a:t>the </a:t>
            </a:r>
            <a:r>
              <a:rPr sz="2750" spc="5" dirty="0">
                <a:solidFill>
                  <a:srgbClr val="4F5C3F"/>
                </a:solidFill>
                <a:latin typeface="Georgia"/>
                <a:cs typeface="Georgia"/>
              </a:rPr>
              <a:t>elevator, I </a:t>
            </a:r>
            <a:r>
              <a:rPr sz="2750" spc="10" dirty="0">
                <a:solidFill>
                  <a:srgbClr val="4F5C3F"/>
                </a:solidFill>
                <a:latin typeface="Georgia"/>
                <a:cs typeface="Georgia"/>
              </a:rPr>
              <a:t>looked </a:t>
            </a:r>
            <a:r>
              <a:rPr sz="2750" spc="5" dirty="0">
                <a:solidFill>
                  <a:srgbClr val="4F5C3F"/>
                </a:solidFill>
                <a:latin typeface="Georgia"/>
                <a:cs typeface="Georgia"/>
              </a:rPr>
              <a:t>at  </a:t>
            </a:r>
            <a:r>
              <a:rPr sz="2750" spc="10" dirty="0">
                <a:solidFill>
                  <a:srgbClr val="4F5C3F"/>
                </a:solidFill>
                <a:latin typeface="Georgia"/>
                <a:cs typeface="Georgia"/>
              </a:rPr>
              <a:t>him and was able </a:t>
            </a:r>
            <a:r>
              <a:rPr sz="2750" spc="5" dirty="0">
                <a:solidFill>
                  <a:srgbClr val="4F5C3F"/>
                </a:solidFill>
                <a:latin typeface="Georgia"/>
                <a:cs typeface="Georgia"/>
              </a:rPr>
              <a:t>to </a:t>
            </a:r>
            <a:r>
              <a:rPr sz="2750" spc="10" dirty="0">
                <a:solidFill>
                  <a:srgbClr val="4F5C3F"/>
                </a:solidFill>
                <a:latin typeface="Georgia"/>
                <a:cs typeface="Georgia"/>
              </a:rPr>
              <a:t>say </a:t>
            </a:r>
            <a:r>
              <a:rPr sz="2750" spc="5" dirty="0">
                <a:solidFill>
                  <a:srgbClr val="4F5C3F"/>
                </a:solidFill>
                <a:latin typeface="Georgia"/>
                <a:cs typeface="Georgia"/>
              </a:rPr>
              <a:t>'It's </a:t>
            </a:r>
            <a:r>
              <a:rPr sz="2750" spc="10" dirty="0">
                <a:solidFill>
                  <a:srgbClr val="4F5C3F"/>
                </a:solidFill>
                <a:latin typeface="Georgia"/>
                <a:cs typeface="Georgia"/>
              </a:rPr>
              <a:t>good </a:t>
            </a:r>
            <a:r>
              <a:rPr sz="2750" spc="5" dirty="0">
                <a:solidFill>
                  <a:srgbClr val="4F5C3F"/>
                </a:solidFill>
                <a:latin typeface="Georgia"/>
                <a:cs typeface="Georgia"/>
              </a:rPr>
              <a:t>to </a:t>
            </a:r>
            <a:r>
              <a:rPr sz="2750" spc="10" dirty="0">
                <a:solidFill>
                  <a:srgbClr val="4F5C3F"/>
                </a:solidFill>
                <a:latin typeface="Georgia"/>
                <a:cs typeface="Georgia"/>
              </a:rPr>
              <a:t>see you,</a:t>
            </a:r>
            <a:r>
              <a:rPr sz="2750" spc="-70" dirty="0">
                <a:solidFill>
                  <a:srgbClr val="4F5C3F"/>
                </a:solidFill>
                <a:latin typeface="Georgia"/>
                <a:cs typeface="Georgia"/>
              </a:rPr>
              <a:t> </a:t>
            </a:r>
            <a:r>
              <a:rPr sz="2750" spc="10" dirty="0">
                <a:solidFill>
                  <a:srgbClr val="4F5C3F"/>
                </a:solidFill>
                <a:latin typeface="Georgia"/>
                <a:cs typeface="Georgia"/>
              </a:rPr>
              <a:t>Governor.”</a:t>
            </a:r>
            <a:endParaRPr sz="2750">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47700" y="647700"/>
            <a:ext cx="11747500" cy="84709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55600" y="673100"/>
            <a:ext cx="12293600" cy="84201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06600" y="317500"/>
            <a:ext cx="2768600" cy="3048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787900" y="330200"/>
            <a:ext cx="1409700" cy="279400"/>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2006600" y="292100"/>
            <a:ext cx="4170679" cy="300990"/>
          </a:xfrm>
          <a:prstGeom prst="rect">
            <a:avLst/>
          </a:prstGeom>
        </p:spPr>
        <p:txBody>
          <a:bodyPr vert="horz" wrap="square" lIns="0" tIns="0" rIns="0" bIns="0" rtlCol="0">
            <a:spAutoFit/>
          </a:bodyPr>
          <a:lstStyle/>
          <a:p>
            <a:pPr marL="12700">
              <a:lnSpc>
                <a:spcPct val="100000"/>
              </a:lnSpc>
            </a:pPr>
            <a:r>
              <a:rPr sz="1900" spc="-5" dirty="0">
                <a:latin typeface="Georgia"/>
                <a:cs typeface="Georgia"/>
              </a:rPr>
              <a:t>Image from </a:t>
            </a:r>
            <a:r>
              <a:rPr sz="1900" dirty="0">
                <a:latin typeface="Georgia"/>
                <a:cs typeface="Georgia"/>
              </a:rPr>
              <a:t>lost </a:t>
            </a:r>
            <a:r>
              <a:rPr sz="1900" spc="-5" dirty="0">
                <a:latin typeface="Georgia"/>
                <a:cs typeface="Georgia"/>
              </a:rPr>
              <a:t>year.com June 9,</a:t>
            </a:r>
            <a:r>
              <a:rPr sz="1900" spc="-10" dirty="0">
                <a:latin typeface="Georgia"/>
                <a:cs typeface="Georgia"/>
              </a:rPr>
              <a:t> </a:t>
            </a:r>
            <a:r>
              <a:rPr sz="1900" dirty="0">
                <a:latin typeface="Georgia"/>
                <a:cs typeface="Georgia"/>
              </a:rPr>
              <a:t>2016</a:t>
            </a:r>
            <a:endParaRPr sz="1900">
              <a:latin typeface="Georgia"/>
              <a:cs typeface="Georgia"/>
            </a:endParaRPr>
          </a:p>
        </p:txBody>
      </p:sp>
      <p:sp>
        <p:nvSpPr>
          <p:cNvPr id="8" name="object 8"/>
          <p:cNvSpPr/>
          <p:nvPr/>
        </p:nvSpPr>
        <p:spPr>
          <a:xfrm>
            <a:off x="8674100" y="317500"/>
            <a:ext cx="3530600" cy="304800"/>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8674100" y="292100"/>
            <a:ext cx="3493135" cy="300990"/>
          </a:xfrm>
          <a:prstGeom prst="rect">
            <a:avLst/>
          </a:prstGeom>
        </p:spPr>
        <p:txBody>
          <a:bodyPr vert="horz" wrap="square" lIns="0" tIns="0" rIns="0" bIns="0" rtlCol="0">
            <a:spAutoFit/>
          </a:bodyPr>
          <a:lstStyle/>
          <a:p>
            <a:pPr marL="12700">
              <a:lnSpc>
                <a:spcPct val="100000"/>
              </a:lnSpc>
            </a:pPr>
            <a:r>
              <a:rPr sz="1900" dirty="0">
                <a:latin typeface="Georgia"/>
                <a:cs typeface="Georgia"/>
              </a:rPr>
              <a:t>Closed Central High School</a:t>
            </a:r>
            <a:r>
              <a:rPr sz="1900" spc="-100" dirty="0">
                <a:latin typeface="Georgia"/>
                <a:cs typeface="Georgia"/>
              </a:rPr>
              <a:t> </a:t>
            </a:r>
            <a:r>
              <a:rPr sz="1900" dirty="0">
                <a:latin typeface="Georgia"/>
                <a:cs typeface="Georgia"/>
              </a:rPr>
              <a:t>1957</a:t>
            </a:r>
            <a:endParaRPr sz="1900">
              <a:latin typeface="Georgia"/>
              <a:cs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8200" y="723900"/>
            <a:ext cx="6311900" cy="660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2799080">
              <a:lnSpc>
                <a:spcPct val="100000"/>
              </a:lnSpc>
            </a:pPr>
            <a:r>
              <a:rPr spc="285" dirty="0"/>
              <a:t>UNCERTAINTY</a:t>
            </a:r>
          </a:p>
        </p:txBody>
      </p:sp>
      <p:sp>
        <p:nvSpPr>
          <p:cNvPr id="4" name="object 4"/>
          <p:cNvSpPr/>
          <p:nvPr/>
        </p:nvSpPr>
        <p:spPr>
          <a:xfrm>
            <a:off x="393700" y="2578100"/>
            <a:ext cx="190500" cy="1905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2286" y="2609899"/>
            <a:ext cx="122829" cy="12282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711200" y="2501900"/>
            <a:ext cx="6248400" cy="3683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23900" y="2908300"/>
            <a:ext cx="6375400" cy="3556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11200" y="3327400"/>
            <a:ext cx="6362700" cy="3683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711200" y="3733800"/>
            <a:ext cx="5080000" cy="3683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711200" y="4140200"/>
            <a:ext cx="6210300" cy="3683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11200" y="4559300"/>
            <a:ext cx="1905000" cy="3048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93700" y="5397500"/>
            <a:ext cx="190500" cy="1778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412286" y="5426251"/>
            <a:ext cx="122829" cy="12282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4"/>
          <p:cNvSpPr/>
          <p:nvPr/>
        </p:nvSpPr>
        <p:spPr>
          <a:xfrm>
            <a:off x="698500" y="5321300"/>
            <a:ext cx="5461000" cy="368300"/>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711200" y="5727700"/>
            <a:ext cx="6248400" cy="36830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711200" y="6134100"/>
            <a:ext cx="6235700" cy="368300"/>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711200" y="6553200"/>
            <a:ext cx="3200400" cy="304800"/>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393700" y="7391400"/>
            <a:ext cx="190500" cy="177800"/>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412286" y="7419643"/>
            <a:ext cx="122829" cy="12282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object 20"/>
          <p:cNvSpPr/>
          <p:nvPr/>
        </p:nvSpPr>
        <p:spPr>
          <a:xfrm>
            <a:off x="723900" y="7315200"/>
            <a:ext cx="6108700" cy="368300"/>
          </a:xfrm>
          <a:prstGeom prst="rect">
            <a:avLst/>
          </a:prstGeom>
          <a:blipFill>
            <a:blip r:embed="rId17" cstate="print"/>
            <a:stretch>
              <a:fillRect/>
            </a:stretch>
          </a:blipFill>
        </p:spPr>
        <p:txBody>
          <a:bodyPr wrap="square" lIns="0" tIns="0" rIns="0" bIns="0" rtlCol="0"/>
          <a:lstStyle/>
          <a:p>
            <a:endParaRPr/>
          </a:p>
        </p:txBody>
      </p:sp>
      <p:sp>
        <p:nvSpPr>
          <p:cNvPr id="21" name="object 21"/>
          <p:cNvSpPr/>
          <p:nvPr/>
        </p:nvSpPr>
        <p:spPr>
          <a:xfrm>
            <a:off x="711200" y="7721600"/>
            <a:ext cx="6515100" cy="304800"/>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711200" y="8128000"/>
            <a:ext cx="5956300" cy="368300"/>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723900" y="8547100"/>
            <a:ext cx="1600200" cy="304800"/>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7480300" y="4851400"/>
            <a:ext cx="5080000" cy="4394200"/>
          </a:xfrm>
          <a:prstGeom prst="rect">
            <a:avLst/>
          </a:prstGeom>
          <a:blipFill>
            <a:blip r:embed="rId21" cstate="print"/>
            <a:stretch>
              <a:fillRect/>
            </a:stretch>
          </a:blipFill>
        </p:spPr>
        <p:txBody>
          <a:bodyPr wrap="square" lIns="0" tIns="0" rIns="0" bIns="0" rtlCol="0"/>
          <a:lstStyle/>
          <a:p>
            <a:endParaRPr/>
          </a:p>
        </p:txBody>
      </p:sp>
      <p:sp>
        <p:nvSpPr>
          <p:cNvPr id="25" name="object 25"/>
          <p:cNvSpPr/>
          <p:nvPr/>
        </p:nvSpPr>
        <p:spPr>
          <a:xfrm>
            <a:off x="7797800" y="2222500"/>
            <a:ext cx="4445000" cy="2603500"/>
          </a:xfrm>
          <a:prstGeom prst="rect">
            <a:avLst/>
          </a:prstGeom>
          <a:blipFill>
            <a:blip r:embed="rId22" cstate="print"/>
            <a:stretch>
              <a:fillRect/>
            </a:stretch>
          </a:blipFill>
        </p:spPr>
        <p:txBody>
          <a:bodyPr wrap="square" lIns="0" tIns="0" rIns="0" bIns="0" rtlCol="0"/>
          <a:lstStyle/>
          <a:p>
            <a:endParaRPr/>
          </a:p>
        </p:txBody>
      </p:sp>
      <p:sp>
        <p:nvSpPr>
          <p:cNvPr id="26" name="object 26"/>
          <p:cNvSpPr/>
          <p:nvPr/>
        </p:nvSpPr>
        <p:spPr>
          <a:xfrm>
            <a:off x="7428157" y="2236369"/>
            <a:ext cx="5175818" cy="2765118"/>
          </a:xfrm>
          <a:prstGeom prst="rect">
            <a:avLst/>
          </a:prstGeom>
          <a:blipFill>
            <a:blip r:embed="rId23" cstate="print"/>
            <a:stretch>
              <a:fillRect/>
            </a:stretch>
          </a:blipFill>
        </p:spPr>
        <p:txBody>
          <a:bodyPr wrap="square" lIns="0" tIns="0" rIns="0" bIns="0" rtlCol="0"/>
          <a:lstStyle/>
          <a:p>
            <a:endParaRPr/>
          </a:p>
        </p:txBody>
      </p:sp>
      <p:sp>
        <p:nvSpPr>
          <p:cNvPr id="27" name="object 27"/>
          <p:cNvSpPr/>
          <p:nvPr/>
        </p:nvSpPr>
        <p:spPr>
          <a:xfrm>
            <a:off x="3136900" y="8953500"/>
            <a:ext cx="2882900" cy="304800"/>
          </a:xfrm>
          <a:prstGeom prst="rect">
            <a:avLst/>
          </a:prstGeom>
          <a:blipFill>
            <a:blip r:embed="rId24" cstate="print"/>
            <a:stretch>
              <a:fillRect/>
            </a:stretch>
          </a:blipFill>
        </p:spPr>
        <p:txBody>
          <a:bodyPr wrap="square" lIns="0" tIns="0" rIns="0" bIns="0" rtlCol="0"/>
          <a:lstStyle/>
          <a:p>
            <a:endParaRPr/>
          </a:p>
        </p:txBody>
      </p:sp>
      <p:sp>
        <p:nvSpPr>
          <p:cNvPr id="28" name="object 28"/>
          <p:cNvSpPr/>
          <p:nvPr/>
        </p:nvSpPr>
        <p:spPr>
          <a:xfrm>
            <a:off x="6019800" y="8966200"/>
            <a:ext cx="1409700" cy="279400"/>
          </a:xfrm>
          <a:prstGeom prst="rect">
            <a:avLst/>
          </a:prstGeom>
          <a:blipFill>
            <a:blip r:embed="rId25" cstate="print"/>
            <a:stretch>
              <a:fillRect/>
            </a:stretch>
          </a:blipFill>
        </p:spPr>
        <p:txBody>
          <a:bodyPr wrap="square" lIns="0" tIns="0" rIns="0" bIns="0" rtlCol="0"/>
          <a:lstStyle/>
          <a:p>
            <a:endParaRPr/>
          </a:p>
        </p:txBody>
      </p:sp>
      <p:sp>
        <p:nvSpPr>
          <p:cNvPr id="29" name="object 29"/>
          <p:cNvSpPr txBox="1"/>
          <p:nvPr/>
        </p:nvSpPr>
        <p:spPr>
          <a:xfrm>
            <a:off x="711200" y="2418079"/>
            <a:ext cx="6700520" cy="6811009"/>
          </a:xfrm>
          <a:prstGeom prst="rect">
            <a:avLst/>
          </a:prstGeom>
        </p:spPr>
        <p:txBody>
          <a:bodyPr vert="horz" wrap="square" lIns="0" tIns="5080" rIns="0" bIns="0" rtlCol="0">
            <a:spAutoFit/>
          </a:bodyPr>
          <a:lstStyle/>
          <a:p>
            <a:pPr marL="12700" marR="344170">
              <a:lnSpc>
                <a:spcPct val="111100"/>
              </a:lnSpc>
              <a:spcBef>
                <a:spcPts val="40"/>
              </a:spcBef>
            </a:pPr>
            <a:r>
              <a:rPr sz="2400" spc="5" dirty="0">
                <a:solidFill>
                  <a:srgbClr val="4F5C3F"/>
                </a:solidFill>
                <a:latin typeface="Georgia"/>
                <a:cs typeface="Georgia"/>
              </a:rPr>
              <a:t>It </a:t>
            </a:r>
            <a:r>
              <a:rPr sz="2400" spc="15" dirty="0">
                <a:solidFill>
                  <a:srgbClr val="4F5C3F"/>
                </a:solidFill>
                <a:latin typeface="Georgia"/>
                <a:cs typeface="Georgia"/>
              </a:rPr>
              <a:t>was a period unmatched </a:t>
            </a:r>
            <a:r>
              <a:rPr sz="2400" spc="10" dirty="0">
                <a:solidFill>
                  <a:srgbClr val="4F5C3F"/>
                </a:solidFill>
                <a:latin typeface="Georgia"/>
                <a:cs typeface="Georgia"/>
              </a:rPr>
              <a:t>in its peculiarities.  </a:t>
            </a:r>
            <a:r>
              <a:rPr sz="2400" spc="15" dirty="0">
                <a:solidFill>
                  <a:srgbClr val="4F5C3F"/>
                </a:solidFill>
                <a:latin typeface="Georgia"/>
                <a:cs typeface="Georgia"/>
              </a:rPr>
              <a:t>Students had no schools </a:t>
            </a:r>
            <a:r>
              <a:rPr sz="2400" spc="10" dirty="0">
                <a:solidFill>
                  <a:srgbClr val="4F5C3F"/>
                </a:solidFill>
                <a:latin typeface="Georgia"/>
                <a:cs typeface="Georgia"/>
              </a:rPr>
              <a:t>to attend, </a:t>
            </a:r>
            <a:r>
              <a:rPr sz="2400" spc="15" dirty="0">
                <a:solidFill>
                  <a:srgbClr val="4F5C3F"/>
                </a:solidFill>
                <a:latin typeface="Georgia"/>
                <a:cs typeface="Georgia"/>
              </a:rPr>
              <a:t>but</a:t>
            </a:r>
            <a:r>
              <a:rPr sz="2400" spc="-60" dirty="0">
                <a:solidFill>
                  <a:srgbClr val="4F5C3F"/>
                </a:solidFill>
                <a:latin typeface="Georgia"/>
                <a:cs typeface="Georgia"/>
              </a:rPr>
              <a:t> </a:t>
            </a:r>
            <a:r>
              <a:rPr sz="2400" spc="10" dirty="0">
                <a:solidFill>
                  <a:srgbClr val="4F5C3F"/>
                </a:solidFill>
                <a:latin typeface="Georgia"/>
                <a:cs typeface="Georgia"/>
              </a:rPr>
              <a:t>football</a:t>
            </a:r>
            <a:endParaRPr sz="2400">
              <a:latin typeface="Georgia"/>
              <a:cs typeface="Georgia"/>
            </a:endParaRPr>
          </a:p>
          <a:p>
            <a:pPr marL="12700" marR="369570">
              <a:lnSpc>
                <a:spcPct val="112300"/>
              </a:lnSpc>
              <a:spcBef>
                <a:spcPts val="65"/>
              </a:spcBef>
            </a:pPr>
            <a:r>
              <a:rPr sz="2400" spc="15" dirty="0">
                <a:solidFill>
                  <a:srgbClr val="4F5C3F"/>
                </a:solidFill>
                <a:latin typeface="Georgia"/>
                <a:cs typeface="Georgia"/>
              </a:rPr>
              <a:t>continued </a:t>
            </a:r>
            <a:r>
              <a:rPr sz="2400" spc="10" dirty="0">
                <a:solidFill>
                  <a:srgbClr val="4F5C3F"/>
                </a:solidFill>
                <a:latin typeface="Georgia"/>
                <a:cs typeface="Georgia"/>
              </a:rPr>
              <a:t>at all </a:t>
            </a:r>
            <a:r>
              <a:rPr sz="2400" spc="15" dirty="0">
                <a:solidFill>
                  <a:srgbClr val="4F5C3F"/>
                </a:solidFill>
                <a:latin typeface="Georgia"/>
                <a:cs typeface="Georgia"/>
              </a:rPr>
              <a:t>campuses by suggestion </a:t>
            </a:r>
            <a:r>
              <a:rPr sz="2400" spc="10" dirty="0">
                <a:solidFill>
                  <a:srgbClr val="4F5C3F"/>
                </a:solidFill>
                <a:latin typeface="Georgia"/>
                <a:cs typeface="Georgia"/>
              </a:rPr>
              <a:t>of</a:t>
            </a:r>
            <a:r>
              <a:rPr sz="2400" spc="-100" dirty="0">
                <a:solidFill>
                  <a:srgbClr val="4F5C3F"/>
                </a:solidFill>
                <a:latin typeface="Georgia"/>
                <a:cs typeface="Georgia"/>
              </a:rPr>
              <a:t> </a:t>
            </a:r>
            <a:r>
              <a:rPr sz="2400" spc="15" dirty="0">
                <a:solidFill>
                  <a:srgbClr val="4F5C3F"/>
                </a:solidFill>
                <a:latin typeface="Georgia"/>
                <a:cs typeface="Georgia"/>
              </a:rPr>
              <a:t>the  Governor. The School </a:t>
            </a:r>
            <a:r>
              <a:rPr sz="2400" spc="10" dirty="0">
                <a:solidFill>
                  <a:srgbClr val="4F5C3F"/>
                </a:solidFill>
                <a:latin typeface="Georgia"/>
                <a:cs typeface="Georgia"/>
              </a:rPr>
              <a:t>District briefly  </a:t>
            </a:r>
            <a:r>
              <a:rPr sz="2400" spc="15" dirty="0">
                <a:solidFill>
                  <a:srgbClr val="4F5C3F"/>
                </a:solidFill>
                <a:latin typeface="Georgia"/>
                <a:cs typeface="Georgia"/>
              </a:rPr>
              <a:t>experimented with </a:t>
            </a:r>
            <a:r>
              <a:rPr sz="2400" spc="10" dirty="0">
                <a:solidFill>
                  <a:srgbClr val="4F5C3F"/>
                </a:solidFill>
                <a:latin typeface="Georgia"/>
                <a:cs typeface="Georgia"/>
              </a:rPr>
              <a:t>live television </a:t>
            </a:r>
            <a:r>
              <a:rPr sz="2400" spc="15" dirty="0">
                <a:solidFill>
                  <a:srgbClr val="4F5C3F"/>
                </a:solidFill>
                <a:latin typeface="Georgia"/>
                <a:cs typeface="Georgia"/>
              </a:rPr>
              <a:t>teaching on  </a:t>
            </a:r>
            <a:r>
              <a:rPr sz="2400" spc="10" dirty="0">
                <a:solidFill>
                  <a:srgbClr val="4F5C3F"/>
                </a:solidFill>
                <a:latin typeface="Georgia"/>
                <a:cs typeface="Georgia"/>
              </a:rPr>
              <a:t>local</a:t>
            </a:r>
            <a:r>
              <a:rPr sz="2400" spc="-50" dirty="0">
                <a:solidFill>
                  <a:srgbClr val="4F5C3F"/>
                </a:solidFill>
                <a:latin typeface="Georgia"/>
                <a:cs typeface="Georgia"/>
              </a:rPr>
              <a:t> </a:t>
            </a:r>
            <a:r>
              <a:rPr sz="2400" spc="10" dirty="0">
                <a:solidFill>
                  <a:srgbClr val="4F5C3F"/>
                </a:solidFill>
                <a:latin typeface="Georgia"/>
                <a:cs typeface="Georgia"/>
              </a:rPr>
              <a:t>stations.</a:t>
            </a:r>
            <a:endParaRPr sz="2400">
              <a:latin typeface="Georgia"/>
              <a:cs typeface="Georgia"/>
            </a:endParaRPr>
          </a:p>
          <a:p>
            <a:pPr>
              <a:lnSpc>
                <a:spcPct val="100000"/>
              </a:lnSpc>
              <a:spcBef>
                <a:spcPts val="5"/>
              </a:spcBef>
            </a:pPr>
            <a:endParaRPr sz="2400">
              <a:latin typeface="Times New Roman"/>
              <a:cs typeface="Times New Roman"/>
            </a:endParaRPr>
          </a:p>
          <a:p>
            <a:pPr marL="12700" marR="485775">
              <a:lnSpc>
                <a:spcPct val="112300"/>
              </a:lnSpc>
            </a:pPr>
            <a:r>
              <a:rPr sz="2400" spc="20" dirty="0">
                <a:solidFill>
                  <a:srgbClr val="4F5C3F"/>
                </a:solidFill>
                <a:latin typeface="Georgia"/>
                <a:cs typeface="Georgia"/>
              </a:rPr>
              <a:t>A </a:t>
            </a:r>
            <a:r>
              <a:rPr sz="2400" spc="10" dirty="0">
                <a:solidFill>
                  <a:srgbClr val="4F5C3F"/>
                </a:solidFill>
                <a:latin typeface="Georgia"/>
                <a:cs typeface="Georgia"/>
              </a:rPr>
              <a:t>Private </a:t>
            </a:r>
            <a:r>
              <a:rPr sz="2400" spc="15" dirty="0">
                <a:solidFill>
                  <a:srgbClr val="4F5C3F"/>
                </a:solidFill>
                <a:latin typeface="Georgia"/>
                <a:cs typeface="Georgia"/>
              </a:rPr>
              <a:t>School Corporation </a:t>
            </a:r>
            <a:r>
              <a:rPr sz="2400" spc="10" dirty="0">
                <a:solidFill>
                  <a:srgbClr val="4F5C3F"/>
                </a:solidFill>
                <a:latin typeface="Georgia"/>
                <a:cs typeface="Georgia"/>
              </a:rPr>
              <a:t>for </a:t>
            </a:r>
            <a:r>
              <a:rPr sz="2400" spc="15" dirty="0">
                <a:solidFill>
                  <a:srgbClr val="4F5C3F"/>
                </a:solidFill>
                <a:latin typeface="Georgia"/>
                <a:cs typeface="Georgia"/>
              </a:rPr>
              <a:t>whites  attempted </a:t>
            </a:r>
            <a:r>
              <a:rPr sz="2400" spc="10" dirty="0">
                <a:solidFill>
                  <a:srgbClr val="4F5C3F"/>
                </a:solidFill>
                <a:latin typeface="Georgia"/>
                <a:cs typeface="Georgia"/>
              </a:rPr>
              <a:t>to rent public </a:t>
            </a:r>
            <a:r>
              <a:rPr sz="2400" spc="15" dirty="0">
                <a:solidFill>
                  <a:srgbClr val="4F5C3F"/>
                </a:solidFill>
                <a:latin typeface="Georgia"/>
                <a:cs typeface="Georgia"/>
              </a:rPr>
              <a:t>school </a:t>
            </a:r>
            <a:r>
              <a:rPr sz="2400" spc="10" dirty="0">
                <a:solidFill>
                  <a:srgbClr val="4F5C3F"/>
                </a:solidFill>
                <a:latin typeface="Georgia"/>
                <a:cs typeface="Georgia"/>
              </a:rPr>
              <a:t>buildings </a:t>
            </a:r>
            <a:r>
              <a:rPr sz="2400" spc="15" dirty="0">
                <a:solidFill>
                  <a:srgbClr val="4F5C3F"/>
                </a:solidFill>
                <a:latin typeface="Georgia"/>
                <a:cs typeface="Georgia"/>
              </a:rPr>
              <a:t>and  </a:t>
            </a:r>
            <a:r>
              <a:rPr sz="2400" spc="10" dirty="0">
                <a:solidFill>
                  <a:srgbClr val="4F5C3F"/>
                </a:solidFill>
                <a:latin typeface="Georgia"/>
                <a:cs typeface="Georgia"/>
              </a:rPr>
              <a:t>hire public </a:t>
            </a:r>
            <a:r>
              <a:rPr sz="2400" spc="15" dirty="0">
                <a:solidFill>
                  <a:srgbClr val="4F5C3F"/>
                </a:solidFill>
                <a:latin typeface="Georgia"/>
                <a:cs typeface="Georgia"/>
              </a:rPr>
              <a:t>school </a:t>
            </a:r>
            <a:r>
              <a:rPr sz="2400" spc="10" dirty="0">
                <a:solidFill>
                  <a:srgbClr val="4F5C3F"/>
                </a:solidFill>
                <a:latin typeface="Georgia"/>
                <a:cs typeface="Georgia"/>
              </a:rPr>
              <a:t>teachers, </a:t>
            </a:r>
            <a:r>
              <a:rPr sz="2400" spc="15" dirty="0">
                <a:solidFill>
                  <a:srgbClr val="4F5C3F"/>
                </a:solidFill>
                <a:latin typeface="Georgia"/>
                <a:cs typeface="Georgia"/>
              </a:rPr>
              <a:t>but </a:t>
            </a:r>
            <a:r>
              <a:rPr sz="2400" spc="10" dirty="0">
                <a:solidFill>
                  <a:srgbClr val="4F5C3F"/>
                </a:solidFill>
                <a:latin typeface="Georgia"/>
                <a:cs typeface="Georgia"/>
              </a:rPr>
              <a:t>federal courts  restrained their</a:t>
            </a:r>
            <a:r>
              <a:rPr sz="2400" spc="-20" dirty="0">
                <a:solidFill>
                  <a:srgbClr val="4F5C3F"/>
                </a:solidFill>
                <a:latin typeface="Georgia"/>
                <a:cs typeface="Georgia"/>
              </a:rPr>
              <a:t> </a:t>
            </a:r>
            <a:r>
              <a:rPr sz="2400" spc="10" dirty="0">
                <a:solidFill>
                  <a:srgbClr val="4F5C3F"/>
                </a:solidFill>
                <a:latin typeface="Georgia"/>
                <a:cs typeface="Georgia"/>
              </a:rPr>
              <a:t>efforts.</a:t>
            </a:r>
            <a:endParaRPr sz="2400">
              <a:latin typeface="Georgia"/>
              <a:cs typeface="Georgia"/>
            </a:endParaRPr>
          </a:p>
          <a:p>
            <a:pPr>
              <a:lnSpc>
                <a:spcPct val="100000"/>
              </a:lnSpc>
              <a:spcBef>
                <a:spcPts val="5"/>
              </a:spcBef>
            </a:pPr>
            <a:endParaRPr sz="2400">
              <a:latin typeface="Times New Roman"/>
              <a:cs typeface="Times New Roman"/>
            </a:endParaRPr>
          </a:p>
          <a:p>
            <a:pPr marL="12700" marR="223520">
              <a:lnSpc>
                <a:spcPct val="112300"/>
              </a:lnSpc>
            </a:pPr>
            <a:r>
              <a:rPr sz="2400" spc="10" dirty="0">
                <a:solidFill>
                  <a:srgbClr val="4F5C3F"/>
                </a:solidFill>
                <a:latin typeface="Georgia"/>
                <a:cs typeface="Georgia"/>
              </a:rPr>
              <a:t>Several private </a:t>
            </a:r>
            <a:r>
              <a:rPr sz="2400" spc="15" dirty="0">
                <a:solidFill>
                  <a:srgbClr val="4F5C3F"/>
                </a:solidFill>
                <a:latin typeface="Georgia"/>
                <a:cs typeface="Georgia"/>
              </a:rPr>
              <a:t>schools opened </a:t>
            </a:r>
            <a:r>
              <a:rPr sz="2400" spc="10" dirty="0">
                <a:solidFill>
                  <a:srgbClr val="4F5C3F"/>
                </a:solidFill>
                <a:latin typeface="Georgia"/>
                <a:cs typeface="Georgia"/>
              </a:rPr>
              <a:t>in alternative  locations </a:t>
            </a:r>
            <a:r>
              <a:rPr sz="2400" spc="15" dirty="0">
                <a:solidFill>
                  <a:srgbClr val="4F5C3F"/>
                </a:solidFill>
                <a:latin typeface="Georgia"/>
                <a:cs typeface="Georgia"/>
              </a:rPr>
              <a:t>with </a:t>
            </a:r>
            <a:r>
              <a:rPr sz="2400" spc="10" dirty="0">
                <a:solidFill>
                  <a:srgbClr val="4F5C3F"/>
                </a:solidFill>
                <a:latin typeface="Georgia"/>
                <a:cs typeface="Georgia"/>
              </a:rPr>
              <a:t>alternative teachers </a:t>
            </a:r>
            <a:r>
              <a:rPr sz="2400" spc="15" dirty="0">
                <a:solidFill>
                  <a:srgbClr val="4F5C3F"/>
                </a:solidFill>
                <a:latin typeface="Georgia"/>
                <a:cs typeface="Georgia"/>
              </a:rPr>
              <a:t>and </a:t>
            </a:r>
            <a:r>
              <a:rPr sz="2400" spc="10" dirty="0">
                <a:solidFill>
                  <a:srgbClr val="4F5C3F"/>
                </a:solidFill>
                <a:latin typeface="Georgia"/>
                <a:cs typeface="Georgia"/>
              </a:rPr>
              <a:t>enrolled  </a:t>
            </a:r>
            <a:r>
              <a:rPr sz="2400" spc="15" dirty="0">
                <a:solidFill>
                  <a:srgbClr val="4F5C3F"/>
                </a:solidFill>
                <a:latin typeface="Georgia"/>
                <a:cs typeface="Georgia"/>
              </a:rPr>
              <a:t>44% </a:t>
            </a:r>
            <a:r>
              <a:rPr sz="2400" spc="10" dirty="0">
                <a:solidFill>
                  <a:srgbClr val="4F5C3F"/>
                </a:solidFill>
                <a:latin typeface="Georgia"/>
                <a:cs typeface="Georgia"/>
              </a:rPr>
              <a:t>of all </a:t>
            </a:r>
            <a:r>
              <a:rPr sz="2400" spc="15" dirty="0">
                <a:solidFill>
                  <a:srgbClr val="4F5C3F"/>
                </a:solidFill>
                <a:latin typeface="Georgia"/>
                <a:cs typeface="Georgia"/>
              </a:rPr>
              <a:t>the white high school students </a:t>
            </a:r>
            <a:r>
              <a:rPr sz="2400" spc="10" dirty="0">
                <a:solidFill>
                  <a:srgbClr val="4F5C3F"/>
                </a:solidFill>
                <a:latin typeface="Georgia"/>
                <a:cs typeface="Georgia"/>
              </a:rPr>
              <a:t>in  Little</a:t>
            </a:r>
            <a:r>
              <a:rPr sz="2400" spc="-80" dirty="0">
                <a:solidFill>
                  <a:srgbClr val="4F5C3F"/>
                </a:solidFill>
                <a:latin typeface="Georgia"/>
                <a:cs typeface="Georgia"/>
              </a:rPr>
              <a:t> </a:t>
            </a:r>
            <a:r>
              <a:rPr sz="2400" spc="15" dirty="0">
                <a:solidFill>
                  <a:srgbClr val="4F5C3F"/>
                </a:solidFill>
                <a:latin typeface="Georgia"/>
                <a:cs typeface="Georgia"/>
              </a:rPr>
              <a:t>Rock.</a:t>
            </a:r>
            <a:endParaRPr sz="2400">
              <a:latin typeface="Georgia"/>
              <a:cs typeface="Georgia"/>
            </a:endParaRPr>
          </a:p>
          <a:p>
            <a:pPr marL="2438400">
              <a:lnSpc>
                <a:spcPct val="100000"/>
              </a:lnSpc>
              <a:spcBef>
                <a:spcPts val="420"/>
              </a:spcBef>
            </a:pPr>
            <a:r>
              <a:rPr sz="1900" spc="-5" dirty="0">
                <a:latin typeface="Georgia"/>
                <a:cs typeface="Georgia"/>
              </a:rPr>
              <a:t>Images from </a:t>
            </a:r>
            <a:r>
              <a:rPr sz="1900" dirty="0">
                <a:latin typeface="Georgia"/>
                <a:cs typeface="Georgia"/>
              </a:rPr>
              <a:t>lost </a:t>
            </a:r>
            <a:r>
              <a:rPr sz="1900" spc="-5" dirty="0">
                <a:latin typeface="Georgia"/>
                <a:cs typeface="Georgia"/>
              </a:rPr>
              <a:t>year.com June 9,</a:t>
            </a:r>
            <a:r>
              <a:rPr sz="1900" spc="-10" dirty="0">
                <a:latin typeface="Georgia"/>
                <a:cs typeface="Georgia"/>
              </a:rPr>
              <a:t> </a:t>
            </a:r>
            <a:r>
              <a:rPr sz="1900" dirty="0">
                <a:latin typeface="Georgia"/>
                <a:cs typeface="Georgia"/>
              </a:rPr>
              <a:t>2016</a:t>
            </a:r>
            <a:endParaRPr sz="1900">
              <a:latin typeface="Georgia"/>
              <a:cs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723900"/>
            <a:ext cx="10109200" cy="660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919480">
              <a:lnSpc>
                <a:spcPct val="100000"/>
              </a:lnSpc>
            </a:pPr>
            <a:r>
              <a:rPr spc="254" dirty="0"/>
              <a:t>ABOUT </a:t>
            </a:r>
            <a:r>
              <a:rPr spc="210" dirty="0"/>
              <a:t>THE </a:t>
            </a:r>
            <a:r>
              <a:rPr spc="240" dirty="0"/>
              <a:t>LOST</a:t>
            </a:r>
            <a:r>
              <a:rPr spc="1335" dirty="0"/>
              <a:t> </a:t>
            </a:r>
            <a:r>
              <a:rPr spc="315" dirty="0"/>
              <a:t>YEAR</a:t>
            </a:r>
          </a:p>
        </p:txBody>
      </p:sp>
      <p:sp>
        <p:nvSpPr>
          <p:cNvPr id="4" name="object 4"/>
          <p:cNvSpPr/>
          <p:nvPr/>
        </p:nvSpPr>
        <p:spPr>
          <a:xfrm>
            <a:off x="365342" y="2309926"/>
            <a:ext cx="12347078" cy="71755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477110" y="2448560"/>
            <a:ext cx="12009120" cy="5612765"/>
          </a:xfrm>
          <a:prstGeom prst="rect">
            <a:avLst/>
          </a:prstGeom>
        </p:spPr>
        <p:txBody>
          <a:bodyPr vert="horz" wrap="square" lIns="0" tIns="0" rIns="0" bIns="0" rtlCol="0">
            <a:spAutoFit/>
          </a:bodyPr>
          <a:lstStyle/>
          <a:p>
            <a:pPr marL="373380" marR="180975" indent="-360680">
              <a:lnSpc>
                <a:spcPts val="3400"/>
              </a:lnSpc>
              <a:buSzPct val="120338"/>
              <a:buChar char="•"/>
              <a:tabLst>
                <a:tab pos="374015" algn="l"/>
              </a:tabLst>
            </a:pPr>
            <a:r>
              <a:rPr sz="2950" spc="10" dirty="0">
                <a:solidFill>
                  <a:srgbClr val="4F5C3F"/>
                </a:solidFill>
                <a:latin typeface="Georgia"/>
                <a:cs typeface="Georgia"/>
              </a:rPr>
              <a:t>During that year, Governor Orval Faubus closed </a:t>
            </a:r>
            <a:r>
              <a:rPr sz="2950" spc="5" dirty="0">
                <a:solidFill>
                  <a:srgbClr val="4F5C3F"/>
                </a:solidFill>
                <a:latin typeface="Georgia"/>
                <a:cs typeface="Georgia"/>
              </a:rPr>
              <a:t>all </a:t>
            </a:r>
            <a:r>
              <a:rPr sz="2950" spc="10" dirty="0">
                <a:solidFill>
                  <a:srgbClr val="4F5C3F"/>
                </a:solidFill>
                <a:latin typeface="Georgia"/>
                <a:cs typeface="Georgia"/>
              </a:rPr>
              <a:t>high schools in  Little Rock, locking out 3,665 black and white students from a public  education, and locking in almost </a:t>
            </a:r>
            <a:r>
              <a:rPr sz="2950" spc="15" dirty="0">
                <a:solidFill>
                  <a:srgbClr val="4F5C3F"/>
                </a:solidFill>
                <a:latin typeface="Georgia"/>
                <a:cs typeface="Georgia"/>
              </a:rPr>
              <a:t>200 </a:t>
            </a:r>
            <a:r>
              <a:rPr sz="2950" spc="10" dirty="0">
                <a:solidFill>
                  <a:srgbClr val="4F5C3F"/>
                </a:solidFill>
                <a:latin typeface="Georgia"/>
                <a:cs typeface="Georgia"/>
              </a:rPr>
              <a:t>teachers and administrators to  </a:t>
            </a:r>
            <a:r>
              <a:rPr sz="2950" spc="5" dirty="0">
                <a:solidFill>
                  <a:srgbClr val="4F5C3F"/>
                </a:solidFill>
                <a:latin typeface="Georgia"/>
                <a:cs typeface="Georgia"/>
              </a:rPr>
              <a:t>contracts to </a:t>
            </a:r>
            <a:r>
              <a:rPr sz="2950" spc="10" dirty="0">
                <a:solidFill>
                  <a:srgbClr val="4F5C3F"/>
                </a:solidFill>
                <a:latin typeface="Georgia"/>
                <a:cs typeface="Georgia"/>
              </a:rPr>
              <a:t>serve empty</a:t>
            </a:r>
            <a:r>
              <a:rPr sz="2950" spc="-30" dirty="0">
                <a:solidFill>
                  <a:srgbClr val="4F5C3F"/>
                </a:solidFill>
                <a:latin typeface="Georgia"/>
                <a:cs typeface="Georgia"/>
              </a:rPr>
              <a:t> </a:t>
            </a:r>
            <a:r>
              <a:rPr sz="2950" spc="10" dirty="0">
                <a:solidFill>
                  <a:srgbClr val="4F5C3F"/>
                </a:solidFill>
                <a:latin typeface="Georgia"/>
                <a:cs typeface="Georgia"/>
              </a:rPr>
              <a:t>classrooms.</a:t>
            </a:r>
            <a:endParaRPr sz="2950">
              <a:latin typeface="Georgia"/>
              <a:cs typeface="Georgia"/>
            </a:endParaRPr>
          </a:p>
          <a:p>
            <a:pPr marL="373380" marR="5080" indent="-360680">
              <a:lnSpc>
                <a:spcPts val="3400"/>
              </a:lnSpc>
              <a:buSzPct val="120338"/>
              <a:buChar char="•"/>
              <a:tabLst>
                <a:tab pos="374015" algn="l"/>
              </a:tabLst>
            </a:pPr>
            <a:r>
              <a:rPr sz="2950" spc="10" dirty="0">
                <a:solidFill>
                  <a:srgbClr val="4F5C3F"/>
                </a:solidFill>
                <a:latin typeface="Georgia"/>
                <a:cs typeface="Georgia"/>
              </a:rPr>
              <a:t>Students and citizens were held in limbo. The 10th, 11th and 12th  grades were closed. Faubus' school closing occurred at the beginning  of the 1958-59 school year. Several weeks later a referendum was held  and Little Rock voters, by a three-to-one margin, supported  segregation over complete integration of </a:t>
            </a:r>
            <a:r>
              <a:rPr sz="2950" spc="5" dirty="0">
                <a:solidFill>
                  <a:srgbClr val="4F5C3F"/>
                </a:solidFill>
                <a:latin typeface="Georgia"/>
                <a:cs typeface="Georgia"/>
              </a:rPr>
              <a:t>all </a:t>
            </a:r>
            <a:r>
              <a:rPr sz="2950" spc="10" dirty="0">
                <a:solidFill>
                  <a:srgbClr val="4F5C3F"/>
                </a:solidFill>
                <a:latin typeface="Georgia"/>
                <a:cs typeface="Georgia"/>
              </a:rPr>
              <a:t>schools—the only two  options on the</a:t>
            </a:r>
            <a:r>
              <a:rPr sz="2950" spc="-75" dirty="0">
                <a:solidFill>
                  <a:srgbClr val="4F5C3F"/>
                </a:solidFill>
                <a:latin typeface="Georgia"/>
                <a:cs typeface="Georgia"/>
              </a:rPr>
              <a:t> </a:t>
            </a:r>
            <a:r>
              <a:rPr sz="2950" spc="10" dirty="0">
                <a:solidFill>
                  <a:srgbClr val="4F5C3F"/>
                </a:solidFill>
                <a:latin typeface="Georgia"/>
                <a:cs typeface="Georgia"/>
              </a:rPr>
              <a:t>ballot.</a:t>
            </a:r>
            <a:endParaRPr sz="2950">
              <a:latin typeface="Georgia"/>
              <a:cs typeface="Georgia"/>
            </a:endParaRPr>
          </a:p>
          <a:p>
            <a:pPr marL="373380" marR="85090" indent="-360680">
              <a:lnSpc>
                <a:spcPts val="3400"/>
              </a:lnSpc>
              <a:buSzPct val="120338"/>
              <a:buChar char="•"/>
              <a:tabLst>
                <a:tab pos="374015" algn="l"/>
              </a:tabLst>
            </a:pPr>
            <a:r>
              <a:rPr sz="2950" spc="10" dirty="0">
                <a:solidFill>
                  <a:srgbClr val="4F5C3F"/>
                </a:solidFill>
                <a:latin typeface="Georgia"/>
                <a:cs typeface="Georgia"/>
              </a:rPr>
              <a:t>Faubus and segregationist state legislators created </a:t>
            </a:r>
            <a:r>
              <a:rPr sz="2950" spc="15" dirty="0">
                <a:solidFill>
                  <a:srgbClr val="4F5C3F"/>
                </a:solidFill>
                <a:latin typeface="Georgia"/>
                <a:cs typeface="Georgia"/>
              </a:rPr>
              <a:t>new </a:t>
            </a:r>
            <a:r>
              <a:rPr sz="2950" spc="10" dirty="0">
                <a:solidFill>
                  <a:srgbClr val="4F5C3F"/>
                </a:solidFill>
                <a:latin typeface="Georgia"/>
                <a:cs typeface="Georgia"/>
              </a:rPr>
              <a:t>state laws to  further forestall court ordered racial integration of schools decreed</a:t>
            </a:r>
            <a:r>
              <a:rPr sz="2950" spc="-30" dirty="0">
                <a:solidFill>
                  <a:srgbClr val="4F5C3F"/>
                </a:solidFill>
                <a:latin typeface="Georgia"/>
                <a:cs typeface="Georgia"/>
              </a:rPr>
              <a:t> </a:t>
            </a:r>
            <a:r>
              <a:rPr sz="2950" spc="10" dirty="0">
                <a:solidFill>
                  <a:srgbClr val="4F5C3F"/>
                </a:solidFill>
                <a:latin typeface="Georgia"/>
                <a:cs typeface="Georgia"/>
              </a:rPr>
              <a:t>in  the 1954 </a:t>
            </a:r>
            <a:r>
              <a:rPr sz="2950" spc="15" dirty="0">
                <a:solidFill>
                  <a:srgbClr val="4F5C3F"/>
                </a:solidFill>
                <a:latin typeface="Georgia"/>
                <a:cs typeface="Georgia"/>
              </a:rPr>
              <a:t>Brown </a:t>
            </a:r>
            <a:r>
              <a:rPr sz="2950" spc="10" dirty="0">
                <a:solidFill>
                  <a:srgbClr val="4F5C3F"/>
                </a:solidFill>
                <a:latin typeface="Georgia"/>
                <a:cs typeface="Georgia"/>
              </a:rPr>
              <a:t>vs. Board of Education of</a:t>
            </a:r>
            <a:r>
              <a:rPr sz="2950" spc="-45" dirty="0">
                <a:solidFill>
                  <a:srgbClr val="4F5C3F"/>
                </a:solidFill>
                <a:latin typeface="Georgia"/>
                <a:cs typeface="Georgia"/>
              </a:rPr>
              <a:t> </a:t>
            </a:r>
            <a:r>
              <a:rPr sz="2950" spc="10" dirty="0">
                <a:solidFill>
                  <a:srgbClr val="4F5C3F"/>
                </a:solidFill>
                <a:latin typeface="Georgia"/>
                <a:cs typeface="Georgia"/>
              </a:rPr>
              <a:t>Topeka.</a:t>
            </a:r>
            <a:endParaRPr sz="2950">
              <a:latin typeface="Georgia"/>
              <a:cs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9500" y="723900"/>
            <a:ext cx="8293100" cy="660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9900" y="2489200"/>
            <a:ext cx="165100" cy="177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83757" y="2521997"/>
            <a:ext cx="108283" cy="10828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49300" y="2413000"/>
            <a:ext cx="5613400" cy="3302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49300" y="2794000"/>
            <a:ext cx="6108700" cy="3302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49300" y="3175000"/>
            <a:ext cx="5143500" cy="2794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749300" y="3556000"/>
            <a:ext cx="6235700" cy="3302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749300" y="3937000"/>
            <a:ext cx="5918200" cy="33020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749300" y="4318000"/>
            <a:ext cx="5956300" cy="330200"/>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469900" y="5080000"/>
            <a:ext cx="165100" cy="177800"/>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483757" y="5114321"/>
            <a:ext cx="108283" cy="10828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749300" y="5003800"/>
            <a:ext cx="5994400" cy="3302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49300" y="5384800"/>
            <a:ext cx="5626100" cy="3302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49300" y="5765800"/>
            <a:ext cx="6032500" cy="3302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723900" y="6146800"/>
            <a:ext cx="6083300" cy="33020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749300" y="6527800"/>
            <a:ext cx="5143500" cy="27940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469900" y="7289800"/>
            <a:ext cx="165100" cy="177800"/>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483757" y="7325645"/>
            <a:ext cx="108283" cy="10828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object 20"/>
          <p:cNvSpPr/>
          <p:nvPr/>
        </p:nvSpPr>
        <p:spPr>
          <a:xfrm>
            <a:off x="749300" y="7226300"/>
            <a:ext cx="5689600" cy="330200"/>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762000" y="7607300"/>
            <a:ext cx="5867400" cy="330200"/>
          </a:xfrm>
          <a:prstGeom prst="rect">
            <a:avLst/>
          </a:prstGeom>
          <a:blipFill>
            <a:blip r:embed="rId19" cstate="print"/>
            <a:stretch>
              <a:fillRect/>
            </a:stretch>
          </a:blipFill>
        </p:spPr>
        <p:txBody>
          <a:bodyPr wrap="square" lIns="0" tIns="0" rIns="0" bIns="0" rtlCol="0"/>
          <a:lstStyle/>
          <a:p>
            <a:endParaRPr/>
          </a:p>
        </p:txBody>
      </p:sp>
      <p:sp>
        <p:nvSpPr>
          <p:cNvPr id="22" name="object 22"/>
          <p:cNvSpPr/>
          <p:nvPr/>
        </p:nvSpPr>
        <p:spPr>
          <a:xfrm>
            <a:off x="736600" y="7988300"/>
            <a:ext cx="5829300" cy="330200"/>
          </a:xfrm>
          <a:prstGeom prst="rect">
            <a:avLst/>
          </a:prstGeom>
          <a:blipFill>
            <a:blip r:embed="rId20" cstate="print"/>
            <a:stretch>
              <a:fillRect/>
            </a:stretch>
          </a:blipFill>
        </p:spPr>
        <p:txBody>
          <a:bodyPr wrap="square" lIns="0" tIns="0" rIns="0" bIns="0" rtlCol="0"/>
          <a:lstStyle/>
          <a:p>
            <a:endParaRPr/>
          </a:p>
        </p:txBody>
      </p:sp>
      <p:sp>
        <p:nvSpPr>
          <p:cNvPr id="23" name="object 23"/>
          <p:cNvSpPr/>
          <p:nvPr/>
        </p:nvSpPr>
        <p:spPr>
          <a:xfrm>
            <a:off x="749300" y="8369300"/>
            <a:ext cx="5295900" cy="330200"/>
          </a:xfrm>
          <a:prstGeom prst="rect">
            <a:avLst/>
          </a:prstGeom>
          <a:blipFill>
            <a:blip r:embed="rId21" cstate="print"/>
            <a:stretch>
              <a:fillRect/>
            </a:stretch>
          </a:blipFill>
        </p:spPr>
        <p:txBody>
          <a:bodyPr wrap="square" lIns="0" tIns="0" rIns="0" bIns="0" rtlCol="0"/>
          <a:lstStyle/>
          <a:p>
            <a:endParaRPr/>
          </a:p>
        </p:txBody>
      </p:sp>
      <p:sp>
        <p:nvSpPr>
          <p:cNvPr id="24" name="object 24"/>
          <p:cNvSpPr/>
          <p:nvPr/>
        </p:nvSpPr>
        <p:spPr>
          <a:xfrm>
            <a:off x="749300" y="8750300"/>
            <a:ext cx="5105400" cy="330200"/>
          </a:xfrm>
          <a:prstGeom prst="rect">
            <a:avLst/>
          </a:prstGeom>
          <a:blipFill>
            <a:blip r:embed="rId22" cstate="print"/>
            <a:stretch>
              <a:fillRect/>
            </a:stretch>
          </a:blipFill>
        </p:spPr>
        <p:txBody>
          <a:bodyPr wrap="square" lIns="0" tIns="0" rIns="0" bIns="0" rtlCol="0"/>
          <a:lstStyle/>
          <a:p>
            <a:endParaRPr/>
          </a:p>
        </p:txBody>
      </p:sp>
      <p:sp>
        <p:nvSpPr>
          <p:cNvPr id="25" name="object 25"/>
          <p:cNvSpPr txBox="1"/>
          <p:nvPr/>
        </p:nvSpPr>
        <p:spPr>
          <a:xfrm>
            <a:off x="749300" y="2327841"/>
            <a:ext cx="6216015" cy="6729095"/>
          </a:xfrm>
          <a:prstGeom prst="rect">
            <a:avLst/>
          </a:prstGeom>
        </p:spPr>
        <p:txBody>
          <a:bodyPr vert="horz" wrap="square" lIns="0" tIns="0" rIns="0" bIns="0" rtlCol="0">
            <a:spAutoFit/>
          </a:bodyPr>
          <a:lstStyle/>
          <a:p>
            <a:pPr marL="12700" marR="5080">
              <a:lnSpc>
                <a:spcPct val="116300"/>
              </a:lnSpc>
            </a:pPr>
            <a:r>
              <a:rPr sz="2150" spc="-5" dirty="0">
                <a:solidFill>
                  <a:srgbClr val="4F5C3F"/>
                </a:solidFill>
                <a:latin typeface="Georgia"/>
                <a:cs typeface="Georgia"/>
              </a:rPr>
              <a:t>Predictably, class and race were factors in who  found schooling and who did not. Ninety three per  cent of white students found some form of  education that year. White families were better able  to find transportation, pay tuition, or make more  elaborate arrangements for alternative schooling.</a:t>
            </a:r>
            <a:endParaRPr sz="2150">
              <a:latin typeface="Georgia"/>
              <a:cs typeface="Georgia"/>
            </a:endParaRPr>
          </a:p>
          <a:p>
            <a:pPr>
              <a:lnSpc>
                <a:spcPct val="100000"/>
              </a:lnSpc>
              <a:spcBef>
                <a:spcPts val="40"/>
              </a:spcBef>
            </a:pPr>
            <a:endParaRPr sz="2050">
              <a:latin typeface="Times New Roman"/>
              <a:cs typeface="Times New Roman"/>
            </a:endParaRPr>
          </a:p>
          <a:p>
            <a:pPr marL="12700" marR="195580">
              <a:lnSpc>
                <a:spcPct val="116300"/>
              </a:lnSpc>
            </a:pPr>
            <a:r>
              <a:rPr sz="2150" spc="-5" dirty="0">
                <a:solidFill>
                  <a:srgbClr val="4F5C3F"/>
                </a:solidFill>
                <a:latin typeface="Georgia"/>
                <a:cs typeface="Georgia"/>
              </a:rPr>
              <a:t>No private education emerged for blacks and fifty  percent did no academic work that year. Many  found jobs and hoped that schools would open, or  joined the military to finish their education. Many  of these students never returned to</a:t>
            </a:r>
            <a:r>
              <a:rPr sz="2150" spc="-25" dirty="0">
                <a:solidFill>
                  <a:srgbClr val="4F5C3F"/>
                </a:solidFill>
                <a:latin typeface="Georgia"/>
                <a:cs typeface="Georgia"/>
              </a:rPr>
              <a:t> </a:t>
            </a:r>
            <a:r>
              <a:rPr sz="2150" spc="-5" dirty="0">
                <a:solidFill>
                  <a:srgbClr val="4F5C3F"/>
                </a:solidFill>
                <a:latin typeface="Georgia"/>
                <a:cs typeface="Georgia"/>
              </a:rPr>
              <a:t>school.</a:t>
            </a:r>
            <a:endParaRPr sz="2150">
              <a:latin typeface="Georgia"/>
              <a:cs typeface="Georgia"/>
            </a:endParaRPr>
          </a:p>
          <a:p>
            <a:pPr>
              <a:lnSpc>
                <a:spcPct val="100000"/>
              </a:lnSpc>
              <a:spcBef>
                <a:spcPts val="25"/>
              </a:spcBef>
            </a:pPr>
            <a:endParaRPr sz="2150">
              <a:latin typeface="Times New Roman"/>
              <a:cs typeface="Times New Roman"/>
            </a:endParaRPr>
          </a:p>
          <a:p>
            <a:pPr marL="12700" marR="362585">
              <a:lnSpc>
                <a:spcPct val="116300"/>
              </a:lnSpc>
            </a:pPr>
            <a:r>
              <a:rPr sz="2150" spc="-5" dirty="0">
                <a:solidFill>
                  <a:srgbClr val="4F5C3F"/>
                </a:solidFill>
                <a:latin typeface="Georgia"/>
                <a:cs typeface="Georgia"/>
              </a:rPr>
              <a:t>Ironically, the remaining members of the Little  Rock Nine, having suffered through the previous  year at Central, were also affected. Some left the  state for alternative schooling or enrolled in  correspondence courses from</a:t>
            </a:r>
            <a:r>
              <a:rPr sz="2150" spc="-25" dirty="0">
                <a:solidFill>
                  <a:srgbClr val="4F5C3F"/>
                </a:solidFill>
                <a:latin typeface="Georgia"/>
                <a:cs typeface="Georgia"/>
              </a:rPr>
              <a:t> </a:t>
            </a:r>
            <a:r>
              <a:rPr sz="2150" spc="-5" dirty="0">
                <a:solidFill>
                  <a:srgbClr val="4F5C3F"/>
                </a:solidFill>
                <a:latin typeface="Georgia"/>
                <a:cs typeface="Georgia"/>
              </a:rPr>
              <a:t>universities.</a:t>
            </a:r>
            <a:endParaRPr sz="2150">
              <a:latin typeface="Georgia"/>
              <a:cs typeface="Georgia"/>
            </a:endParaRPr>
          </a:p>
        </p:txBody>
      </p:sp>
      <p:sp>
        <p:nvSpPr>
          <p:cNvPr id="26" name="object 26"/>
          <p:cNvSpPr/>
          <p:nvPr/>
        </p:nvSpPr>
        <p:spPr>
          <a:xfrm>
            <a:off x="7251700" y="2247900"/>
            <a:ext cx="5486400" cy="4051300"/>
          </a:xfrm>
          <a:prstGeom prst="rect">
            <a:avLst/>
          </a:prstGeom>
          <a:blipFill>
            <a:blip r:embed="rId23" cstate="print"/>
            <a:stretch>
              <a:fillRect/>
            </a:stretch>
          </a:blipFill>
        </p:spPr>
        <p:txBody>
          <a:bodyPr wrap="square" lIns="0" tIns="0" rIns="0" bIns="0" rtlCol="0"/>
          <a:lstStyle/>
          <a:p>
            <a:endParaRPr/>
          </a:p>
        </p:txBody>
      </p:sp>
      <p:sp>
        <p:nvSpPr>
          <p:cNvPr id="27" name="object 27"/>
          <p:cNvSpPr/>
          <p:nvPr/>
        </p:nvSpPr>
        <p:spPr>
          <a:xfrm>
            <a:off x="7302500" y="6311900"/>
            <a:ext cx="5384800" cy="3022600"/>
          </a:xfrm>
          <a:prstGeom prst="rect">
            <a:avLst/>
          </a:prstGeom>
          <a:blipFill>
            <a:blip r:embed="rId24" cstate="print"/>
            <a:stretch>
              <a:fillRect/>
            </a:stretch>
          </a:blipFill>
        </p:spPr>
        <p:txBody>
          <a:bodyPr wrap="square" lIns="0" tIns="0" rIns="0" bIns="0" rtlCol="0"/>
          <a:lstStyle/>
          <a:p>
            <a:endParaRPr/>
          </a:p>
        </p:txBody>
      </p:sp>
      <p:sp>
        <p:nvSpPr>
          <p:cNvPr id="28" name="object 28"/>
          <p:cNvSpPr/>
          <p:nvPr/>
        </p:nvSpPr>
        <p:spPr>
          <a:xfrm>
            <a:off x="8089900" y="1689100"/>
            <a:ext cx="2882900" cy="304800"/>
          </a:xfrm>
          <a:prstGeom prst="rect">
            <a:avLst/>
          </a:prstGeom>
          <a:blipFill>
            <a:blip r:embed="rId25" cstate="print"/>
            <a:stretch>
              <a:fillRect/>
            </a:stretch>
          </a:blipFill>
        </p:spPr>
        <p:txBody>
          <a:bodyPr wrap="square" lIns="0" tIns="0" rIns="0" bIns="0" rtlCol="0"/>
          <a:lstStyle/>
          <a:p>
            <a:endParaRPr/>
          </a:p>
        </p:txBody>
      </p:sp>
      <p:sp>
        <p:nvSpPr>
          <p:cNvPr id="29" name="object 29"/>
          <p:cNvSpPr/>
          <p:nvPr/>
        </p:nvSpPr>
        <p:spPr>
          <a:xfrm>
            <a:off x="10972800" y="1701800"/>
            <a:ext cx="1409700" cy="279400"/>
          </a:xfrm>
          <a:prstGeom prst="rect">
            <a:avLst/>
          </a:prstGeom>
          <a:blipFill>
            <a:blip r:embed="rId26" cstate="print"/>
            <a:stretch>
              <a:fillRect/>
            </a:stretch>
          </a:blipFill>
        </p:spPr>
        <p:txBody>
          <a:bodyPr wrap="square" lIns="0" tIns="0" rIns="0" bIns="0" rtlCol="0"/>
          <a:lstStyle/>
          <a:p>
            <a:endParaRPr/>
          </a:p>
        </p:txBody>
      </p:sp>
      <p:sp>
        <p:nvSpPr>
          <p:cNvPr id="30" name="object 30"/>
          <p:cNvSpPr txBox="1">
            <a:spLocks noGrp="1"/>
          </p:cNvSpPr>
          <p:nvPr>
            <p:ph type="title"/>
          </p:nvPr>
        </p:nvSpPr>
        <p:spPr>
          <a:prstGeom prst="rect">
            <a:avLst/>
          </a:prstGeom>
        </p:spPr>
        <p:txBody>
          <a:bodyPr vert="horz" wrap="square" lIns="0" tIns="0" rIns="0" bIns="0" rtlCol="0">
            <a:spAutoFit/>
          </a:bodyPr>
          <a:lstStyle/>
          <a:p>
            <a:pPr marL="1795780">
              <a:lnSpc>
                <a:spcPct val="100000"/>
              </a:lnSpc>
            </a:pPr>
            <a:r>
              <a:rPr spc="155" dirty="0"/>
              <a:t>NO </a:t>
            </a:r>
            <a:r>
              <a:rPr spc="235" dirty="0"/>
              <a:t>MORE</a:t>
            </a:r>
            <a:r>
              <a:rPr spc="1045" dirty="0"/>
              <a:t> </a:t>
            </a:r>
            <a:r>
              <a:rPr spc="315" dirty="0"/>
              <a:t>CHOICES</a:t>
            </a:r>
          </a:p>
          <a:p>
            <a:pPr marL="7523480">
              <a:lnSpc>
                <a:spcPct val="100000"/>
              </a:lnSpc>
              <a:spcBef>
                <a:spcPts val="1120"/>
              </a:spcBef>
            </a:pPr>
            <a:r>
              <a:rPr sz="1900" spc="-5" dirty="0">
                <a:solidFill>
                  <a:srgbClr val="000000"/>
                </a:solidFill>
              </a:rPr>
              <a:t>Images from </a:t>
            </a:r>
            <a:r>
              <a:rPr sz="1900" dirty="0">
                <a:solidFill>
                  <a:srgbClr val="000000"/>
                </a:solidFill>
              </a:rPr>
              <a:t>lost </a:t>
            </a:r>
            <a:r>
              <a:rPr sz="1900" spc="-5" dirty="0">
                <a:solidFill>
                  <a:srgbClr val="000000"/>
                </a:solidFill>
              </a:rPr>
              <a:t>year.com June 9,</a:t>
            </a:r>
            <a:r>
              <a:rPr sz="1900" spc="-10" dirty="0">
                <a:solidFill>
                  <a:srgbClr val="000000"/>
                </a:solidFill>
              </a:rPr>
              <a:t> </a:t>
            </a:r>
            <a:r>
              <a:rPr sz="1900" dirty="0">
                <a:solidFill>
                  <a:srgbClr val="000000"/>
                </a:solidFill>
              </a:rPr>
              <a:t>2016</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92400" y="723900"/>
            <a:ext cx="7645400" cy="660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0700" y="2501900"/>
            <a:ext cx="177800" cy="1651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37633" y="2528133"/>
            <a:ext cx="111516" cy="11151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812800" y="2425700"/>
            <a:ext cx="6273800" cy="3302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00100" y="2806700"/>
            <a:ext cx="5842000" cy="3302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00100" y="3187700"/>
            <a:ext cx="6057900" cy="3302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800100" y="3568700"/>
            <a:ext cx="6019800" cy="3302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800100" y="3949700"/>
            <a:ext cx="3606800" cy="33020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520700" y="4711700"/>
            <a:ext cx="177800" cy="177800"/>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537633" y="4748601"/>
            <a:ext cx="111516" cy="11151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812800" y="4648200"/>
            <a:ext cx="5803900" cy="3302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812800" y="5029200"/>
            <a:ext cx="5918200" cy="3302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800100" y="5410200"/>
            <a:ext cx="5308600" cy="3302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800100" y="5791200"/>
            <a:ext cx="4787900" cy="330200"/>
          </a:xfrm>
          <a:prstGeom prst="rect">
            <a:avLst/>
          </a:prstGeom>
          <a:blipFill>
            <a:blip r:embed="rId14" cstate="print"/>
            <a:stretch>
              <a:fillRect/>
            </a:stretch>
          </a:blipFill>
        </p:spPr>
        <p:txBody>
          <a:bodyPr wrap="square" lIns="0" tIns="0" rIns="0" bIns="0" rtlCol="0"/>
          <a:lstStyle/>
          <a:p>
            <a:endParaRPr/>
          </a:p>
        </p:txBody>
      </p:sp>
      <p:sp>
        <p:nvSpPr>
          <p:cNvPr id="16" name="object 16"/>
          <p:cNvSpPr txBox="1"/>
          <p:nvPr/>
        </p:nvSpPr>
        <p:spPr>
          <a:xfrm>
            <a:off x="800100" y="2342002"/>
            <a:ext cx="6273165" cy="3757295"/>
          </a:xfrm>
          <a:prstGeom prst="rect">
            <a:avLst/>
          </a:prstGeom>
        </p:spPr>
        <p:txBody>
          <a:bodyPr vert="horz" wrap="square" lIns="0" tIns="0" rIns="0" bIns="0" rtlCol="0">
            <a:spAutoFit/>
          </a:bodyPr>
          <a:lstStyle/>
          <a:p>
            <a:pPr marL="12700" marR="5080">
              <a:lnSpc>
                <a:spcPct val="113599"/>
              </a:lnSpc>
            </a:pPr>
            <a:r>
              <a:rPr sz="2200" dirty="0">
                <a:solidFill>
                  <a:srgbClr val="4F5C3F"/>
                </a:solidFill>
                <a:latin typeface="Georgia"/>
                <a:cs typeface="Georgia"/>
              </a:rPr>
              <a:t>Beyond the students, the community was in chaos.  The Little Rock School District Superintendent  and members of the School Board changed three  times in one calendar year through resignations,  appointments, and</a:t>
            </a:r>
            <a:r>
              <a:rPr sz="2200" spc="-5" dirty="0">
                <a:solidFill>
                  <a:srgbClr val="4F5C3F"/>
                </a:solidFill>
                <a:latin typeface="Georgia"/>
                <a:cs typeface="Georgia"/>
              </a:rPr>
              <a:t> </a:t>
            </a:r>
            <a:r>
              <a:rPr sz="2200" dirty="0">
                <a:solidFill>
                  <a:srgbClr val="4F5C3F"/>
                </a:solidFill>
                <a:latin typeface="Georgia"/>
                <a:cs typeface="Georgia"/>
              </a:rPr>
              <a:t>elections.</a:t>
            </a:r>
            <a:endParaRPr sz="2200">
              <a:latin typeface="Georgia"/>
              <a:cs typeface="Georgia"/>
            </a:endParaRPr>
          </a:p>
          <a:p>
            <a:pPr>
              <a:lnSpc>
                <a:spcPct val="100000"/>
              </a:lnSpc>
              <a:spcBef>
                <a:spcPts val="25"/>
              </a:spcBef>
            </a:pPr>
            <a:endParaRPr sz="2150">
              <a:latin typeface="Times New Roman"/>
              <a:cs typeface="Times New Roman"/>
            </a:endParaRPr>
          </a:p>
          <a:p>
            <a:pPr marL="12700" marR="375285">
              <a:lnSpc>
                <a:spcPct val="113599"/>
              </a:lnSpc>
            </a:pPr>
            <a:r>
              <a:rPr sz="2200" dirty="0">
                <a:solidFill>
                  <a:srgbClr val="4F5C3F"/>
                </a:solidFill>
                <a:latin typeface="Georgia"/>
                <a:cs typeface="Georgia"/>
              </a:rPr>
              <a:t>State legislators expanded the troubles beyond  Little Rock when they passed laws that targeted  </a:t>
            </a:r>
            <a:r>
              <a:rPr sz="2200" spc="5" dirty="0">
                <a:solidFill>
                  <a:srgbClr val="4F5C3F"/>
                </a:solidFill>
                <a:latin typeface="Georgia"/>
                <a:cs typeface="Georgia"/>
              </a:rPr>
              <a:t>NAACP </a:t>
            </a:r>
            <a:r>
              <a:rPr sz="2200" dirty="0">
                <a:solidFill>
                  <a:srgbClr val="4F5C3F"/>
                </a:solidFill>
                <a:latin typeface="Georgia"/>
                <a:cs typeface="Georgia"/>
              </a:rPr>
              <a:t>members and jeopardized the civil  liberties of all teachers and</a:t>
            </a:r>
            <a:r>
              <a:rPr sz="2200" spc="25" dirty="0">
                <a:solidFill>
                  <a:srgbClr val="4F5C3F"/>
                </a:solidFill>
                <a:latin typeface="Georgia"/>
                <a:cs typeface="Georgia"/>
              </a:rPr>
              <a:t> </a:t>
            </a:r>
            <a:r>
              <a:rPr sz="2200" dirty="0">
                <a:solidFill>
                  <a:srgbClr val="4F5C3F"/>
                </a:solidFill>
                <a:latin typeface="Georgia"/>
                <a:cs typeface="Georgia"/>
              </a:rPr>
              <a:t>professors.</a:t>
            </a:r>
            <a:endParaRPr sz="2200">
              <a:latin typeface="Georgia"/>
              <a:cs typeface="Georgia"/>
            </a:endParaRPr>
          </a:p>
        </p:txBody>
      </p:sp>
      <p:sp>
        <p:nvSpPr>
          <p:cNvPr id="17" name="object 17"/>
          <p:cNvSpPr/>
          <p:nvPr/>
        </p:nvSpPr>
        <p:spPr>
          <a:xfrm>
            <a:off x="520700" y="6553200"/>
            <a:ext cx="177800" cy="177800"/>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537633" y="6588069"/>
            <a:ext cx="111516" cy="11151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object 19"/>
          <p:cNvSpPr/>
          <p:nvPr/>
        </p:nvSpPr>
        <p:spPr>
          <a:xfrm>
            <a:off x="812800" y="6489700"/>
            <a:ext cx="4838700" cy="330200"/>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800100" y="6870700"/>
            <a:ext cx="6337300" cy="330200"/>
          </a:xfrm>
          <a:prstGeom prst="rect">
            <a:avLst/>
          </a:prstGeom>
          <a:blipFill>
            <a:blip r:embed="rId17" cstate="print"/>
            <a:stretch>
              <a:fillRect/>
            </a:stretch>
          </a:blipFill>
        </p:spPr>
        <p:txBody>
          <a:bodyPr wrap="square" lIns="0" tIns="0" rIns="0" bIns="0" rtlCol="0"/>
          <a:lstStyle/>
          <a:p>
            <a:endParaRPr/>
          </a:p>
        </p:txBody>
      </p:sp>
      <p:sp>
        <p:nvSpPr>
          <p:cNvPr id="21" name="object 21"/>
          <p:cNvSpPr/>
          <p:nvPr/>
        </p:nvSpPr>
        <p:spPr>
          <a:xfrm>
            <a:off x="787400" y="7251700"/>
            <a:ext cx="6197600" cy="330200"/>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800100" y="7632700"/>
            <a:ext cx="5270500" cy="330200"/>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800100" y="8013700"/>
            <a:ext cx="6070600" cy="330200"/>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800100" y="8394700"/>
            <a:ext cx="6096000" cy="330200"/>
          </a:xfrm>
          <a:prstGeom prst="rect">
            <a:avLst/>
          </a:prstGeom>
          <a:blipFill>
            <a:blip r:embed="rId21" cstate="print"/>
            <a:stretch>
              <a:fillRect/>
            </a:stretch>
          </a:blipFill>
        </p:spPr>
        <p:txBody>
          <a:bodyPr wrap="square" lIns="0" tIns="0" rIns="0" bIns="0" rtlCol="0"/>
          <a:lstStyle/>
          <a:p>
            <a:endParaRPr/>
          </a:p>
        </p:txBody>
      </p:sp>
      <p:sp>
        <p:nvSpPr>
          <p:cNvPr id="25" name="object 25"/>
          <p:cNvSpPr/>
          <p:nvPr/>
        </p:nvSpPr>
        <p:spPr>
          <a:xfrm>
            <a:off x="800100" y="8775700"/>
            <a:ext cx="1689100" cy="279400"/>
          </a:xfrm>
          <a:prstGeom prst="rect">
            <a:avLst/>
          </a:prstGeom>
          <a:blipFill>
            <a:blip r:embed="rId22" cstate="print"/>
            <a:stretch>
              <a:fillRect/>
            </a:stretch>
          </a:blipFill>
        </p:spPr>
        <p:txBody>
          <a:bodyPr wrap="square" lIns="0" tIns="0" rIns="0" bIns="0" rtlCol="0"/>
          <a:lstStyle/>
          <a:p>
            <a:endParaRPr/>
          </a:p>
        </p:txBody>
      </p:sp>
      <p:sp>
        <p:nvSpPr>
          <p:cNvPr id="26" name="object 26"/>
          <p:cNvSpPr txBox="1"/>
          <p:nvPr/>
        </p:nvSpPr>
        <p:spPr>
          <a:xfrm>
            <a:off x="800100" y="6406002"/>
            <a:ext cx="6301740" cy="2677795"/>
          </a:xfrm>
          <a:prstGeom prst="rect">
            <a:avLst/>
          </a:prstGeom>
        </p:spPr>
        <p:txBody>
          <a:bodyPr vert="horz" wrap="square" lIns="0" tIns="0" rIns="0" bIns="0" rtlCol="0">
            <a:spAutoFit/>
          </a:bodyPr>
          <a:lstStyle/>
          <a:p>
            <a:pPr marL="12700" marR="5080">
              <a:lnSpc>
                <a:spcPct val="113599"/>
              </a:lnSpc>
            </a:pPr>
            <a:r>
              <a:rPr sz="2200" dirty="0">
                <a:solidFill>
                  <a:srgbClr val="4F5C3F"/>
                </a:solidFill>
                <a:latin typeface="Georgia"/>
                <a:cs typeface="Georgia"/>
              </a:rPr>
              <a:t>State employees were intimidated with  requirements to list all organizations to which they  belonged or to </a:t>
            </a:r>
            <a:r>
              <a:rPr sz="2200" spc="5" dirty="0">
                <a:solidFill>
                  <a:srgbClr val="4F5C3F"/>
                </a:solidFill>
                <a:latin typeface="Georgia"/>
                <a:cs typeface="Georgia"/>
              </a:rPr>
              <a:t>whom </a:t>
            </a:r>
            <a:r>
              <a:rPr sz="2200" dirty="0">
                <a:solidFill>
                  <a:srgbClr val="4F5C3F"/>
                </a:solidFill>
                <a:latin typeface="Georgia"/>
                <a:cs typeface="Georgia"/>
              </a:rPr>
              <a:t>they paid dues. For months,  the ever changing political upheaval of the  community was measured by rising tensions and  falling morale in every </a:t>
            </a:r>
            <a:r>
              <a:rPr sz="2200" spc="5" dirty="0">
                <a:solidFill>
                  <a:srgbClr val="4F5C3F"/>
                </a:solidFill>
                <a:latin typeface="Georgia"/>
                <a:cs typeface="Georgia"/>
              </a:rPr>
              <a:t>home </a:t>
            </a:r>
            <a:r>
              <a:rPr sz="2200" dirty="0">
                <a:solidFill>
                  <a:srgbClr val="4F5C3F"/>
                </a:solidFill>
                <a:latin typeface="Georgia"/>
                <a:cs typeface="Georgia"/>
              </a:rPr>
              <a:t>of students, parents  and</a:t>
            </a:r>
            <a:r>
              <a:rPr sz="2200" spc="-55" dirty="0">
                <a:solidFill>
                  <a:srgbClr val="4F5C3F"/>
                </a:solidFill>
                <a:latin typeface="Georgia"/>
                <a:cs typeface="Georgia"/>
              </a:rPr>
              <a:t> </a:t>
            </a:r>
            <a:r>
              <a:rPr sz="2200" dirty="0">
                <a:solidFill>
                  <a:srgbClr val="4F5C3F"/>
                </a:solidFill>
                <a:latin typeface="Georgia"/>
                <a:cs typeface="Georgia"/>
              </a:rPr>
              <a:t>teachers.</a:t>
            </a:r>
            <a:endParaRPr sz="2200">
              <a:latin typeface="Georgia"/>
              <a:cs typeface="Georgia"/>
            </a:endParaRPr>
          </a:p>
        </p:txBody>
      </p:sp>
      <p:sp>
        <p:nvSpPr>
          <p:cNvPr id="27" name="object 27"/>
          <p:cNvSpPr/>
          <p:nvPr/>
        </p:nvSpPr>
        <p:spPr>
          <a:xfrm>
            <a:off x="7213600" y="2324100"/>
            <a:ext cx="5422900" cy="5588000"/>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7251700" y="8051800"/>
            <a:ext cx="5372100" cy="254000"/>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7251700" y="8318500"/>
            <a:ext cx="5321300" cy="254000"/>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7251700" y="8572500"/>
            <a:ext cx="5143500" cy="254000"/>
          </a:xfrm>
          <a:prstGeom prst="rect">
            <a:avLst/>
          </a:prstGeom>
          <a:blipFill>
            <a:blip r:embed="rId26" cstate="print"/>
            <a:stretch>
              <a:fillRect/>
            </a:stretch>
          </a:blipFill>
        </p:spPr>
        <p:txBody>
          <a:bodyPr wrap="square" lIns="0" tIns="0" rIns="0" bIns="0" rtlCol="0"/>
          <a:lstStyle/>
          <a:p>
            <a:endParaRPr/>
          </a:p>
        </p:txBody>
      </p:sp>
      <p:sp>
        <p:nvSpPr>
          <p:cNvPr id="31" name="object 31"/>
          <p:cNvSpPr/>
          <p:nvPr/>
        </p:nvSpPr>
        <p:spPr>
          <a:xfrm>
            <a:off x="7251700" y="8839200"/>
            <a:ext cx="3860800" cy="254000"/>
          </a:xfrm>
          <a:prstGeom prst="rect">
            <a:avLst/>
          </a:prstGeom>
          <a:blipFill>
            <a:blip r:embed="rId27" cstate="print"/>
            <a:stretch>
              <a:fillRect/>
            </a:stretch>
          </a:blipFill>
        </p:spPr>
        <p:txBody>
          <a:bodyPr wrap="square" lIns="0" tIns="0" rIns="0" bIns="0" rtlCol="0"/>
          <a:lstStyle/>
          <a:p>
            <a:endParaRPr/>
          </a:p>
        </p:txBody>
      </p:sp>
      <p:sp>
        <p:nvSpPr>
          <p:cNvPr id="32" name="object 32"/>
          <p:cNvSpPr txBox="1"/>
          <p:nvPr/>
        </p:nvSpPr>
        <p:spPr>
          <a:xfrm>
            <a:off x="7251700" y="8005267"/>
            <a:ext cx="5340985" cy="1061720"/>
          </a:xfrm>
          <a:prstGeom prst="rect">
            <a:avLst/>
          </a:prstGeom>
        </p:spPr>
        <p:txBody>
          <a:bodyPr vert="horz" wrap="square" lIns="0" tIns="0" rIns="0" bIns="0" rtlCol="0">
            <a:spAutoFit/>
          </a:bodyPr>
          <a:lstStyle/>
          <a:p>
            <a:pPr marL="12700" marR="5080">
              <a:lnSpc>
                <a:spcPct val="114799"/>
              </a:lnSpc>
            </a:pPr>
            <a:r>
              <a:rPr sz="1500" dirty="0">
                <a:solidFill>
                  <a:srgbClr val="4F5C3F"/>
                </a:solidFill>
                <a:latin typeface="Georgia"/>
                <a:cs typeface="Georgia"/>
              </a:rPr>
              <a:t>Segregationist opponents formed </a:t>
            </a:r>
            <a:r>
              <a:rPr sz="1500" spc="-5" dirty="0">
                <a:solidFill>
                  <a:srgbClr val="4F5C3F"/>
                </a:solidFill>
                <a:latin typeface="Georgia"/>
                <a:cs typeface="Georgia"/>
              </a:rPr>
              <a:t>CROSS </a:t>
            </a:r>
            <a:r>
              <a:rPr sz="1500" dirty="0">
                <a:solidFill>
                  <a:srgbClr val="4F5C3F"/>
                </a:solidFill>
                <a:latin typeface="Georgia"/>
                <a:cs typeface="Georgia"/>
              </a:rPr>
              <a:t>(Committee to</a:t>
            </a:r>
            <a:r>
              <a:rPr sz="1500" spc="-75" dirty="0">
                <a:solidFill>
                  <a:srgbClr val="4F5C3F"/>
                </a:solidFill>
                <a:latin typeface="Georgia"/>
                <a:cs typeface="Georgia"/>
              </a:rPr>
              <a:t> </a:t>
            </a:r>
            <a:r>
              <a:rPr sz="1500" dirty="0">
                <a:solidFill>
                  <a:srgbClr val="4F5C3F"/>
                </a:solidFill>
                <a:latin typeface="Georgia"/>
                <a:cs typeface="Georgia"/>
              </a:rPr>
              <a:t>Retain  our Segregated Schools) and attempted to recall the moderates  on the school board. In a twenty day campaign, the opposing  sides battled for the hearts of the</a:t>
            </a:r>
            <a:r>
              <a:rPr sz="1500" spc="-100" dirty="0">
                <a:solidFill>
                  <a:srgbClr val="4F5C3F"/>
                </a:solidFill>
                <a:latin typeface="Georgia"/>
                <a:cs typeface="Georgia"/>
              </a:rPr>
              <a:t> </a:t>
            </a:r>
            <a:r>
              <a:rPr sz="1500" dirty="0">
                <a:solidFill>
                  <a:srgbClr val="4F5C3F"/>
                </a:solidFill>
                <a:latin typeface="Georgia"/>
                <a:cs typeface="Georgia"/>
              </a:rPr>
              <a:t>community.</a:t>
            </a:r>
            <a:endParaRPr sz="1500">
              <a:latin typeface="Georgia"/>
              <a:cs typeface="Georgia"/>
            </a:endParaRPr>
          </a:p>
        </p:txBody>
      </p:sp>
      <p:sp>
        <p:nvSpPr>
          <p:cNvPr id="33" name="object 33"/>
          <p:cNvSpPr/>
          <p:nvPr/>
        </p:nvSpPr>
        <p:spPr>
          <a:xfrm>
            <a:off x="8255000" y="1739900"/>
            <a:ext cx="2768600" cy="304800"/>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11036300" y="1752600"/>
            <a:ext cx="1409700" cy="279400"/>
          </a:xfrm>
          <a:prstGeom prst="rect">
            <a:avLst/>
          </a:prstGeom>
          <a:blipFill>
            <a:blip r:embed="rId29" cstate="print"/>
            <a:stretch>
              <a:fillRect/>
            </a:stretch>
          </a:blipFill>
        </p:spPr>
        <p:txBody>
          <a:bodyPr wrap="square" lIns="0" tIns="0" rIns="0" bIns="0" rtlCol="0"/>
          <a:lstStyle/>
          <a:p>
            <a:endParaRPr/>
          </a:p>
        </p:txBody>
      </p:sp>
      <p:sp>
        <p:nvSpPr>
          <p:cNvPr id="35" name="object 35"/>
          <p:cNvSpPr txBox="1">
            <a:spLocks noGrp="1"/>
          </p:cNvSpPr>
          <p:nvPr>
            <p:ph type="title"/>
          </p:nvPr>
        </p:nvSpPr>
        <p:spPr>
          <a:prstGeom prst="rect">
            <a:avLst/>
          </a:prstGeom>
        </p:spPr>
        <p:txBody>
          <a:bodyPr vert="horz" wrap="square" lIns="0" tIns="0" rIns="0" bIns="0" rtlCol="0">
            <a:spAutoFit/>
          </a:bodyPr>
          <a:lstStyle/>
          <a:p>
            <a:pPr marL="2138680">
              <a:lnSpc>
                <a:spcPct val="100000"/>
              </a:lnSpc>
            </a:pPr>
            <a:r>
              <a:rPr spc="210" dirty="0"/>
              <a:t>THE</a:t>
            </a:r>
            <a:r>
              <a:rPr spc="560" dirty="0"/>
              <a:t> </a:t>
            </a:r>
            <a:r>
              <a:rPr spc="315" dirty="0"/>
              <a:t>COMMUNITY</a:t>
            </a:r>
          </a:p>
          <a:p>
            <a:pPr marL="7688580">
              <a:lnSpc>
                <a:spcPct val="100000"/>
              </a:lnSpc>
              <a:spcBef>
                <a:spcPts val="1520"/>
              </a:spcBef>
            </a:pPr>
            <a:r>
              <a:rPr sz="1900" spc="-5" dirty="0">
                <a:solidFill>
                  <a:srgbClr val="000000"/>
                </a:solidFill>
              </a:rPr>
              <a:t>Image from </a:t>
            </a:r>
            <a:r>
              <a:rPr sz="1900" dirty="0">
                <a:solidFill>
                  <a:srgbClr val="000000"/>
                </a:solidFill>
              </a:rPr>
              <a:t>lost </a:t>
            </a:r>
            <a:r>
              <a:rPr sz="1900" spc="-5" dirty="0">
                <a:solidFill>
                  <a:srgbClr val="000000"/>
                </a:solidFill>
              </a:rPr>
              <a:t>year.com June 9,</a:t>
            </a:r>
            <a:r>
              <a:rPr sz="1900" spc="-10" dirty="0">
                <a:solidFill>
                  <a:srgbClr val="000000"/>
                </a:solidFill>
              </a:rPr>
              <a:t> </a:t>
            </a:r>
            <a:r>
              <a:rPr sz="1900" dirty="0">
                <a:solidFill>
                  <a:srgbClr val="000000"/>
                </a:solidFill>
              </a:rPr>
              <a:t>2016</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832930" y="1659591"/>
            <a:ext cx="5563393" cy="63615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883400" y="1701800"/>
            <a:ext cx="5435600" cy="62357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883730" y="1701093"/>
            <a:ext cx="5436870" cy="6235065"/>
          </a:xfrm>
          <a:custGeom>
            <a:avLst/>
            <a:gdLst/>
            <a:ahLst/>
            <a:cxnLst/>
            <a:rect l="l" t="t" r="r" b="b"/>
            <a:pathLst>
              <a:path w="5436870" h="6235065">
                <a:moveTo>
                  <a:pt x="0" y="0"/>
                </a:moveTo>
                <a:lnTo>
                  <a:pt x="0" y="6234508"/>
                </a:lnTo>
                <a:lnTo>
                  <a:pt x="5436393" y="6234508"/>
                </a:lnTo>
                <a:lnTo>
                  <a:pt x="5436393" y="0"/>
                </a:lnTo>
                <a:lnTo>
                  <a:pt x="0" y="0"/>
                </a:lnTo>
                <a:close/>
              </a:path>
            </a:pathLst>
          </a:custGeom>
          <a:ln w="25399">
            <a:solidFill>
              <a:srgbClr val="F3F7F5"/>
            </a:solidFill>
          </a:ln>
        </p:spPr>
        <p:txBody>
          <a:bodyPr wrap="square" lIns="0" tIns="0" rIns="0" bIns="0" rtlCol="0"/>
          <a:lstStyle/>
          <a:p>
            <a:endParaRPr/>
          </a:p>
        </p:txBody>
      </p:sp>
      <p:sp>
        <p:nvSpPr>
          <p:cNvPr id="6" name="object 6"/>
          <p:cNvSpPr/>
          <p:nvPr/>
        </p:nvSpPr>
        <p:spPr>
          <a:xfrm>
            <a:off x="2882900" y="1816100"/>
            <a:ext cx="2184400" cy="660400"/>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870200" y="1625600"/>
            <a:ext cx="2247265" cy="982344"/>
          </a:xfrm>
          <a:prstGeom prst="rect">
            <a:avLst/>
          </a:prstGeom>
        </p:spPr>
        <p:txBody>
          <a:bodyPr vert="horz" wrap="square" lIns="0" tIns="0" rIns="0" bIns="0" rtlCol="0">
            <a:spAutoFit/>
          </a:bodyPr>
          <a:lstStyle/>
          <a:p>
            <a:pPr marL="12700">
              <a:lnSpc>
                <a:spcPct val="100000"/>
              </a:lnSpc>
            </a:pPr>
            <a:r>
              <a:rPr spc="315" dirty="0">
                <a:solidFill>
                  <a:srgbClr val="4F5C3F"/>
                </a:solidFill>
              </a:rPr>
              <a:t>STOP</a:t>
            </a:r>
          </a:p>
        </p:txBody>
      </p:sp>
      <p:sp>
        <p:nvSpPr>
          <p:cNvPr id="8" name="object 8"/>
          <p:cNvSpPr/>
          <p:nvPr/>
        </p:nvSpPr>
        <p:spPr>
          <a:xfrm>
            <a:off x="736600" y="3670300"/>
            <a:ext cx="5600700" cy="4191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49300" y="4165600"/>
            <a:ext cx="4902200" cy="4191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36600" y="4648200"/>
            <a:ext cx="5854700" cy="41910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736600" y="5143500"/>
            <a:ext cx="4787900" cy="41910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736600" y="5626100"/>
            <a:ext cx="5715000" cy="419100"/>
          </a:xfrm>
          <a:prstGeom prst="rect">
            <a:avLst/>
          </a:prstGeom>
          <a:blipFill>
            <a:blip r:embed="rId10" cstate="print"/>
            <a:stretch>
              <a:fillRect/>
            </a:stretch>
          </a:blipFill>
        </p:spPr>
        <p:txBody>
          <a:bodyPr wrap="square" lIns="0" tIns="0" rIns="0" bIns="0" rtlCol="0"/>
          <a:lstStyle/>
          <a:p>
            <a:endParaRPr/>
          </a:p>
        </p:txBody>
      </p:sp>
      <p:sp>
        <p:nvSpPr>
          <p:cNvPr id="13" name="object 13"/>
          <p:cNvSpPr txBox="1"/>
          <p:nvPr/>
        </p:nvSpPr>
        <p:spPr>
          <a:xfrm>
            <a:off x="736600" y="3555860"/>
            <a:ext cx="5839460" cy="2456180"/>
          </a:xfrm>
          <a:prstGeom prst="rect">
            <a:avLst/>
          </a:prstGeom>
        </p:spPr>
        <p:txBody>
          <a:bodyPr vert="horz" wrap="square" lIns="0" tIns="0" rIns="0" bIns="0" rtlCol="0">
            <a:spAutoFit/>
          </a:bodyPr>
          <a:lstStyle/>
          <a:p>
            <a:pPr marL="12700" marR="5080">
              <a:lnSpc>
                <a:spcPct val="116700"/>
              </a:lnSpc>
            </a:pPr>
            <a:r>
              <a:rPr sz="2750" spc="15" dirty="0">
                <a:solidFill>
                  <a:srgbClr val="4F5C3F"/>
                </a:solidFill>
                <a:latin typeface="Georgia"/>
                <a:cs typeface="Georgia"/>
              </a:rPr>
              <a:t>Moderates formed </a:t>
            </a:r>
            <a:r>
              <a:rPr sz="2750" spc="20" dirty="0">
                <a:solidFill>
                  <a:srgbClr val="4F5C3F"/>
                </a:solidFill>
                <a:latin typeface="Georgia"/>
                <a:cs typeface="Georgia"/>
              </a:rPr>
              <a:t>STOP </a:t>
            </a:r>
            <a:r>
              <a:rPr sz="2750" spc="15" dirty="0">
                <a:solidFill>
                  <a:srgbClr val="4F5C3F"/>
                </a:solidFill>
                <a:latin typeface="Georgia"/>
                <a:cs typeface="Georgia"/>
              </a:rPr>
              <a:t>(Stop This  Outrageous Purge) to </a:t>
            </a:r>
            <a:r>
              <a:rPr sz="2750" spc="10" dirty="0">
                <a:solidFill>
                  <a:srgbClr val="4F5C3F"/>
                </a:solidFill>
                <a:latin typeface="Georgia"/>
                <a:cs typeface="Georgia"/>
              </a:rPr>
              <a:t>recall </a:t>
            </a:r>
            <a:r>
              <a:rPr sz="2750" spc="15" dirty="0">
                <a:solidFill>
                  <a:srgbClr val="4F5C3F"/>
                </a:solidFill>
                <a:latin typeface="Georgia"/>
                <a:cs typeface="Georgia"/>
              </a:rPr>
              <a:t>the  segregationist school board</a:t>
            </a:r>
            <a:r>
              <a:rPr sz="2750" spc="-100" dirty="0">
                <a:solidFill>
                  <a:srgbClr val="4F5C3F"/>
                </a:solidFill>
                <a:latin typeface="Georgia"/>
                <a:cs typeface="Georgia"/>
              </a:rPr>
              <a:t> </a:t>
            </a:r>
            <a:r>
              <a:rPr sz="2750" spc="20" dirty="0">
                <a:solidFill>
                  <a:srgbClr val="4F5C3F"/>
                </a:solidFill>
                <a:latin typeface="Georgia"/>
                <a:cs typeface="Georgia"/>
              </a:rPr>
              <a:t>members</a:t>
            </a:r>
            <a:endParaRPr sz="2750">
              <a:latin typeface="Georgia"/>
              <a:cs typeface="Georgia"/>
            </a:endParaRPr>
          </a:p>
          <a:p>
            <a:pPr marL="12700" marR="135890">
              <a:lnSpc>
                <a:spcPct val="115199"/>
              </a:lnSpc>
              <a:spcBef>
                <a:spcPts val="95"/>
              </a:spcBef>
            </a:pPr>
            <a:r>
              <a:rPr sz="2750" spc="15" dirty="0">
                <a:solidFill>
                  <a:srgbClr val="4F5C3F"/>
                </a:solidFill>
                <a:latin typeface="Georgia"/>
                <a:cs typeface="Georgia"/>
              </a:rPr>
              <a:t>to </a:t>
            </a:r>
            <a:r>
              <a:rPr sz="2750" spc="10" dirty="0">
                <a:solidFill>
                  <a:srgbClr val="4F5C3F"/>
                </a:solidFill>
                <a:latin typeface="Georgia"/>
                <a:cs typeface="Georgia"/>
              </a:rPr>
              <a:t>try </a:t>
            </a:r>
            <a:r>
              <a:rPr sz="2750" spc="15" dirty="0">
                <a:solidFill>
                  <a:srgbClr val="4F5C3F"/>
                </a:solidFill>
                <a:latin typeface="Georgia"/>
                <a:cs typeface="Georgia"/>
              </a:rPr>
              <a:t>to regain control </a:t>
            </a:r>
            <a:r>
              <a:rPr sz="2750" spc="10" dirty="0">
                <a:solidFill>
                  <a:srgbClr val="4F5C3F"/>
                </a:solidFill>
                <a:latin typeface="Georgia"/>
                <a:cs typeface="Georgia"/>
              </a:rPr>
              <a:t>of their  </a:t>
            </a:r>
            <a:r>
              <a:rPr sz="2750" spc="15" dirty="0">
                <a:solidFill>
                  <a:srgbClr val="4F5C3F"/>
                </a:solidFill>
                <a:latin typeface="Georgia"/>
                <a:cs typeface="Georgia"/>
              </a:rPr>
              <a:t>community and </a:t>
            </a:r>
            <a:r>
              <a:rPr sz="2750" spc="10" dirty="0">
                <a:solidFill>
                  <a:srgbClr val="4F5C3F"/>
                </a:solidFill>
                <a:latin typeface="Georgia"/>
                <a:cs typeface="Georgia"/>
              </a:rPr>
              <a:t>their </a:t>
            </a:r>
            <a:r>
              <a:rPr sz="2750" spc="15" dirty="0">
                <a:solidFill>
                  <a:srgbClr val="4F5C3F"/>
                </a:solidFill>
                <a:latin typeface="Georgia"/>
                <a:cs typeface="Georgia"/>
              </a:rPr>
              <a:t>public</a:t>
            </a:r>
            <a:r>
              <a:rPr sz="2750" spc="-50" dirty="0">
                <a:solidFill>
                  <a:srgbClr val="4F5C3F"/>
                </a:solidFill>
                <a:latin typeface="Georgia"/>
                <a:cs typeface="Georgia"/>
              </a:rPr>
              <a:t> </a:t>
            </a:r>
            <a:r>
              <a:rPr sz="2750" spc="15" dirty="0">
                <a:solidFill>
                  <a:srgbClr val="4F5C3F"/>
                </a:solidFill>
                <a:latin typeface="Georgia"/>
                <a:cs typeface="Georgia"/>
              </a:rPr>
              <a:t>schools.</a:t>
            </a:r>
            <a:endParaRPr sz="2750">
              <a:latin typeface="Georgia"/>
              <a:cs typeface="Georgia"/>
            </a:endParaRPr>
          </a:p>
        </p:txBody>
      </p:sp>
      <p:sp>
        <p:nvSpPr>
          <p:cNvPr id="14" name="object 14"/>
          <p:cNvSpPr/>
          <p:nvPr/>
        </p:nvSpPr>
        <p:spPr>
          <a:xfrm>
            <a:off x="8077200" y="1295400"/>
            <a:ext cx="2768600" cy="30480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0858500" y="1308100"/>
            <a:ext cx="1409700" cy="279400"/>
          </a:xfrm>
          <a:prstGeom prst="rect">
            <a:avLst/>
          </a:prstGeom>
          <a:blipFill>
            <a:blip r:embed="rId12" cstate="print"/>
            <a:stretch>
              <a:fillRect/>
            </a:stretch>
          </a:blipFill>
        </p:spPr>
        <p:txBody>
          <a:bodyPr wrap="square" lIns="0" tIns="0" rIns="0" bIns="0" rtlCol="0"/>
          <a:lstStyle/>
          <a:p>
            <a:endParaRPr/>
          </a:p>
        </p:txBody>
      </p:sp>
      <p:sp>
        <p:nvSpPr>
          <p:cNvPr id="16" name="object 16"/>
          <p:cNvSpPr txBox="1"/>
          <p:nvPr/>
        </p:nvSpPr>
        <p:spPr>
          <a:xfrm>
            <a:off x="8077200" y="1270000"/>
            <a:ext cx="4170679" cy="300990"/>
          </a:xfrm>
          <a:prstGeom prst="rect">
            <a:avLst/>
          </a:prstGeom>
        </p:spPr>
        <p:txBody>
          <a:bodyPr vert="horz" wrap="square" lIns="0" tIns="0" rIns="0" bIns="0" rtlCol="0">
            <a:spAutoFit/>
          </a:bodyPr>
          <a:lstStyle/>
          <a:p>
            <a:pPr marL="12700">
              <a:lnSpc>
                <a:spcPct val="100000"/>
              </a:lnSpc>
            </a:pPr>
            <a:r>
              <a:rPr sz="1900" spc="-5" dirty="0">
                <a:latin typeface="Georgia"/>
                <a:cs typeface="Georgia"/>
              </a:rPr>
              <a:t>Image from </a:t>
            </a:r>
            <a:r>
              <a:rPr sz="1900" dirty="0">
                <a:latin typeface="Georgia"/>
                <a:cs typeface="Georgia"/>
              </a:rPr>
              <a:t>lost </a:t>
            </a:r>
            <a:r>
              <a:rPr sz="1900" spc="-5" dirty="0">
                <a:latin typeface="Georgia"/>
                <a:cs typeface="Georgia"/>
              </a:rPr>
              <a:t>year.com June 9,</a:t>
            </a:r>
            <a:r>
              <a:rPr sz="1900" spc="-10" dirty="0">
                <a:latin typeface="Georgia"/>
                <a:cs typeface="Georgia"/>
              </a:rPr>
              <a:t> </a:t>
            </a:r>
            <a:r>
              <a:rPr sz="1900" dirty="0">
                <a:latin typeface="Georgia"/>
                <a:cs typeface="Georgia"/>
              </a:rPr>
              <a:t>2016</a:t>
            </a:r>
            <a:endParaRPr sz="1900">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01900" y="723900"/>
            <a:ext cx="7962900" cy="660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973580">
              <a:lnSpc>
                <a:spcPct val="100000"/>
              </a:lnSpc>
            </a:pPr>
            <a:r>
              <a:rPr dirty="0"/>
              <a:t>A </a:t>
            </a:r>
            <a:r>
              <a:rPr spc="270" dirty="0"/>
              <a:t>TURNING</a:t>
            </a:r>
            <a:r>
              <a:rPr spc="1170" dirty="0"/>
              <a:t> </a:t>
            </a:r>
            <a:r>
              <a:rPr spc="320" dirty="0"/>
              <a:t>POINT</a:t>
            </a:r>
          </a:p>
        </p:txBody>
      </p:sp>
      <p:sp>
        <p:nvSpPr>
          <p:cNvPr id="4" name="object 4"/>
          <p:cNvSpPr/>
          <p:nvPr/>
        </p:nvSpPr>
        <p:spPr>
          <a:xfrm>
            <a:off x="863600" y="2921000"/>
            <a:ext cx="177800" cy="1905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76300" y="2958449"/>
            <a:ext cx="125455" cy="12545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1155700" y="2857500"/>
            <a:ext cx="10858500" cy="3683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55700" y="3276600"/>
            <a:ext cx="10363200" cy="3683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155700" y="3708400"/>
            <a:ext cx="7239000" cy="3683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863600" y="4660900"/>
            <a:ext cx="177800" cy="1905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876300" y="4694285"/>
            <a:ext cx="125455" cy="12545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168400" y="4584700"/>
            <a:ext cx="10655300" cy="36830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143000" y="5016500"/>
            <a:ext cx="10223500" cy="36830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168400" y="5435600"/>
            <a:ext cx="8661400" cy="36830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863600" y="6400800"/>
            <a:ext cx="177800" cy="190500"/>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876300" y="6430121"/>
            <a:ext cx="125455" cy="12545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168400" y="6324600"/>
            <a:ext cx="8407400" cy="36830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9613900" y="6324600"/>
            <a:ext cx="1485900" cy="304800"/>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1155700" y="6756400"/>
            <a:ext cx="9994900" cy="368300"/>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1155700" y="7175500"/>
            <a:ext cx="10553700" cy="368300"/>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1155700" y="7607300"/>
            <a:ext cx="10960100" cy="368300"/>
          </a:xfrm>
          <a:prstGeom prst="rect">
            <a:avLst/>
          </a:prstGeom>
          <a:blipFill>
            <a:blip r:embed="rId17" cstate="print"/>
            <a:stretch>
              <a:fillRect/>
            </a:stretch>
          </a:blipFill>
        </p:spPr>
        <p:txBody>
          <a:bodyPr wrap="square" lIns="0" tIns="0" rIns="0" bIns="0" rtlCol="0"/>
          <a:lstStyle/>
          <a:p>
            <a:endParaRPr/>
          </a:p>
        </p:txBody>
      </p:sp>
      <p:sp>
        <p:nvSpPr>
          <p:cNvPr id="21" name="object 21"/>
          <p:cNvSpPr/>
          <p:nvPr/>
        </p:nvSpPr>
        <p:spPr>
          <a:xfrm>
            <a:off x="1143000" y="8026400"/>
            <a:ext cx="8928100" cy="368300"/>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1155700" y="8458200"/>
            <a:ext cx="2209800" cy="368300"/>
          </a:xfrm>
          <a:prstGeom prst="rect">
            <a:avLst/>
          </a:prstGeom>
          <a:blipFill>
            <a:blip r:embed="rId19" cstate="print"/>
            <a:stretch>
              <a:fillRect/>
            </a:stretch>
          </a:blipFill>
        </p:spPr>
        <p:txBody>
          <a:bodyPr wrap="square" lIns="0" tIns="0" rIns="0" bIns="0" rtlCol="0"/>
          <a:lstStyle/>
          <a:p>
            <a:endParaRPr/>
          </a:p>
        </p:txBody>
      </p:sp>
      <p:sp>
        <p:nvSpPr>
          <p:cNvPr id="23" name="object 23"/>
          <p:cNvSpPr txBox="1"/>
          <p:nvPr/>
        </p:nvSpPr>
        <p:spPr>
          <a:xfrm>
            <a:off x="1155700" y="2761150"/>
            <a:ext cx="10946765" cy="6037580"/>
          </a:xfrm>
          <a:prstGeom prst="rect">
            <a:avLst/>
          </a:prstGeom>
        </p:spPr>
        <p:txBody>
          <a:bodyPr vert="horz" wrap="square" lIns="0" tIns="0" rIns="0" bIns="0" rtlCol="0">
            <a:spAutoFit/>
          </a:bodyPr>
          <a:lstStyle/>
          <a:p>
            <a:pPr marL="12700" marR="143510">
              <a:lnSpc>
                <a:spcPct val="113900"/>
              </a:lnSpc>
            </a:pPr>
            <a:r>
              <a:rPr sz="2450" spc="15" dirty="0">
                <a:solidFill>
                  <a:srgbClr val="4F5C3F"/>
                </a:solidFill>
                <a:latin typeface="Georgia"/>
                <a:cs typeface="Georgia"/>
              </a:rPr>
              <a:t>Opposing sides worked publicly and behind the scenes to jockey </a:t>
            </a:r>
            <a:r>
              <a:rPr sz="2450" spc="10" dirty="0">
                <a:solidFill>
                  <a:srgbClr val="4F5C3F"/>
                </a:solidFill>
                <a:latin typeface="Georgia"/>
                <a:cs typeface="Georgia"/>
              </a:rPr>
              <a:t>for </a:t>
            </a:r>
            <a:r>
              <a:rPr sz="2450" spc="15" dirty="0">
                <a:solidFill>
                  <a:srgbClr val="4F5C3F"/>
                </a:solidFill>
                <a:latin typeface="Georgia"/>
                <a:cs typeface="Georgia"/>
              </a:rPr>
              <a:t>control</a:t>
            </a:r>
            <a:r>
              <a:rPr sz="2450" spc="-105" dirty="0">
                <a:solidFill>
                  <a:srgbClr val="4F5C3F"/>
                </a:solidFill>
                <a:latin typeface="Georgia"/>
                <a:cs typeface="Georgia"/>
              </a:rPr>
              <a:t> </a:t>
            </a:r>
            <a:r>
              <a:rPr sz="2450" spc="10" dirty="0">
                <a:solidFill>
                  <a:srgbClr val="4F5C3F"/>
                </a:solidFill>
                <a:latin typeface="Georgia"/>
                <a:cs typeface="Georgia"/>
              </a:rPr>
              <a:t>of  their </a:t>
            </a:r>
            <a:r>
              <a:rPr sz="2450" spc="15" dirty="0">
                <a:solidFill>
                  <a:srgbClr val="4F5C3F"/>
                </a:solidFill>
                <a:latin typeface="Georgia"/>
                <a:cs typeface="Georgia"/>
              </a:rPr>
              <a:t>community. The Capital </a:t>
            </a:r>
            <a:r>
              <a:rPr sz="2450" spc="10" dirty="0">
                <a:solidFill>
                  <a:srgbClr val="4F5C3F"/>
                </a:solidFill>
                <a:latin typeface="Georgia"/>
                <a:cs typeface="Georgia"/>
              </a:rPr>
              <a:t>Citizens </a:t>
            </a:r>
            <a:r>
              <a:rPr sz="2450" spc="15" dirty="0">
                <a:solidFill>
                  <a:srgbClr val="4F5C3F"/>
                </a:solidFill>
                <a:latin typeface="Georgia"/>
                <a:cs typeface="Georgia"/>
              </a:rPr>
              <a:t>Council and the Mothers' League </a:t>
            </a:r>
            <a:r>
              <a:rPr sz="2450" spc="10" dirty="0">
                <a:solidFill>
                  <a:srgbClr val="4F5C3F"/>
                </a:solidFill>
                <a:latin typeface="Georgia"/>
                <a:cs typeface="Georgia"/>
              </a:rPr>
              <a:t>of  </a:t>
            </a:r>
            <a:r>
              <a:rPr sz="2450" spc="15" dirty="0">
                <a:solidFill>
                  <a:srgbClr val="4F5C3F"/>
                </a:solidFill>
                <a:latin typeface="Georgia"/>
                <a:cs typeface="Georgia"/>
              </a:rPr>
              <a:t>Central High represented the segregationist</a:t>
            </a:r>
            <a:r>
              <a:rPr sz="2450" spc="-100" dirty="0">
                <a:solidFill>
                  <a:srgbClr val="4F5C3F"/>
                </a:solidFill>
                <a:latin typeface="Georgia"/>
                <a:cs typeface="Georgia"/>
              </a:rPr>
              <a:t> </a:t>
            </a:r>
            <a:r>
              <a:rPr sz="2450" spc="15" dirty="0">
                <a:solidFill>
                  <a:srgbClr val="4F5C3F"/>
                </a:solidFill>
                <a:latin typeface="Georgia"/>
                <a:cs typeface="Georgia"/>
              </a:rPr>
              <a:t>groups.</a:t>
            </a:r>
            <a:endParaRPr sz="2450">
              <a:latin typeface="Georgia"/>
              <a:cs typeface="Georgia"/>
            </a:endParaRPr>
          </a:p>
          <a:p>
            <a:pPr>
              <a:lnSpc>
                <a:spcPct val="100000"/>
              </a:lnSpc>
              <a:spcBef>
                <a:spcPts val="40"/>
              </a:spcBef>
            </a:pPr>
            <a:endParaRPr sz="3050">
              <a:latin typeface="Times New Roman"/>
              <a:cs typeface="Times New Roman"/>
            </a:endParaRPr>
          </a:p>
          <a:p>
            <a:pPr marL="12700" marR="308610">
              <a:lnSpc>
                <a:spcPct val="113900"/>
              </a:lnSpc>
              <a:spcBef>
                <a:spcPts val="5"/>
              </a:spcBef>
            </a:pPr>
            <a:r>
              <a:rPr sz="2450" spc="20" dirty="0">
                <a:solidFill>
                  <a:srgbClr val="4F5C3F"/>
                </a:solidFill>
                <a:latin typeface="Georgia"/>
                <a:cs typeface="Georgia"/>
              </a:rPr>
              <a:t>Few </a:t>
            </a:r>
            <a:r>
              <a:rPr sz="2450" spc="15" dirty="0">
                <a:solidFill>
                  <a:srgbClr val="4F5C3F"/>
                </a:solidFill>
                <a:latin typeface="Georgia"/>
                <a:cs typeface="Georgia"/>
              </a:rPr>
              <a:t>public voices stood </a:t>
            </a:r>
            <a:r>
              <a:rPr sz="2450" spc="10" dirty="0">
                <a:solidFill>
                  <a:srgbClr val="4F5C3F"/>
                </a:solidFill>
                <a:latin typeface="Georgia"/>
                <a:cs typeface="Georgia"/>
              </a:rPr>
              <a:t>for </a:t>
            </a:r>
            <a:r>
              <a:rPr sz="2450" spc="15" dirty="0">
                <a:solidFill>
                  <a:srgbClr val="4F5C3F"/>
                </a:solidFill>
                <a:latin typeface="Georgia"/>
                <a:cs typeface="Georgia"/>
              </a:rPr>
              <a:t>the moderates, but Harry Ashmore, Editor </a:t>
            </a:r>
            <a:r>
              <a:rPr sz="2450" spc="10" dirty="0">
                <a:solidFill>
                  <a:srgbClr val="4F5C3F"/>
                </a:solidFill>
                <a:latin typeface="Georgia"/>
                <a:cs typeface="Georgia"/>
              </a:rPr>
              <a:t>of</a:t>
            </a:r>
            <a:r>
              <a:rPr sz="2450" spc="-100" dirty="0">
                <a:solidFill>
                  <a:srgbClr val="4F5C3F"/>
                </a:solidFill>
                <a:latin typeface="Georgia"/>
                <a:cs typeface="Georgia"/>
              </a:rPr>
              <a:t> </a:t>
            </a:r>
            <a:r>
              <a:rPr sz="2450" spc="15" dirty="0">
                <a:solidFill>
                  <a:srgbClr val="4F5C3F"/>
                </a:solidFill>
                <a:latin typeface="Georgia"/>
                <a:cs typeface="Georgia"/>
              </a:rPr>
              <a:t>the  Arkansas </a:t>
            </a:r>
            <a:r>
              <a:rPr sz="2450" spc="10" dirty="0">
                <a:solidFill>
                  <a:srgbClr val="4F5C3F"/>
                </a:solidFill>
                <a:latin typeface="Georgia"/>
                <a:cs typeface="Georgia"/>
              </a:rPr>
              <a:t>Gazette, </a:t>
            </a:r>
            <a:r>
              <a:rPr sz="2450" spc="15" dirty="0">
                <a:solidFill>
                  <a:srgbClr val="4F5C3F"/>
                </a:solidFill>
                <a:latin typeface="Georgia"/>
                <a:cs typeface="Georgia"/>
              </a:rPr>
              <a:t>and The </a:t>
            </a:r>
            <a:r>
              <a:rPr sz="2450" spc="20" dirty="0">
                <a:solidFill>
                  <a:srgbClr val="4F5C3F"/>
                </a:solidFill>
                <a:latin typeface="Georgia"/>
                <a:cs typeface="Georgia"/>
              </a:rPr>
              <a:t>Women's </a:t>
            </a:r>
            <a:r>
              <a:rPr sz="2450" spc="15" dirty="0">
                <a:solidFill>
                  <a:srgbClr val="4F5C3F"/>
                </a:solidFill>
                <a:latin typeface="Georgia"/>
                <a:cs typeface="Georgia"/>
              </a:rPr>
              <a:t>Emergency Committee to Open Our  Schools were </a:t>
            </a:r>
            <a:r>
              <a:rPr sz="2450" spc="20" dirty="0">
                <a:solidFill>
                  <a:srgbClr val="4F5C3F"/>
                </a:solidFill>
                <a:latin typeface="Georgia"/>
                <a:cs typeface="Georgia"/>
              </a:rPr>
              <a:t>among </a:t>
            </a:r>
            <a:r>
              <a:rPr sz="2450" spc="15" dirty="0">
                <a:solidFill>
                  <a:srgbClr val="4F5C3F"/>
                </a:solidFill>
                <a:latin typeface="Georgia"/>
                <a:cs typeface="Georgia"/>
              </a:rPr>
              <a:t>the </a:t>
            </a:r>
            <a:r>
              <a:rPr sz="2450" spc="10" dirty="0">
                <a:solidFill>
                  <a:srgbClr val="4F5C3F"/>
                </a:solidFill>
                <a:latin typeface="Georgia"/>
                <a:cs typeface="Georgia"/>
              </a:rPr>
              <a:t>first </a:t>
            </a:r>
            <a:r>
              <a:rPr sz="2450" spc="15" dirty="0">
                <a:solidFill>
                  <a:srgbClr val="4F5C3F"/>
                </a:solidFill>
                <a:latin typeface="Georgia"/>
                <a:cs typeface="Georgia"/>
              </a:rPr>
              <a:t>to have the courage to speak</a:t>
            </a:r>
            <a:r>
              <a:rPr sz="2450" spc="-100" dirty="0">
                <a:solidFill>
                  <a:srgbClr val="4F5C3F"/>
                </a:solidFill>
                <a:latin typeface="Georgia"/>
                <a:cs typeface="Georgia"/>
              </a:rPr>
              <a:t> </a:t>
            </a:r>
            <a:r>
              <a:rPr sz="2450" spc="10" dirty="0">
                <a:solidFill>
                  <a:srgbClr val="4F5C3F"/>
                </a:solidFill>
                <a:latin typeface="Georgia"/>
                <a:cs typeface="Georgia"/>
              </a:rPr>
              <a:t>out.</a:t>
            </a:r>
            <a:endParaRPr sz="2450">
              <a:latin typeface="Georgia"/>
              <a:cs typeface="Georgia"/>
            </a:endParaRPr>
          </a:p>
          <a:p>
            <a:pPr>
              <a:lnSpc>
                <a:spcPct val="100000"/>
              </a:lnSpc>
              <a:spcBef>
                <a:spcPts val="15"/>
              </a:spcBef>
            </a:pPr>
            <a:endParaRPr sz="3150">
              <a:latin typeface="Times New Roman"/>
              <a:cs typeface="Times New Roman"/>
            </a:endParaRPr>
          </a:p>
          <a:p>
            <a:pPr marL="12700" marR="5080">
              <a:lnSpc>
                <a:spcPct val="114300"/>
              </a:lnSpc>
            </a:pPr>
            <a:r>
              <a:rPr sz="2450" spc="10" dirty="0">
                <a:solidFill>
                  <a:srgbClr val="4F5C3F"/>
                </a:solidFill>
                <a:latin typeface="Georgia"/>
                <a:cs typeface="Georgia"/>
              </a:rPr>
              <a:t>Finally </a:t>
            </a:r>
            <a:r>
              <a:rPr sz="2450" spc="15" dirty="0">
                <a:solidFill>
                  <a:srgbClr val="4F5C3F"/>
                </a:solidFill>
                <a:latin typeface="Georgia"/>
                <a:cs typeface="Georgia"/>
              </a:rPr>
              <a:t>in </a:t>
            </a:r>
            <a:r>
              <a:rPr sz="2450" spc="10" dirty="0">
                <a:solidFill>
                  <a:srgbClr val="4F5C3F"/>
                </a:solidFill>
                <a:latin typeface="Georgia"/>
                <a:cs typeface="Georgia"/>
              </a:rPr>
              <a:t>late </a:t>
            </a:r>
            <a:r>
              <a:rPr sz="2450" spc="15" dirty="0">
                <a:solidFill>
                  <a:srgbClr val="4F5C3F"/>
                </a:solidFill>
                <a:latin typeface="Georgia"/>
                <a:cs typeface="Georgia"/>
              </a:rPr>
              <a:t>spring a turning point came in the “Lost Year” </a:t>
            </a:r>
            <a:r>
              <a:rPr sz="2450" spc="10" dirty="0">
                <a:solidFill>
                  <a:srgbClr val="4F5C3F"/>
                </a:solidFill>
                <a:latin typeface="Georgia"/>
                <a:cs typeface="Georgia"/>
              </a:rPr>
              <a:t>crisis. </a:t>
            </a:r>
            <a:r>
              <a:rPr sz="2450" spc="15" dirty="0">
                <a:solidFill>
                  <a:srgbClr val="4F5C3F"/>
                </a:solidFill>
                <a:latin typeface="Georgia"/>
                <a:cs typeface="Georgia"/>
              </a:rPr>
              <a:t>At a  session </a:t>
            </a:r>
            <a:r>
              <a:rPr sz="2450" spc="10" dirty="0">
                <a:solidFill>
                  <a:srgbClr val="4F5C3F"/>
                </a:solidFill>
                <a:latin typeface="Georgia"/>
                <a:cs typeface="Georgia"/>
              </a:rPr>
              <a:t>of </a:t>
            </a:r>
            <a:r>
              <a:rPr sz="2450" spc="15" dirty="0">
                <a:solidFill>
                  <a:srgbClr val="4F5C3F"/>
                </a:solidFill>
                <a:latin typeface="Georgia"/>
                <a:cs typeface="Georgia"/>
              </a:rPr>
              <a:t>the </a:t>
            </a:r>
            <a:r>
              <a:rPr sz="2450" spc="10" dirty="0">
                <a:solidFill>
                  <a:srgbClr val="4F5C3F"/>
                </a:solidFill>
                <a:latin typeface="Georgia"/>
                <a:cs typeface="Georgia"/>
              </a:rPr>
              <a:t>Little </a:t>
            </a:r>
            <a:r>
              <a:rPr sz="2450" spc="15" dirty="0">
                <a:solidFill>
                  <a:srgbClr val="4F5C3F"/>
                </a:solidFill>
                <a:latin typeface="Georgia"/>
                <a:cs typeface="Georgia"/>
              </a:rPr>
              <a:t>Rock School Board, which had gathered to consider  renewing the </a:t>
            </a:r>
            <a:r>
              <a:rPr sz="2450" spc="10" dirty="0">
                <a:solidFill>
                  <a:srgbClr val="4F5C3F"/>
                </a:solidFill>
                <a:latin typeface="Georgia"/>
                <a:cs typeface="Georgia"/>
              </a:rPr>
              <a:t>teachers' contracts, </a:t>
            </a:r>
            <a:r>
              <a:rPr sz="2450" spc="15" dirty="0">
                <a:solidFill>
                  <a:srgbClr val="4F5C3F"/>
                </a:solidFill>
                <a:latin typeface="Georgia"/>
                <a:cs typeface="Georgia"/>
              </a:rPr>
              <a:t>three </a:t>
            </a:r>
            <a:r>
              <a:rPr sz="2450" spc="10" dirty="0">
                <a:solidFill>
                  <a:srgbClr val="4F5C3F"/>
                </a:solidFill>
                <a:latin typeface="Georgia"/>
                <a:cs typeface="Georgia"/>
              </a:rPr>
              <a:t>of </a:t>
            </a:r>
            <a:r>
              <a:rPr sz="2450" spc="15" dirty="0">
                <a:solidFill>
                  <a:srgbClr val="4F5C3F"/>
                </a:solidFill>
                <a:latin typeface="Georgia"/>
                <a:cs typeface="Georgia"/>
              </a:rPr>
              <a:t>the </a:t>
            </a:r>
            <a:r>
              <a:rPr sz="2450" spc="10" dirty="0">
                <a:solidFill>
                  <a:srgbClr val="4F5C3F"/>
                </a:solidFill>
                <a:latin typeface="Georgia"/>
                <a:cs typeface="Georgia"/>
              </a:rPr>
              <a:t>six </a:t>
            </a:r>
            <a:r>
              <a:rPr sz="2450" spc="20" dirty="0">
                <a:solidFill>
                  <a:srgbClr val="4F5C3F"/>
                </a:solidFill>
                <a:latin typeface="Georgia"/>
                <a:cs typeface="Georgia"/>
              </a:rPr>
              <a:t>member </a:t>
            </a:r>
            <a:r>
              <a:rPr sz="2450" spc="15" dirty="0">
                <a:solidFill>
                  <a:srgbClr val="4F5C3F"/>
                </a:solidFill>
                <a:latin typeface="Georgia"/>
                <a:cs typeface="Georgia"/>
              </a:rPr>
              <a:t>board walked </a:t>
            </a:r>
            <a:r>
              <a:rPr sz="2450" spc="10" dirty="0">
                <a:solidFill>
                  <a:srgbClr val="4F5C3F"/>
                </a:solidFill>
                <a:latin typeface="Georgia"/>
                <a:cs typeface="Georgia"/>
              </a:rPr>
              <a:t>out.  </a:t>
            </a:r>
            <a:r>
              <a:rPr sz="2450" spc="15" dirty="0">
                <a:solidFill>
                  <a:srgbClr val="4F5C3F"/>
                </a:solidFill>
                <a:latin typeface="Georgia"/>
                <a:cs typeface="Georgia"/>
              </a:rPr>
              <a:t>These moderates considered </a:t>
            </a:r>
            <a:r>
              <a:rPr sz="2450" spc="10" dirty="0">
                <a:solidFill>
                  <a:srgbClr val="4F5C3F"/>
                </a:solidFill>
                <a:latin typeface="Georgia"/>
                <a:cs typeface="Georgia"/>
              </a:rPr>
              <a:t>this </a:t>
            </a:r>
            <a:r>
              <a:rPr sz="2450" spc="15" dirty="0">
                <a:solidFill>
                  <a:srgbClr val="4F5C3F"/>
                </a:solidFill>
                <a:latin typeface="Georgia"/>
                <a:cs typeface="Georgia"/>
              </a:rPr>
              <a:t>an end to the </a:t>
            </a:r>
            <a:r>
              <a:rPr sz="2450" spc="10" dirty="0">
                <a:solidFill>
                  <a:srgbClr val="4F5C3F"/>
                </a:solidFill>
                <a:latin typeface="Georgia"/>
                <a:cs typeface="Georgia"/>
              </a:rPr>
              <a:t>official </a:t>
            </a:r>
            <a:r>
              <a:rPr sz="2450" spc="15" dirty="0">
                <a:solidFill>
                  <a:srgbClr val="4F5C3F"/>
                </a:solidFill>
                <a:latin typeface="Georgia"/>
                <a:cs typeface="Georgia"/>
              </a:rPr>
              <a:t>business </a:t>
            </a:r>
            <a:r>
              <a:rPr sz="2450" spc="10" dirty="0">
                <a:solidFill>
                  <a:srgbClr val="4F5C3F"/>
                </a:solidFill>
                <a:latin typeface="Georgia"/>
                <a:cs typeface="Georgia"/>
              </a:rPr>
              <a:t>of </a:t>
            </a:r>
            <a:r>
              <a:rPr sz="2450" spc="15" dirty="0">
                <a:solidFill>
                  <a:srgbClr val="4F5C3F"/>
                </a:solidFill>
                <a:latin typeface="Georgia"/>
                <a:cs typeface="Georgia"/>
              </a:rPr>
              <a:t>the</a:t>
            </a:r>
            <a:r>
              <a:rPr sz="2450" spc="-50" dirty="0">
                <a:solidFill>
                  <a:srgbClr val="4F5C3F"/>
                </a:solidFill>
                <a:latin typeface="Georgia"/>
                <a:cs typeface="Georgia"/>
              </a:rPr>
              <a:t> </a:t>
            </a:r>
            <a:r>
              <a:rPr sz="2450" spc="15" dirty="0">
                <a:solidFill>
                  <a:srgbClr val="4F5C3F"/>
                </a:solidFill>
                <a:latin typeface="Georgia"/>
                <a:cs typeface="Georgia"/>
              </a:rPr>
              <a:t>meeting,  believing that no further action could be taken by the remaining  </a:t>
            </a:r>
            <a:r>
              <a:rPr sz="2450" spc="10" dirty="0">
                <a:solidFill>
                  <a:srgbClr val="4F5C3F"/>
                </a:solidFill>
                <a:latin typeface="Georgia"/>
                <a:cs typeface="Georgia"/>
              </a:rPr>
              <a:t>segregationists.</a:t>
            </a:r>
            <a:endParaRPr sz="2450">
              <a:latin typeface="Georgia"/>
              <a:cs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01900" y="304800"/>
            <a:ext cx="7962900" cy="660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530600" y="1117600"/>
            <a:ext cx="5930900" cy="8001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540000" y="269240"/>
            <a:ext cx="7957184" cy="1678305"/>
          </a:xfrm>
          <a:prstGeom prst="rect">
            <a:avLst/>
          </a:prstGeom>
        </p:spPr>
        <p:txBody>
          <a:bodyPr vert="horz" wrap="square" lIns="0" tIns="0" rIns="0" bIns="0" rtlCol="0">
            <a:spAutoFit/>
          </a:bodyPr>
          <a:lstStyle/>
          <a:p>
            <a:pPr marL="977900" marR="5080" indent="-965200">
              <a:lnSpc>
                <a:spcPts val="6600"/>
              </a:lnSpc>
            </a:pPr>
            <a:r>
              <a:rPr dirty="0"/>
              <a:t>A </a:t>
            </a:r>
            <a:r>
              <a:rPr spc="270" dirty="0"/>
              <a:t>TURNING </a:t>
            </a:r>
            <a:r>
              <a:rPr spc="320" dirty="0"/>
              <a:t>POINT  (CONTINUED)</a:t>
            </a:r>
          </a:p>
        </p:txBody>
      </p:sp>
      <p:sp>
        <p:nvSpPr>
          <p:cNvPr id="5" name="object 5"/>
          <p:cNvSpPr/>
          <p:nvPr/>
        </p:nvSpPr>
        <p:spPr>
          <a:xfrm>
            <a:off x="863600" y="2921000"/>
            <a:ext cx="1778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76300" y="2958449"/>
            <a:ext cx="125455" cy="12545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1168400" y="2857500"/>
            <a:ext cx="10248900" cy="3683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155700" y="3276600"/>
            <a:ext cx="10896600" cy="3683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155700" y="3708400"/>
            <a:ext cx="10198100" cy="3683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863600" y="4660900"/>
            <a:ext cx="177800" cy="1905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876300" y="4694285"/>
            <a:ext cx="125455" cy="12545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168400" y="4584700"/>
            <a:ext cx="9398000" cy="36830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168400" y="5016500"/>
            <a:ext cx="10121900" cy="36830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1143000" y="5435600"/>
            <a:ext cx="10718800" cy="368300"/>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1155700" y="5867400"/>
            <a:ext cx="2235200" cy="36830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863600" y="6819900"/>
            <a:ext cx="177800" cy="190500"/>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876300" y="6856841"/>
            <a:ext cx="125455" cy="12545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1168400" y="6756400"/>
            <a:ext cx="10452100" cy="368300"/>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1155700" y="7175500"/>
            <a:ext cx="10414000" cy="368300"/>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1155700" y="7607300"/>
            <a:ext cx="10934700" cy="368300"/>
          </a:xfrm>
          <a:prstGeom prst="rect">
            <a:avLst/>
          </a:prstGeom>
          <a:blipFill>
            <a:blip r:embed="rId17" cstate="print"/>
            <a:stretch>
              <a:fillRect/>
            </a:stretch>
          </a:blipFill>
        </p:spPr>
        <p:txBody>
          <a:bodyPr wrap="square" lIns="0" tIns="0" rIns="0" bIns="0" rtlCol="0"/>
          <a:lstStyle/>
          <a:p>
            <a:endParaRPr/>
          </a:p>
        </p:txBody>
      </p:sp>
      <p:sp>
        <p:nvSpPr>
          <p:cNvPr id="21" name="object 21"/>
          <p:cNvSpPr/>
          <p:nvPr/>
        </p:nvSpPr>
        <p:spPr>
          <a:xfrm>
            <a:off x="1155700" y="8026400"/>
            <a:ext cx="10477500" cy="368300"/>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1168400" y="8458200"/>
            <a:ext cx="7785100" cy="368300"/>
          </a:xfrm>
          <a:prstGeom prst="rect">
            <a:avLst/>
          </a:prstGeom>
          <a:blipFill>
            <a:blip r:embed="rId19" cstate="print"/>
            <a:stretch>
              <a:fillRect/>
            </a:stretch>
          </a:blipFill>
        </p:spPr>
        <p:txBody>
          <a:bodyPr wrap="square" lIns="0" tIns="0" rIns="0" bIns="0" rtlCol="0"/>
          <a:lstStyle/>
          <a:p>
            <a:endParaRPr/>
          </a:p>
        </p:txBody>
      </p:sp>
      <p:sp>
        <p:nvSpPr>
          <p:cNvPr id="23" name="object 23"/>
          <p:cNvSpPr txBox="1">
            <a:spLocks noGrp="1"/>
          </p:cNvSpPr>
          <p:nvPr>
            <p:ph type="body" idx="1"/>
          </p:nvPr>
        </p:nvSpPr>
        <p:spPr>
          <a:prstGeom prst="rect">
            <a:avLst/>
          </a:prstGeom>
        </p:spPr>
        <p:txBody>
          <a:bodyPr vert="horz" wrap="square" lIns="0" tIns="0" rIns="0" bIns="0" rtlCol="0">
            <a:spAutoFit/>
          </a:bodyPr>
          <a:lstStyle/>
          <a:p>
            <a:pPr marL="222250" marR="28575">
              <a:lnSpc>
                <a:spcPct val="113900"/>
              </a:lnSpc>
            </a:pPr>
            <a:r>
              <a:rPr spc="15" dirty="0"/>
              <a:t>However, the three remaining segregationists on the Board continued the  </a:t>
            </a:r>
            <a:r>
              <a:rPr spc="10" dirty="0"/>
              <a:t>session, </a:t>
            </a:r>
            <a:r>
              <a:rPr spc="15" dirty="0"/>
              <a:t>and </a:t>
            </a:r>
            <a:r>
              <a:rPr spc="10" dirty="0"/>
              <a:t>fired forty-four </a:t>
            </a:r>
            <a:r>
              <a:rPr spc="15" dirty="0"/>
              <a:t>teachers and administrators </a:t>
            </a:r>
            <a:r>
              <a:rPr spc="20" dirty="0"/>
              <a:t>who </a:t>
            </a:r>
            <a:r>
              <a:rPr spc="15" dirty="0"/>
              <a:t>were believed to  support </a:t>
            </a:r>
            <a:r>
              <a:rPr spc="10" dirty="0"/>
              <a:t>racial integration. </a:t>
            </a:r>
            <a:r>
              <a:rPr spc="15" dirty="0"/>
              <a:t>This purge served as a wake-up </a:t>
            </a:r>
            <a:r>
              <a:rPr spc="10" dirty="0"/>
              <a:t>call </a:t>
            </a:r>
            <a:r>
              <a:rPr spc="15" dirty="0"/>
              <a:t>to the</a:t>
            </a:r>
            <a:r>
              <a:rPr spc="-25" dirty="0"/>
              <a:t> </a:t>
            </a:r>
            <a:r>
              <a:rPr spc="10" dirty="0"/>
              <a:t>city.</a:t>
            </a:r>
          </a:p>
          <a:p>
            <a:pPr marL="209550">
              <a:lnSpc>
                <a:spcPct val="100000"/>
              </a:lnSpc>
              <a:spcBef>
                <a:spcPts val="25"/>
              </a:spcBef>
            </a:pPr>
            <a:endParaRPr sz="3050">
              <a:latin typeface="Times New Roman"/>
              <a:cs typeface="Times New Roman"/>
            </a:endParaRPr>
          </a:p>
          <a:p>
            <a:pPr marL="222250" marR="253365">
              <a:lnSpc>
                <a:spcPct val="114500"/>
              </a:lnSpc>
            </a:pPr>
            <a:r>
              <a:rPr spc="15" dirty="0"/>
              <a:t>Segregationist opponents formed CROSS (Committee to Retain our  Segregated Schools) and attempted to </a:t>
            </a:r>
            <a:r>
              <a:rPr spc="10" dirty="0"/>
              <a:t>recall </a:t>
            </a:r>
            <a:r>
              <a:rPr spc="15" dirty="0"/>
              <a:t>the moderates on the school  board. </a:t>
            </a:r>
            <a:r>
              <a:rPr spc="10" dirty="0"/>
              <a:t>In </a:t>
            </a:r>
            <a:r>
              <a:rPr spc="15" dirty="0"/>
              <a:t>a twenty day campaign, the opposing sides battled </a:t>
            </a:r>
            <a:r>
              <a:rPr spc="10" dirty="0"/>
              <a:t>for </a:t>
            </a:r>
            <a:r>
              <a:rPr spc="15" dirty="0"/>
              <a:t>the hearts</a:t>
            </a:r>
            <a:r>
              <a:rPr spc="-100" dirty="0"/>
              <a:t> </a:t>
            </a:r>
            <a:r>
              <a:rPr spc="10" dirty="0"/>
              <a:t>of  </a:t>
            </a:r>
            <a:r>
              <a:rPr spc="15" dirty="0"/>
              <a:t>the</a:t>
            </a:r>
            <a:r>
              <a:rPr spc="-65" dirty="0"/>
              <a:t> </a:t>
            </a:r>
            <a:r>
              <a:rPr spc="15" dirty="0"/>
              <a:t>community.</a:t>
            </a:r>
          </a:p>
          <a:p>
            <a:pPr marL="209550">
              <a:lnSpc>
                <a:spcPct val="100000"/>
              </a:lnSpc>
              <a:spcBef>
                <a:spcPts val="25"/>
              </a:spcBef>
            </a:pPr>
            <a:endParaRPr sz="3150">
              <a:latin typeface="Times New Roman"/>
              <a:cs typeface="Times New Roman"/>
            </a:endParaRPr>
          </a:p>
          <a:p>
            <a:pPr marL="222250" marR="5080">
              <a:lnSpc>
                <a:spcPct val="113900"/>
              </a:lnSpc>
              <a:spcBef>
                <a:spcPts val="5"/>
              </a:spcBef>
            </a:pPr>
            <a:r>
              <a:rPr spc="15" dirty="0"/>
              <a:t>People </a:t>
            </a:r>
            <a:r>
              <a:rPr spc="10" dirty="0"/>
              <a:t>of Little </a:t>
            </a:r>
            <a:r>
              <a:rPr spc="15" dirty="0"/>
              <a:t>Rock had to choose between keeping </a:t>
            </a:r>
            <a:r>
              <a:rPr spc="10" dirty="0"/>
              <a:t>their </a:t>
            </a:r>
            <a:r>
              <a:rPr spc="15" dirty="0"/>
              <a:t>beloved teachers  and administrators, or bowing to the </a:t>
            </a:r>
            <a:r>
              <a:rPr spc="10" dirty="0"/>
              <a:t>segregationists' </a:t>
            </a:r>
            <a:r>
              <a:rPr spc="15" dirty="0"/>
              <a:t>purge. After a year </a:t>
            </a:r>
            <a:r>
              <a:rPr spc="10" dirty="0"/>
              <a:t>of  </a:t>
            </a:r>
            <a:r>
              <a:rPr spc="15" dirty="0"/>
              <a:t>closed schools and the </a:t>
            </a:r>
            <a:r>
              <a:rPr spc="10" dirty="0"/>
              <a:t>firing of </a:t>
            </a:r>
            <a:r>
              <a:rPr spc="15" dirty="0"/>
              <a:t>teachers </a:t>
            </a:r>
            <a:r>
              <a:rPr spc="10" dirty="0"/>
              <a:t>of </a:t>
            </a:r>
            <a:r>
              <a:rPr spc="15" dirty="0"/>
              <a:t>both </a:t>
            </a:r>
            <a:r>
              <a:rPr spc="10" dirty="0"/>
              <a:t>races, </a:t>
            </a:r>
            <a:r>
              <a:rPr spc="15" dirty="0"/>
              <a:t>the voters </a:t>
            </a:r>
            <a:r>
              <a:rPr spc="10" dirty="0"/>
              <a:t>of Little</a:t>
            </a:r>
            <a:r>
              <a:rPr spc="-45" dirty="0"/>
              <a:t> </a:t>
            </a:r>
            <a:r>
              <a:rPr spc="15" dirty="0"/>
              <a:t>Rock  narrowly </a:t>
            </a:r>
            <a:r>
              <a:rPr spc="10" dirty="0"/>
              <a:t>recalled </a:t>
            </a:r>
            <a:r>
              <a:rPr spc="15" dirty="0"/>
              <a:t>three segregationist School Board members, and the </a:t>
            </a:r>
            <a:r>
              <a:rPr spc="20" dirty="0"/>
              <a:t>new  </a:t>
            </a:r>
            <a:r>
              <a:rPr spc="15" dirty="0"/>
              <a:t>Board opened schools </a:t>
            </a:r>
            <a:r>
              <a:rPr spc="10" dirty="0"/>
              <a:t>early for </a:t>
            </a:r>
            <a:r>
              <a:rPr spc="15" dirty="0"/>
              <a:t>the 1959-60 school</a:t>
            </a:r>
            <a:r>
              <a:rPr spc="-25" dirty="0"/>
              <a:t> </a:t>
            </a:r>
            <a:r>
              <a:rPr spc="10" dirty="0"/>
              <a:t>year.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200" y="279400"/>
            <a:ext cx="10172700" cy="685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14900" y="1117600"/>
            <a:ext cx="2692400" cy="6604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193800" y="269240"/>
            <a:ext cx="10183495" cy="1676400"/>
          </a:xfrm>
          <a:prstGeom prst="rect">
            <a:avLst/>
          </a:prstGeom>
        </p:spPr>
        <p:txBody>
          <a:bodyPr vert="horz" wrap="square" lIns="0" tIns="0" rIns="0" bIns="0" rtlCol="0">
            <a:spAutoFit/>
          </a:bodyPr>
          <a:lstStyle/>
          <a:p>
            <a:pPr marL="3771900" marR="5080" indent="-3759200">
              <a:lnSpc>
                <a:spcPts val="6600"/>
              </a:lnSpc>
            </a:pPr>
            <a:r>
              <a:rPr spc="270" dirty="0"/>
              <a:t>LESSONS </a:t>
            </a:r>
            <a:r>
              <a:rPr spc="160" dirty="0"/>
              <a:t>OF </a:t>
            </a:r>
            <a:r>
              <a:rPr spc="210" dirty="0"/>
              <a:t>THE </a:t>
            </a:r>
            <a:r>
              <a:rPr spc="254" dirty="0"/>
              <a:t>“LOST  </a:t>
            </a:r>
            <a:r>
              <a:rPr spc="250" dirty="0"/>
              <a:t>YEAR”</a:t>
            </a:r>
          </a:p>
        </p:txBody>
      </p:sp>
      <p:sp>
        <p:nvSpPr>
          <p:cNvPr id="5" name="object 5"/>
          <p:cNvSpPr/>
          <p:nvPr/>
        </p:nvSpPr>
        <p:spPr>
          <a:xfrm>
            <a:off x="508000" y="2628900"/>
            <a:ext cx="165100" cy="1651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20700" y="2662251"/>
            <a:ext cx="103435" cy="10343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762000" y="2565400"/>
            <a:ext cx="3937000" cy="3175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711700" y="2565400"/>
            <a:ext cx="1092200"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762000" y="2908300"/>
            <a:ext cx="5448300" cy="3175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762000" y="3263900"/>
            <a:ext cx="5283200" cy="3175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62000" y="3619500"/>
            <a:ext cx="1371600" cy="2667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508000" y="4330700"/>
            <a:ext cx="165100" cy="1651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520700" y="4356939"/>
            <a:ext cx="103435" cy="10343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4"/>
          <p:cNvSpPr/>
          <p:nvPr/>
        </p:nvSpPr>
        <p:spPr>
          <a:xfrm>
            <a:off x="762000" y="4254500"/>
            <a:ext cx="3530600" cy="304800"/>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4305300" y="4254500"/>
            <a:ext cx="1790700" cy="26670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762000" y="4610100"/>
            <a:ext cx="5384800" cy="317500"/>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762000" y="4953000"/>
            <a:ext cx="5232400" cy="317500"/>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762000" y="5308600"/>
            <a:ext cx="5384800" cy="317500"/>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762000" y="5664200"/>
            <a:ext cx="4711700" cy="317500"/>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762000" y="6007100"/>
            <a:ext cx="5232400" cy="317500"/>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762000" y="6362700"/>
            <a:ext cx="1536700" cy="317500"/>
          </a:xfrm>
          <a:prstGeom prst="rect">
            <a:avLst/>
          </a:prstGeom>
          <a:blipFill>
            <a:blip r:embed="rId19" cstate="print"/>
            <a:stretch>
              <a:fillRect/>
            </a:stretch>
          </a:blipFill>
        </p:spPr>
        <p:txBody>
          <a:bodyPr wrap="square" lIns="0" tIns="0" rIns="0" bIns="0" rtlCol="0"/>
          <a:lstStyle/>
          <a:p>
            <a:endParaRPr/>
          </a:p>
        </p:txBody>
      </p:sp>
      <p:sp>
        <p:nvSpPr>
          <p:cNvPr id="22" name="object 22"/>
          <p:cNvSpPr txBox="1"/>
          <p:nvPr/>
        </p:nvSpPr>
        <p:spPr>
          <a:xfrm>
            <a:off x="762000" y="2494597"/>
            <a:ext cx="5420360" cy="4159885"/>
          </a:xfrm>
          <a:prstGeom prst="rect">
            <a:avLst/>
          </a:prstGeom>
        </p:spPr>
        <p:txBody>
          <a:bodyPr vert="horz" wrap="square" lIns="0" tIns="0" rIns="0" bIns="0" rtlCol="0">
            <a:spAutoFit/>
          </a:bodyPr>
          <a:lstStyle/>
          <a:p>
            <a:pPr marL="12700" marR="5080">
              <a:lnSpc>
                <a:spcPct val="112500"/>
              </a:lnSpc>
            </a:pPr>
            <a:r>
              <a:rPr sz="2050" spc="-5" dirty="0">
                <a:solidFill>
                  <a:srgbClr val="4F5C3F"/>
                </a:solidFill>
                <a:latin typeface="Georgia"/>
                <a:cs typeface="Georgia"/>
              </a:rPr>
              <a:t>The disruptions of the “Lost Year” have had  life-long consequences for former students and  teachers, their families and the community of  Little</a:t>
            </a:r>
            <a:r>
              <a:rPr sz="2050" spc="-60" dirty="0">
                <a:solidFill>
                  <a:srgbClr val="4F5C3F"/>
                </a:solidFill>
                <a:latin typeface="Georgia"/>
                <a:cs typeface="Georgia"/>
              </a:rPr>
              <a:t> </a:t>
            </a:r>
            <a:r>
              <a:rPr sz="2050" spc="-5" dirty="0">
                <a:solidFill>
                  <a:srgbClr val="4F5C3F"/>
                </a:solidFill>
                <a:latin typeface="Georgia"/>
                <a:cs typeface="Georgia"/>
              </a:rPr>
              <a:t>Rock.</a:t>
            </a:r>
            <a:endParaRPr sz="2050">
              <a:latin typeface="Georgia"/>
              <a:cs typeface="Georgia"/>
            </a:endParaRPr>
          </a:p>
          <a:p>
            <a:pPr>
              <a:lnSpc>
                <a:spcPct val="100000"/>
              </a:lnSpc>
              <a:spcBef>
                <a:spcPts val="45"/>
              </a:spcBef>
            </a:pPr>
            <a:endParaRPr sz="1900">
              <a:latin typeface="Times New Roman"/>
              <a:cs typeface="Times New Roman"/>
            </a:endParaRPr>
          </a:p>
          <a:p>
            <a:pPr marL="12700" marR="69850">
              <a:lnSpc>
                <a:spcPct val="112500"/>
              </a:lnSpc>
            </a:pPr>
            <a:r>
              <a:rPr sz="2050" spc="-5" dirty="0">
                <a:solidFill>
                  <a:srgbClr val="4F5C3F"/>
                </a:solidFill>
                <a:latin typeface="Georgia"/>
                <a:cs typeface="Georgia"/>
              </a:rPr>
              <a:t>The lessons of the “Lost Year,” often unknown  or little regarded, have much to teach us about  public education and a community spirit that  challenged segregation. The views of displaced  students on race and desegregation were  shaped by these events and have become life-  longs</a:t>
            </a:r>
            <a:r>
              <a:rPr sz="2050" spc="-55" dirty="0">
                <a:solidFill>
                  <a:srgbClr val="4F5C3F"/>
                </a:solidFill>
                <a:latin typeface="Georgia"/>
                <a:cs typeface="Georgia"/>
              </a:rPr>
              <a:t> </a:t>
            </a:r>
            <a:r>
              <a:rPr sz="2050" spc="-5" dirty="0">
                <a:solidFill>
                  <a:srgbClr val="4F5C3F"/>
                </a:solidFill>
                <a:latin typeface="Georgia"/>
                <a:cs typeface="Georgia"/>
              </a:rPr>
              <a:t>beliefs.</a:t>
            </a:r>
            <a:endParaRPr sz="2050">
              <a:latin typeface="Georgia"/>
              <a:cs typeface="Georgia"/>
            </a:endParaRPr>
          </a:p>
        </p:txBody>
      </p:sp>
      <p:sp>
        <p:nvSpPr>
          <p:cNvPr id="23" name="object 23"/>
          <p:cNvSpPr/>
          <p:nvPr/>
        </p:nvSpPr>
        <p:spPr>
          <a:xfrm>
            <a:off x="508000" y="7073900"/>
            <a:ext cx="165100" cy="165100"/>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520700" y="7103187"/>
            <a:ext cx="103435" cy="10343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5" name="object 25"/>
          <p:cNvSpPr/>
          <p:nvPr/>
        </p:nvSpPr>
        <p:spPr>
          <a:xfrm>
            <a:off x="762000" y="7010400"/>
            <a:ext cx="4902200" cy="317500"/>
          </a:xfrm>
          <a:prstGeom prst="rect">
            <a:avLst/>
          </a:prstGeom>
          <a:blipFill>
            <a:blip r:embed="rId21" cstate="print"/>
            <a:stretch>
              <a:fillRect/>
            </a:stretch>
          </a:blipFill>
        </p:spPr>
        <p:txBody>
          <a:bodyPr wrap="square" lIns="0" tIns="0" rIns="0" bIns="0" rtlCol="0"/>
          <a:lstStyle/>
          <a:p>
            <a:endParaRPr/>
          </a:p>
        </p:txBody>
      </p:sp>
      <p:sp>
        <p:nvSpPr>
          <p:cNvPr id="26" name="object 26"/>
          <p:cNvSpPr/>
          <p:nvPr/>
        </p:nvSpPr>
        <p:spPr>
          <a:xfrm>
            <a:off x="762000" y="7353300"/>
            <a:ext cx="4889500" cy="317500"/>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762000" y="7708900"/>
            <a:ext cx="4584700" cy="317500"/>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762000" y="8051800"/>
            <a:ext cx="5080000" cy="266700"/>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762000" y="8407400"/>
            <a:ext cx="4457700" cy="317500"/>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762000" y="8763000"/>
            <a:ext cx="4533900" cy="317500"/>
          </a:xfrm>
          <a:prstGeom prst="rect">
            <a:avLst/>
          </a:prstGeom>
          <a:blipFill>
            <a:blip r:embed="rId26" cstate="print"/>
            <a:stretch>
              <a:fillRect/>
            </a:stretch>
          </a:blipFill>
        </p:spPr>
        <p:txBody>
          <a:bodyPr wrap="square" lIns="0" tIns="0" rIns="0" bIns="0" rtlCol="0"/>
          <a:lstStyle/>
          <a:p>
            <a:endParaRPr/>
          </a:p>
        </p:txBody>
      </p:sp>
      <p:sp>
        <p:nvSpPr>
          <p:cNvPr id="31" name="object 31"/>
          <p:cNvSpPr txBox="1"/>
          <p:nvPr/>
        </p:nvSpPr>
        <p:spPr>
          <a:xfrm>
            <a:off x="762000" y="6940534"/>
            <a:ext cx="5054600" cy="2114550"/>
          </a:xfrm>
          <a:prstGeom prst="rect">
            <a:avLst/>
          </a:prstGeom>
        </p:spPr>
        <p:txBody>
          <a:bodyPr vert="horz" wrap="square" lIns="0" tIns="0" rIns="0" bIns="0" rtlCol="0">
            <a:spAutoFit/>
          </a:bodyPr>
          <a:lstStyle/>
          <a:p>
            <a:pPr marL="12700" marR="5080">
              <a:lnSpc>
                <a:spcPct val="112200"/>
              </a:lnSpc>
            </a:pPr>
            <a:r>
              <a:rPr sz="2050" spc="-5" dirty="0">
                <a:solidFill>
                  <a:srgbClr val="4F5C3F"/>
                </a:solidFill>
                <a:latin typeface="Georgia"/>
                <a:cs typeface="Georgia"/>
              </a:rPr>
              <a:t>Perhaps most importantly, the “Lost Year”  illuminates how the community took their  schools back on an integrated basis and  informs the world that all of Little Rock was  not represented by screaming mobs of  segregationists at Central High in</a:t>
            </a:r>
            <a:r>
              <a:rPr sz="2050" spc="35" dirty="0">
                <a:solidFill>
                  <a:srgbClr val="4F5C3F"/>
                </a:solidFill>
                <a:latin typeface="Georgia"/>
                <a:cs typeface="Georgia"/>
              </a:rPr>
              <a:t> </a:t>
            </a:r>
            <a:r>
              <a:rPr sz="2050" spc="-5" dirty="0">
                <a:solidFill>
                  <a:srgbClr val="4F5C3F"/>
                </a:solidFill>
                <a:latin typeface="Georgia"/>
                <a:cs typeface="Georgia"/>
              </a:rPr>
              <a:t>1957.</a:t>
            </a:r>
            <a:endParaRPr sz="2050">
              <a:latin typeface="Georgia"/>
              <a:cs typeface="Georgia"/>
            </a:endParaRPr>
          </a:p>
        </p:txBody>
      </p:sp>
      <p:sp>
        <p:nvSpPr>
          <p:cNvPr id="32" name="object 32"/>
          <p:cNvSpPr/>
          <p:nvPr/>
        </p:nvSpPr>
        <p:spPr>
          <a:xfrm>
            <a:off x="6502400" y="2311400"/>
            <a:ext cx="6083300" cy="5473700"/>
          </a:xfrm>
          <a:prstGeom prst="rect">
            <a:avLst/>
          </a:prstGeom>
          <a:blipFill>
            <a:blip r:embed="rId27" cstate="print"/>
            <a:stretch>
              <a:fillRect/>
            </a:stretch>
          </a:blipFill>
        </p:spPr>
        <p:txBody>
          <a:bodyPr wrap="square" lIns="0" tIns="0" rIns="0" bIns="0" rtlCol="0"/>
          <a:lstStyle/>
          <a:p>
            <a:endParaRPr/>
          </a:p>
        </p:txBody>
      </p:sp>
      <p:sp>
        <p:nvSpPr>
          <p:cNvPr id="33" name="object 33"/>
          <p:cNvSpPr/>
          <p:nvPr/>
        </p:nvSpPr>
        <p:spPr>
          <a:xfrm>
            <a:off x="8356600" y="8064500"/>
            <a:ext cx="2768600" cy="304800"/>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11137900" y="8077200"/>
            <a:ext cx="1409700" cy="279400"/>
          </a:xfrm>
          <a:prstGeom prst="rect">
            <a:avLst/>
          </a:prstGeom>
          <a:blipFill>
            <a:blip r:embed="rId29" cstate="print"/>
            <a:stretch>
              <a:fillRect/>
            </a:stretch>
          </a:blipFill>
        </p:spPr>
        <p:txBody>
          <a:bodyPr wrap="square" lIns="0" tIns="0" rIns="0" bIns="0" rtlCol="0"/>
          <a:lstStyle/>
          <a:p>
            <a:endParaRPr/>
          </a:p>
        </p:txBody>
      </p:sp>
      <p:sp>
        <p:nvSpPr>
          <p:cNvPr id="35" name="object 35"/>
          <p:cNvSpPr txBox="1"/>
          <p:nvPr/>
        </p:nvSpPr>
        <p:spPr>
          <a:xfrm>
            <a:off x="8356600" y="8039100"/>
            <a:ext cx="4170679" cy="300990"/>
          </a:xfrm>
          <a:prstGeom prst="rect">
            <a:avLst/>
          </a:prstGeom>
        </p:spPr>
        <p:txBody>
          <a:bodyPr vert="horz" wrap="square" lIns="0" tIns="0" rIns="0" bIns="0" rtlCol="0">
            <a:spAutoFit/>
          </a:bodyPr>
          <a:lstStyle/>
          <a:p>
            <a:pPr marL="12700">
              <a:lnSpc>
                <a:spcPct val="100000"/>
              </a:lnSpc>
            </a:pPr>
            <a:r>
              <a:rPr sz="1900" spc="-5" dirty="0">
                <a:latin typeface="Georgia"/>
                <a:cs typeface="Georgia"/>
              </a:rPr>
              <a:t>Image from </a:t>
            </a:r>
            <a:r>
              <a:rPr sz="1900" dirty="0">
                <a:latin typeface="Georgia"/>
                <a:cs typeface="Georgia"/>
              </a:rPr>
              <a:t>lost </a:t>
            </a:r>
            <a:r>
              <a:rPr sz="1900" spc="-5" dirty="0">
                <a:latin typeface="Georgia"/>
                <a:cs typeface="Georgia"/>
              </a:rPr>
              <a:t>year.com June 9,</a:t>
            </a:r>
            <a:r>
              <a:rPr sz="1900" spc="-10" dirty="0">
                <a:latin typeface="Georgia"/>
                <a:cs typeface="Georgia"/>
              </a:rPr>
              <a:t> </a:t>
            </a:r>
            <a:r>
              <a:rPr sz="1900" dirty="0">
                <a:latin typeface="Georgia"/>
                <a:cs typeface="Georgia"/>
              </a:rPr>
              <a:t>2016</a:t>
            </a:r>
            <a:endParaRPr sz="1900">
              <a:latin typeface="Georgia"/>
              <a:cs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7800" y="6413500"/>
            <a:ext cx="2768600" cy="304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959100" y="6426200"/>
            <a:ext cx="1409700" cy="2794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77800" y="6388100"/>
            <a:ext cx="4170679" cy="300990"/>
          </a:xfrm>
          <a:prstGeom prst="rect">
            <a:avLst/>
          </a:prstGeom>
        </p:spPr>
        <p:txBody>
          <a:bodyPr vert="horz" wrap="square" lIns="0" tIns="0" rIns="0" bIns="0" rtlCol="0">
            <a:spAutoFit/>
          </a:bodyPr>
          <a:lstStyle/>
          <a:p>
            <a:pPr marL="12700">
              <a:lnSpc>
                <a:spcPct val="100000"/>
              </a:lnSpc>
            </a:pPr>
            <a:r>
              <a:rPr sz="1900" spc="-5" dirty="0">
                <a:solidFill>
                  <a:srgbClr val="FFFFFF"/>
                </a:solidFill>
                <a:latin typeface="Georgia"/>
                <a:cs typeface="Georgia"/>
              </a:rPr>
              <a:t>Image from </a:t>
            </a:r>
            <a:r>
              <a:rPr sz="1900" dirty="0">
                <a:solidFill>
                  <a:srgbClr val="FFFFFF"/>
                </a:solidFill>
                <a:latin typeface="Georgia"/>
                <a:cs typeface="Georgia"/>
              </a:rPr>
              <a:t>lost </a:t>
            </a:r>
            <a:r>
              <a:rPr sz="1900" spc="-5" dirty="0">
                <a:solidFill>
                  <a:srgbClr val="FFFFFF"/>
                </a:solidFill>
                <a:latin typeface="Georgia"/>
                <a:cs typeface="Georgia"/>
              </a:rPr>
              <a:t>year.com June 9,</a:t>
            </a:r>
            <a:r>
              <a:rPr sz="1900" spc="-10" dirty="0">
                <a:solidFill>
                  <a:srgbClr val="FFFFFF"/>
                </a:solidFill>
                <a:latin typeface="Georgia"/>
                <a:cs typeface="Georgia"/>
              </a:rPr>
              <a:t> </a:t>
            </a:r>
            <a:r>
              <a:rPr sz="1900" dirty="0">
                <a:solidFill>
                  <a:srgbClr val="FFFFFF"/>
                </a:solidFill>
                <a:latin typeface="Georgia"/>
                <a:cs typeface="Georgia"/>
              </a:rPr>
              <a:t>2016</a:t>
            </a:r>
            <a:endParaRPr sz="1900">
              <a:latin typeface="Georgia"/>
              <a:cs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8500" y="723900"/>
            <a:ext cx="4000500" cy="660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3929379">
              <a:lnSpc>
                <a:spcPct val="100000"/>
              </a:lnSpc>
            </a:pPr>
            <a:r>
              <a:rPr spc="315" dirty="0"/>
              <a:t>SOURCES</a:t>
            </a:r>
          </a:p>
        </p:txBody>
      </p:sp>
      <p:sp>
        <p:nvSpPr>
          <p:cNvPr id="4" name="object 4"/>
          <p:cNvSpPr/>
          <p:nvPr/>
        </p:nvSpPr>
        <p:spPr>
          <a:xfrm>
            <a:off x="622300" y="2806700"/>
            <a:ext cx="8623300" cy="4191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22300" y="3822700"/>
            <a:ext cx="2286000" cy="3429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2300" y="4838700"/>
            <a:ext cx="5791200" cy="419100"/>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622300" y="2749550"/>
            <a:ext cx="8592820" cy="2477770"/>
          </a:xfrm>
          <a:prstGeom prst="rect">
            <a:avLst/>
          </a:prstGeom>
        </p:spPr>
        <p:txBody>
          <a:bodyPr vert="horz" wrap="square" lIns="0" tIns="0" rIns="0" bIns="0" rtlCol="0">
            <a:spAutoFit/>
          </a:bodyPr>
          <a:lstStyle/>
          <a:p>
            <a:pPr marL="12700">
              <a:lnSpc>
                <a:spcPct val="100000"/>
              </a:lnSpc>
            </a:pPr>
            <a:r>
              <a:rPr sz="2850" spc="15" dirty="0">
                <a:solidFill>
                  <a:srgbClr val="4F5C3F"/>
                </a:solidFill>
                <a:latin typeface="Georgia"/>
                <a:cs typeface="Georgia"/>
              </a:rPr>
              <a:t>The James Guy </a:t>
            </a:r>
            <a:r>
              <a:rPr sz="2850" spc="10" dirty="0">
                <a:solidFill>
                  <a:srgbClr val="4F5C3F"/>
                </a:solidFill>
                <a:latin typeface="Georgia"/>
                <a:cs typeface="Georgia"/>
              </a:rPr>
              <a:t>Tucker, Jr. </a:t>
            </a:r>
            <a:r>
              <a:rPr sz="2850" spc="15" dirty="0">
                <a:solidFill>
                  <a:srgbClr val="4F5C3F"/>
                </a:solidFill>
                <a:latin typeface="Georgia"/>
                <a:cs typeface="Georgia"/>
              </a:rPr>
              <a:t>Papers </a:t>
            </a:r>
            <a:r>
              <a:rPr sz="2850" spc="10" dirty="0">
                <a:solidFill>
                  <a:srgbClr val="4F5C3F"/>
                </a:solidFill>
                <a:latin typeface="Georgia"/>
                <a:cs typeface="Georgia"/>
              </a:rPr>
              <a:t>Processing</a:t>
            </a:r>
            <a:r>
              <a:rPr sz="2850" spc="-25" dirty="0">
                <a:solidFill>
                  <a:srgbClr val="4F5C3F"/>
                </a:solidFill>
                <a:latin typeface="Georgia"/>
                <a:cs typeface="Georgia"/>
              </a:rPr>
              <a:t> </a:t>
            </a:r>
            <a:r>
              <a:rPr sz="2850" spc="10" dirty="0">
                <a:solidFill>
                  <a:srgbClr val="4F5C3F"/>
                </a:solidFill>
                <a:latin typeface="Georgia"/>
                <a:cs typeface="Georgia"/>
              </a:rPr>
              <a:t>Project</a:t>
            </a:r>
            <a:endParaRPr sz="2850">
              <a:latin typeface="Georgia"/>
              <a:cs typeface="Georgia"/>
            </a:endParaRPr>
          </a:p>
          <a:p>
            <a:pPr marL="12700" marR="2820670">
              <a:lnSpc>
                <a:spcPct val="233900"/>
              </a:lnSpc>
            </a:pPr>
            <a:r>
              <a:rPr sz="2850" spc="15" dirty="0">
                <a:solidFill>
                  <a:srgbClr val="4F5C3F"/>
                </a:solidFill>
                <a:latin typeface="Georgia"/>
                <a:cs typeface="Georgia"/>
              </a:rPr>
              <a:t>The </a:t>
            </a:r>
            <a:r>
              <a:rPr sz="2850" spc="10" dirty="0">
                <a:solidFill>
                  <a:srgbClr val="4F5C3F"/>
                </a:solidFill>
                <a:latin typeface="Georgia"/>
                <a:cs typeface="Georgia"/>
              </a:rPr>
              <a:t>Lost </a:t>
            </a:r>
            <a:r>
              <a:rPr sz="2850" spc="15" dirty="0">
                <a:solidFill>
                  <a:srgbClr val="4F5C3F"/>
                </a:solidFill>
                <a:latin typeface="Georgia"/>
                <a:cs typeface="Georgia"/>
              </a:rPr>
              <a:t>Year  </a:t>
            </a:r>
            <a:r>
              <a:rPr sz="2850" u="heavy" spc="10" dirty="0">
                <a:solidFill>
                  <a:srgbClr val="4F5C3F"/>
                </a:solidFill>
                <a:latin typeface="Georgia"/>
                <a:cs typeface="Georgia"/>
                <a:hlinkClick r:id="rId6"/>
              </a:rPr>
              <a:t>http://ualrexhibits.org/tuckerblog/</a:t>
            </a:r>
            <a:endParaRPr sz="2850">
              <a:latin typeface="Georgia"/>
              <a:cs typeface="Georgia"/>
            </a:endParaRPr>
          </a:p>
        </p:txBody>
      </p:sp>
      <p:sp>
        <p:nvSpPr>
          <p:cNvPr id="8" name="object 8"/>
          <p:cNvSpPr/>
          <p:nvPr/>
        </p:nvSpPr>
        <p:spPr>
          <a:xfrm>
            <a:off x="622300" y="6870700"/>
            <a:ext cx="6045200" cy="4064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22300" y="7886700"/>
            <a:ext cx="4826000" cy="419100"/>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622300" y="6813550"/>
            <a:ext cx="6010275" cy="1461770"/>
          </a:xfrm>
          <a:prstGeom prst="rect">
            <a:avLst/>
          </a:prstGeom>
        </p:spPr>
        <p:txBody>
          <a:bodyPr vert="horz" wrap="square" lIns="0" tIns="0" rIns="0" bIns="0" rtlCol="0">
            <a:spAutoFit/>
          </a:bodyPr>
          <a:lstStyle/>
          <a:p>
            <a:pPr marL="12700">
              <a:lnSpc>
                <a:spcPct val="100000"/>
              </a:lnSpc>
            </a:pPr>
            <a:r>
              <a:rPr sz="2850" spc="15" dirty="0">
                <a:solidFill>
                  <a:srgbClr val="4F5C3F"/>
                </a:solidFill>
                <a:latin typeface="Georgia"/>
                <a:cs typeface="Georgia"/>
              </a:rPr>
              <a:t>The </a:t>
            </a:r>
            <a:r>
              <a:rPr sz="2850" spc="10" dirty="0">
                <a:solidFill>
                  <a:srgbClr val="4F5C3F"/>
                </a:solidFill>
                <a:latin typeface="Georgia"/>
                <a:cs typeface="Georgia"/>
              </a:rPr>
              <a:t>Lost </a:t>
            </a:r>
            <a:r>
              <a:rPr sz="2850" spc="15" dirty="0">
                <a:solidFill>
                  <a:srgbClr val="4F5C3F"/>
                </a:solidFill>
                <a:latin typeface="Georgia"/>
                <a:cs typeface="Georgia"/>
              </a:rPr>
              <a:t>Year </a:t>
            </a:r>
            <a:r>
              <a:rPr sz="2850" spc="10" dirty="0">
                <a:solidFill>
                  <a:srgbClr val="4F5C3F"/>
                </a:solidFill>
                <a:latin typeface="Georgia"/>
                <a:cs typeface="Georgia"/>
              </a:rPr>
              <a:t>|| </a:t>
            </a:r>
            <a:r>
              <a:rPr sz="2850" spc="15" dirty="0">
                <a:solidFill>
                  <a:srgbClr val="4F5C3F"/>
                </a:solidFill>
                <a:latin typeface="Georgia"/>
                <a:cs typeface="Georgia"/>
              </a:rPr>
              <a:t>About The </a:t>
            </a:r>
            <a:r>
              <a:rPr sz="2850" spc="10" dirty="0">
                <a:solidFill>
                  <a:srgbClr val="4F5C3F"/>
                </a:solidFill>
                <a:latin typeface="Georgia"/>
                <a:cs typeface="Georgia"/>
              </a:rPr>
              <a:t>Lost</a:t>
            </a:r>
            <a:r>
              <a:rPr sz="2850" spc="-95" dirty="0">
                <a:solidFill>
                  <a:srgbClr val="4F5C3F"/>
                </a:solidFill>
                <a:latin typeface="Georgia"/>
                <a:cs typeface="Georgia"/>
              </a:rPr>
              <a:t> </a:t>
            </a:r>
            <a:r>
              <a:rPr sz="2850" spc="15" dirty="0">
                <a:solidFill>
                  <a:srgbClr val="4F5C3F"/>
                </a:solidFill>
                <a:latin typeface="Georgia"/>
                <a:cs typeface="Georgia"/>
              </a:rPr>
              <a:t>Year</a:t>
            </a:r>
            <a:endParaRPr sz="2850">
              <a:latin typeface="Georgia"/>
              <a:cs typeface="Georgia"/>
            </a:endParaRPr>
          </a:p>
          <a:p>
            <a:pPr>
              <a:lnSpc>
                <a:spcPct val="100000"/>
              </a:lnSpc>
              <a:spcBef>
                <a:spcPts val="35"/>
              </a:spcBef>
            </a:pPr>
            <a:endParaRPr sz="3950">
              <a:latin typeface="Times New Roman"/>
              <a:cs typeface="Times New Roman"/>
            </a:endParaRPr>
          </a:p>
          <a:p>
            <a:pPr marL="12700">
              <a:lnSpc>
                <a:spcPct val="100000"/>
              </a:lnSpc>
            </a:pPr>
            <a:r>
              <a:rPr sz="2850" u="heavy" spc="10" dirty="0">
                <a:solidFill>
                  <a:srgbClr val="4F5C3F"/>
                </a:solidFill>
                <a:latin typeface="Georgia"/>
                <a:cs typeface="Georgia"/>
                <a:hlinkClick r:id="rId9"/>
              </a:rPr>
              <a:t>http://www.thelostyear.com/</a:t>
            </a:r>
            <a:endParaRPr sz="2850">
              <a:latin typeface="Georgia"/>
              <a:cs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623300" y="127000"/>
            <a:ext cx="2768600" cy="304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404600" y="139700"/>
            <a:ext cx="1409700" cy="2794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8623300" y="101600"/>
            <a:ext cx="4170679" cy="300990"/>
          </a:xfrm>
          <a:prstGeom prst="rect">
            <a:avLst/>
          </a:prstGeom>
        </p:spPr>
        <p:txBody>
          <a:bodyPr vert="horz" wrap="square" lIns="0" tIns="0" rIns="0" bIns="0" rtlCol="0">
            <a:spAutoFit/>
          </a:bodyPr>
          <a:lstStyle/>
          <a:p>
            <a:pPr marL="12700">
              <a:lnSpc>
                <a:spcPct val="100000"/>
              </a:lnSpc>
            </a:pPr>
            <a:r>
              <a:rPr sz="1900" spc="-5" dirty="0">
                <a:solidFill>
                  <a:srgbClr val="FFFFFF"/>
                </a:solidFill>
                <a:latin typeface="Georgia"/>
                <a:cs typeface="Georgia"/>
              </a:rPr>
              <a:t>Image from </a:t>
            </a:r>
            <a:r>
              <a:rPr sz="1900" dirty="0">
                <a:solidFill>
                  <a:srgbClr val="FFFFFF"/>
                </a:solidFill>
                <a:latin typeface="Georgia"/>
                <a:cs typeface="Georgia"/>
              </a:rPr>
              <a:t>lost </a:t>
            </a:r>
            <a:r>
              <a:rPr sz="1900" spc="-5" dirty="0">
                <a:solidFill>
                  <a:srgbClr val="FFFFFF"/>
                </a:solidFill>
                <a:latin typeface="Georgia"/>
                <a:cs typeface="Georgia"/>
              </a:rPr>
              <a:t>year.com June 9,</a:t>
            </a:r>
            <a:r>
              <a:rPr sz="1900" spc="-10" dirty="0">
                <a:solidFill>
                  <a:srgbClr val="FFFFFF"/>
                </a:solidFill>
                <a:latin typeface="Georgia"/>
                <a:cs typeface="Georgia"/>
              </a:rPr>
              <a:t> </a:t>
            </a:r>
            <a:r>
              <a:rPr sz="1900" dirty="0">
                <a:solidFill>
                  <a:srgbClr val="FFFFFF"/>
                </a:solidFill>
                <a:latin typeface="Georgia"/>
                <a:cs typeface="Georgia"/>
              </a:rPr>
              <a:t>2016</a:t>
            </a:r>
            <a:endParaRPr sz="1900">
              <a:latin typeface="Georgia"/>
              <a:cs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7400" y="698500"/>
            <a:ext cx="11328400" cy="685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208279">
              <a:lnSpc>
                <a:spcPct val="100000"/>
              </a:lnSpc>
            </a:pPr>
            <a:r>
              <a:rPr spc="260" dirty="0"/>
              <a:t>DURING </a:t>
            </a:r>
            <a:r>
              <a:rPr spc="210" dirty="0"/>
              <a:t>THE </a:t>
            </a:r>
            <a:r>
              <a:rPr spc="250" dirty="0"/>
              <a:t>“LOST</a:t>
            </a:r>
            <a:r>
              <a:rPr spc="1370" dirty="0"/>
              <a:t> </a:t>
            </a:r>
            <a:r>
              <a:rPr spc="315" dirty="0"/>
              <a:t>YEAR”</a:t>
            </a:r>
          </a:p>
        </p:txBody>
      </p:sp>
      <p:sp>
        <p:nvSpPr>
          <p:cNvPr id="4" name="object 4"/>
          <p:cNvSpPr/>
          <p:nvPr/>
        </p:nvSpPr>
        <p:spPr>
          <a:xfrm>
            <a:off x="863600" y="2946400"/>
            <a:ext cx="241300" cy="2413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76300" y="2983761"/>
            <a:ext cx="178183" cy="17818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95400" y="2844800"/>
            <a:ext cx="10210800" cy="4953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282700" y="3454400"/>
            <a:ext cx="9563100" cy="4953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82700" y="4064000"/>
            <a:ext cx="10731500" cy="4953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295400" y="4673600"/>
            <a:ext cx="4635500" cy="4953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07100" y="4673600"/>
            <a:ext cx="6121400" cy="4953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295400" y="5283200"/>
            <a:ext cx="9499600" cy="4953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1282700" y="5892800"/>
            <a:ext cx="2844800" cy="4064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863600" y="7251700"/>
            <a:ext cx="241300" cy="2413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876300" y="7288553"/>
            <a:ext cx="178183" cy="178183"/>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295400" y="7150100"/>
            <a:ext cx="10083800" cy="49530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1270000" y="7759700"/>
            <a:ext cx="10769600" cy="495300"/>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1295400" y="8369300"/>
            <a:ext cx="10350500" cy="495300"/>
          </a:xfrm>
          <a:prstGeom prst="rect">
            <a:avLst/>
          </a:prstGeom>
          <a:blipFill>
            <a:blip r:embed="rId15" cstate="print"/>
            <a:stretch>
              <a:fillRect/>
            </a:stretch>
          </a:blipFill>
        </p:spPr>
        <p:txBody>
          <a:bodyPr wrap="square" lIns="0" tIns="0" rIns="0" bIns="0" rtlCol="0"/>
          <a:lstStyle/>
          <a:p>
            <a:endParaRPr/>
          </a:p>
        </p:txBody>
      </p:sp>
      <p:sp>
        <p:nvSpPr>
          <p:cNvPr id="18" name="object 18"/>
          <p:cNvSpPr txBox="1"/>
          <p:nvPr/>
        </p:nvSpPr>
        <p:spPr>
          <a:xfrm>
            <a:off x="1282700" y="2692323"/>
            <a:ext cx="10805160" cy="6144895"/>
          </a:xfrm>
          <a:prstGeom prst="rect">
            <a:avLst/>
          </a:prstGeom>
        </p:spPr>
        <p:txBody>
          <a:bodyPr vert="horz" wrap="square" lIns="0" tIns="0" rIns="0" bIns="0" rtlCol="0">
            <a:spAutoFit/>
          </a:bodyPr>
          <a:lstStyle/>
          <a:p>
            <a:pPr marL="12700" marR="5080">
              <a:lnSpc>
                <a:spcPct val="114300"/>
              </a:lnSpc>
            </a:pPr>
            <a:r>
              <a:rPr sz="3500" spc="10" dirty="0">
                <a:solidFill>
                  <a:srgbClr val="4F5C3F"/>
                </a:solidFill>
                <a:latin typeface="Georgia"/>
                <a:cs typeface="Georgia"/>
              </a:rPr>
              <a:t>For the second time in </a:t>
            </a:r>
            <a:r>
              <a:rPr sz="3500" spc="15" dirty="0">
                <a:solidFill>
                  <a:srgbClr val="4F5C3F"/>
                </a:solidFill>
                <a:latin typeface="Georgia"/>
                <a:cs typeface="Georgia"/>
              </a:rPr>
              <a:t>two </a:t>
            </a:r>
            <a:r>
              <a:rPr sz="3500" spc="10" dirty="0">
                <a:solidFill>
                  <a:srgbClr val="4F5C3F"/>
                </a:solidFill>
                <a:latin typeface="Georgia"/>
                <a:cs typeface="Georgia"/>
              </a:rPr>
              <a:t>years, </a:t>
            </a:r>
            <a:r>
              <a:rPr sz="3500" spc="15" dirty="0">
                <a:solidFill>
                  <a:srgbClr val="4F5C3F"/>
                </a:solidFill>
                <a:latin typeface="Georgia"/>
                <a:cs typeface="Georgia"/>
              </a:rPr>
              <a:t>many </a:t>
            </a:r>
            <a:r>
              <a:rPr sz="3500" spc="10" dirty="0">
                <a:solidFill>
                  <a:srgbClr val="4F5C3F"/>
                </a:solidFill>
                <a:latin typeface="Georgia"/>
                <a:cs typeface="Georgia"/>
              </a:rPr>
              <a:t>in Arkansas  tried to assert </a:t>
            </a:r>
            <a:r>
              <a:rPr sz="3500" spc="5" dirty="0">
                <a:solidFill>
                  <a:srgbClr val="4F5C3F"/>
                </a:solidFill>
                <a:latin typeface="Georgia"/>
                <a:cs typeface="Georgia"/>
              </a:rPr>
              <a:t>state's </a:t>
            </a:r>
            <a:r>
              <a:rPr sz="3500" spc="10" dirty="0">
                <a:solidFill>
                  <a:srgbClr val="4F5C3F"/>
                </a:solidFill>
                <a:latin typeface="Georgia"/>
                <a:cs typeface="Georgia"/>
              </a:rPr>
              <a:t>rights over the authority of  federal courts </a:t>
            </a:r>
            <a:r>
              <a:rPr sz="3500" spc="15" dirty="0">
                <a:solidFill>
                  <a:srgbClr val="4F5C3F"/>
                </a:solidFill>
                <a:latin typeface="Georgia"/>
                <a:cs typeface="Georgia"/>
              </a:rPr>
              <a:t>and </a:t>
            </a:r>
            <a:r>
              <a:rPr sz="3500" spc="10" dirty="0">
                <a:solidFill>
                  <a:srgbClr val="4F5C3F"/>
                </a:solidFill>
                <a:latin typeface="Georgia"/>
                <a:cs typeface="Georgia"/>
              </a:rPr>
              <a:t>the </a:t>
            </a:r>
            <a:r>
              <a:rPr sz="3500" spc="15" dirty="0">
                <a:solidFill>
                  <a:srgbClr val="4F5C3F"/>
                </a:solidFill>
                <a:latin typeface="Georgia"/>
                <a:cs typeface="Georgia"/>
              </a:rPr>
              <a:t>power </a:t>
            </a:r>
            <a:r>
              <a:rPr sz="3500" spc="10" dirty="0">
                <a:solidFill>
                  <a:srgbClr val="4F5C3F"/>
                </a:solidFill>
                <a:latin typeface="Georgia"/>
                <a:cs typeface="Georgia"/>
              </a:rPr>
              <a:t>of President Eisenhower.  During the “Lost Year,” Little </a:t>
            </a:r>
            <a:r>
              <a:rPr sz="3500" spc="15" dirty="0">
                <a:solidFill>
                  <a:srgbClr val="4F5C3F"/>
                </a:solidFill>
                <a:latin typeface="Georgia"/>
                <a:cs typeface="Georgia"/>
              </a:rPr>
              <a:t>Rock was </a:t>
            </a:r>
            <a:r>
              <a:rPr sz="3500" spc="10" dirty="0">
                <a:solidFill>
                  <a:srgbClr val="4F5C3F"/>
                </a:solidFill>
                <a:latin typeface="Georgia"/>
                <a:cs typeface="Georgia"/>
              </a:rPr>
              <a:t>further torn</a:t>
            </a:r>
            <a:r>
              <a:rPr sz="3500" spc="-60" dirty="0">
                <a:solidFill>
                  <a:srgbClr val="4F5C3F"/>
                </a:solidFill>
                <a:latin typeface="Georgia"/>
                <a:cs typeface="Georgia"/>
              </a:rPr>
              <a:t> </a:t>
            </a:r>
            <a:r>
              <a:rPr sz="3500" spc="10" dirty="0">
                <a:solidFill>
                  <a:srgbClr val="4F5C3F"/>
                </a:solidFill>
                <a:latin typeface="Georgia"/>
                <a:cs typeface="Georgia"/>
              </a:rPr>
              <a:t>by  racial conflict, societal disruptions, </a:t>
            </a:r>
            <a:r>
              <a:rPr sz="3500" spc="15" dirty="0">
                <a:solidFill>
                  <a:srgbClr val="4F5C3F"/>
                </a:solidFill>
                <a:latin typeface="Georgia"/>
                <a:cs typeface="Georgia"/>
              </a:rPr>
              <a:t>and </a:t>
            </a:r>
            <a:r>
              <a:rPr sz="3500" spc="10" dirty="0">
                <a:solidFill>
                  <a:srgbClr val="4F5C3F"/>
                </a:solidFill>
                <a:latin typeface="Georgia"/>
                <a:cs typeface="Georgia"/>
              </a:rPr>
              <a:t>political  machinations.</a:t>
            </a:r>
            <a:endParaRPr sz="3500">
              <a:latin typeface="Georgia"/>
              <a:cs typeface="Georgia"/>
            </a:endParaRPr>
          </a:p>
          <a:p>
            <a:pPr>
              <a:lnSpc>
                <a:spcPct val="100000"/>
              </a:lnSpc>
              <a:spcBef>
                <a:spcPts val="35"/>
              </a:spcBef>
            </a:pPr>
            <a:endParaRPr sz="4400">
              <a:latin typeface="Times New Roman"/>
              <a:cs typeface="Times New Roman"/>
            </a:endParaRPr>
          </a:p>
          <a:p>
            <a:pPr marL="12700" marR="74295">
              <a:lnSpc>
                <a:spcPct val="114300"/>
              </a:lnSpc>
              <a:spcBef>
                <a:spcPts val="5"/>
              </a:spcBef>
            </a:pPr>
            <a:r>
              <a:rPr sz="3500" spc="10" dirty="0">
                <a:solidFill>
                  <a:srgbClr val="4F5C3F"/>
                </a:solidFill>
                <a:latin typeface="Georgia"/>
                <a:cs typeface="Georgia"/>
              </a:rPr>
              <a:t>Denying </a:t>
            </a:r>
            <a:r>
              <a:rPr sz="3500" spc="15" dirty="0">
                <a:solidFill>
                  <a:srgbClr val="4F5C3F"/>
                </a:solidFill>
                <a:latin typeface="Georgia"/>
                <a:cs typeface="Georgia"/>
              </a:rPr>
              <a:t>an </a:t>
            </a:r>
            <a:r>
              <a:rPr sz="3500" spc="10" dirty="0">
                <a:solidFill>
                  <a:srgbClr val="4F5C3F"/>
                </a:solidFill>
                <a:latin typeface="Georgia"/>
                <a:cs typeface="Georgia"/>
              </a:rPr>
              <a:t>education to </a:t>
            </a:r>
            <a:r>
              <a:rPr sz="3500" spc="5" dirty="0">
                <a:solidFill>
                  <a:srgbClr val="4F5C3F"/>
                </a:solidFill>
                <a:latin typeface="Georgia"/>
                <a:cs typeface="Georgia"/>
              </a:rPr>
              <a:t>all </a:t>
            </a:r>
            <a:r>
              <a:rPr sz="3500" spc="10" dirty="0">
                <a:solidFill>
                  <a:srgbClr val="4F5C3F"/>
                </a:solidFill>
                <a:latin typeface="Georgia"/>
                <a:cs typeface="Georgia"/>
              </a:rPr>
              <a:t>Little </a:t>
            </a:r>
            <a:r>
              <a:rPr sz="3500" spc="15" dirty="0">
                <a:solidFill>
                  <a:srgbClr val="4F5C3F"/>
                </a:solidFill>
                <a:latin typeface="Georgia"/>
                <a:cs typeface="Georgia"/>
              </a:rPr>
              <a:t>Rock </a:t>
            </a:r>
            <a:r>
              <a:rPr sz="3500" spc="10" dirty="0">
                <a:solidFill>
                  <a:srgbClr val="4F5C3F"/>
                </a:solidFill>
                <a:latin typeface="Georgia"/>
                <a:cs typeface="Georgia"/>
              </a:rPr>
              <a:t>high school  youth profoundly affected thousands of families as </a:t>
            </a:r>
            <a:r>
              <a:rPr sz="3500" spc="5" dirty="0">
                <a:solidFill>
                  <a:srgbClr val="4F5C3F"/>
                </a:solidFill>
                <a:latin typeface="Georgia"/>
                <a:cs typeface="Georgia"/>
              </a:rPr>
              <a:t>the  </a:t>
            </a:r>
            <a:r>
              <a:rPr sz="3500" spc="10" dirty="0">
                <a:solidFill>
                  <a:srgbClr val="4F5C3F"/>
                </a:solidFill>
                <a:latin typeface="Georgia"/>
                <a:cs typeface="Georgia"/>
              </a:rPr>
              <a:t>city ruptured into </a:t>
            </a:r>
            <a:r>
              <a:rPr sz="3500" spc="15" dirty="0">
                <a:solidFill>
                  <a:srgbClr val="4F5C3F"/>
                </a:solidFill>
                <a:latin typeface="Georgia"/>
                <a:cs typeface="Georgia"/>
              </a:rPr>
              <a:t>an </a:t>
            </a:r>
            <a:r>
              <a:rPr sz="3500" spc="10" dirty="0">
                <a:solidFill>
                  <a:srgbClr val="4F5C3F"/>
                </a:solidFill>
                <a:latin typeface="Georgia"/>
                <a:cs typeface="Georgia"/>
              </a:rPr>
              <a:t>even </a:t>
            </a:r>
            <a:r>
              <a:rPr sz="3500" spc="15" dirty="0">
                <a:solidFill>
                  <a:srgbClr val="4F5C3F"/>
                </a:solidFill>
                <a:latin typeface="Georgia"/>
                <a:cs typeface="Georgia"/>
              </a:rPr>
              <a:t>more </a:t>
            </a:r>
            <a:r>
              <a:rPr sz="3500" spc="10" dirty="0">
                <a:solidFill>
                  <a:srgbClr val="4F5C3F"/>
                </a:solidFill>
                <a:latin typeface="Georgia"/>
                <a:cs typeface="Georgia"/>
              </a:rPr>
              <a:t>divided</a:t>
            </a:r>
            <a:r>
              <a:rPr sz="3500" dirty="0">
                <a:solidFill>
                  <a:srgbClr val="4F5C3F"/>
                </a:solidFill>
                <a:latin typeface="Georgia"/>
                <a:cs typeface="Georgia"/>
              </a:rPr>
              <a:t> </a:t>
            </a:r>
            <a:r>
              <a:rPr sz="3500" spc="10" dirty="0">
                <a:solidFill>
                  <a:srgbClr val="4F5C3F"/>
                </a:solidFill>
                <a:latin typeface="Georgia"/>
                <a:cs typeface="Georgia"/>
              </a:rPr>
              <a:t>community.</a:t>
            </a:r>
            <a:endParaRPr sz="3500">
              <a:latin typeface="Georgia"/>
              <a:cs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85800" y="711200"/>
            <a:ext cx="4089400" cy="54991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98500" y="723900"/>
            <a:ext cx="4064000" cy="55753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965700" y="711200"/>
            <a:ext cx="7315200" cy="54991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978400" y="723900"/>
            <a:ext cx="7289800" cy="55753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162300" y="7454900"/>
            <a:ext cx="6654800" cy="6604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3175000" y="8420100"/>
            <a:ext cx="6578600" cy="596900"/>
          </a:xfrm>
          <a:prstGeom prst="rect">
            <a:avLst/>
          </a:prstGeom>
          <a:blipFill>
            <a:blip r:embed="rId8" cstate="print"/>
            <a:stretch>
              <a:fillRect/>
            </a:stretch>
          </a:blipFill>
        </p:spPr>
        <p:txBody>
          <a:bodyPr wrap="square" lIns="0" tIns="0" rIns="0" bIns="0" rtlCol="0"/>
          <a:lstStyle/>
          <a:p>
            <a:endParaRPr/>
          </a:p>
        </p:txBody>
      </p:sp>
      <p:sp>
        <p:nvSpPr>
          <p:cNvPr id="9" name="object 9"/>
          <p:cNvSpPr txBox="1"/>
          <p:nvPr/>
        </p:nvSpPr>
        <p:spPr>
          <a:xfrm>
            <a:off x="3175000" y="7277100"/>
            <a:ext cx="6701155" cy="1752600"/>
          </a:xfrm>
          <a:prstGeom prst="rect">
            <a:avLst/>
          </a:prstGeom>
        </p:spPr>
        <p:txBody>
          <a:bodyPr vert="horz" wrap="square" lIns="0" tIns="0" rIns="0" bIns="0" rtlCol="0">
            <a:spAutoFit/>
          </a:bodyPr>
          <a:lstStyle/>
          <a:p>
            <a:pPr algn="ctr">
              <a:lnSpc>
                <a:spcPct val="100000"/>
              </a:lnSpc>
            </a:pPr>
            <a:r>
              <a:rPr sz="6400" spc="210" dirty="0">
                <a:solidFill>
                  <a:srgbClr val="FBF9E6"/>
                </a:solidFill>
                <a:latin typeface="Georgia"/>
                <a:cs typeface="Georgia"/>
              </a:rPr>
              <a:t>THE</a:t>
            </a:r>
            <a:r>
              <a:rPr sz="6400" spc="555" dirty="0">
                <a:solidFill>
                  <a:srgbClr val="FBF9E6"/>
                </a:solidFill>
                <a:latin typeface="Georgia"/>
                <a:cs typeface="Georgia"/>
              </a:rPr>
              <a:t> </a:t>
            </a:r>
            <a:r>
              <a:rPr sz="6400" spc="315" dirty="0">
                <a:solidFill>
                  <a:srgbClr val="FBF9E6"/>
                </a:solidFill>
                <a:latin typeface="Georgia"/>
                <a:cs typeface="Georgia"/>
              </a:rPr>
              <a:t>STUDENTS</a:t>
            </a:r>
            <a:endParaRPr sz="6400">
              <a:latin typeface="Georgia"/>
              <a:cs typeface="Georgia"/>
            </a:endParaRPr>
          </a:p>
          <a:p>
            <a:pPr marR="30480" algn="ctr">
              <a:lnSpc>
                <a:spcPct val="100000"/>
              </a:lnSpc>
              <a:spcBef>
                <a:spcPts val="520"/>
              </a:spcBef>
            </a:pPr>
            <a:r>
              <a:rPr sz="4300" i="1" spc="25" dirty="0">
                <a:solidFill>
                  <a:srgbClr val="F6E0AB"/>
                </a:solidFill>
                <a:latin typeface="Times New Roman"/>
                <a:cs typeface="Times New Roman"/>
              </a:rPr>
              <a:t>Jim</a:t>
            </a:r>
            <a:r>
              <a:rPr sz="4300" i="1" spc="-204" dirty="0">
                <a:solidFill>
                  <a:srgbClr val="F6E0AB"/>
                </a:solidFill>
                <a:latin typeface="Times New Roman"/>
                <a:cs typeface="Times New Roman"/>
              </a:rPr>
              <a:t> </a:t>
            </a:r>
            <a:r>
              <a:rPr sz="4300" i="1" spc="10" dirty="0">
                <a:solidFill>
                  <a:srgbClr val="F6E0AB"/>
                </a:solidFill>
                <a:latin typeface="Times New Roman"/>
                <a:cs typeface="Times New Roman"/>
              </a:rPr>
              <a:t>Guy</a:t>
            </a:r>
            <a:r>
              <a:rPr sz="4300" i="1" spc="-420" dirty="0">
                <a:solidFill>
                  <a:srgbClr val="F6E0AB"/>
                </a:solidFill>
                <a:latin typeface="Times New Roman"/>
                <a:cs typeface="Times New Roman"/>
              </a:rPr>
              <a:t> </a:t>
            </a:r>
            <a:r>
              <a:rPr sz="4300" i="1" spc="-150" dirty="0">
                <a:solidFill>
                  <a:srgbClr val="F6E0AB"/>
                </a:solidFill>
                <a:latin typeface="Times New Roman"/>
                <a:cs typeface="Times New Roman"/>
              </a:rPr>
              <a:t>Tucker</a:t>
            </a:r>
            <a:r>
              <a:rPr sz="4300" i="1" spc="-204" dirty="0">
                <a:solidFill>
                  <a:srgbClr val="F6E0AB"/>
                </a:solidFill>
                <a:latin typeface="Times New Roman"/>
                <a:cs typeface="Times New Roman"/>
              </a:rPr>
              <a:t> </a:t>
            </a:r>
            <a:r>
              <a:rPr sz="4300" i="1" spc="-114" dirty="0">
                <a:solidFill>
                  <a:srgbClr val="F6E0AB"/>
                </a:solidFill>
                <a:latin typeface="Times New Roman"/>
                <a:cs typeface="Times New Roman"/>
              </a:rPr>
              <a:t>and</a:t>
            </a:r>
            <a:r>
              <a:rPr sz="4300" i="1" spc="-204" dirty="0">
                <a:solidFill>
                  <a:srgbClr val="F6E0AB"/>
                </a:solidFill>
                <a:latin typeface="Times New Roman"/>
                <a:cs typeface="Times New Roman"/>
              </a:rPr>
              <a:t> </a:t>
            </a:r>
            <a:r>
              <a:rPr sz="4300" i="1" spc="-90" dirty="0">
                <a:solidFill>
                  <a:srgbClr val="F6E0AB"/>
                </a:solidFill>
                <a:latin typeface="Times New Roman"/>
                <a:cs typeface="Times New Roman"/>
              </a:rPr>
              <a:t>the</a:t>
            </a:r>
            <a:r>
              <a:rPr sz="4300" i="1" spc="-204" dirty="0">
                <a:solidFill>
                  <a:srgbClr val="F6E0AB"/>
                </a:solidFill>
                <a:latin typeface="Times New Roman"/>
                <a:cs typeface="Times New Roman"/>
              </a:rPr>
              <a:t> </a:t>
            </a:r>
            <a:r>
              <a:rPr sz="4300" i="1" spc="-120" dirty="0">
                <a:solidFill>
                  <a:srgbClr val="F6E0AB"/>
                </a:solidFill>
                <a:latin typeface="Times New Roman"/>
                <a:cs typeface="Times New Roman"/>
              </a:rPr>
              <a:t>Others</a:t>
            </a:r>
            <a:endParaRPr sz="4300">
              <a:latin typeface="Times New Roman"/>
              <a:cs typeface="Times New Roman"/>
            </a:endParaRPr>
          </a:p>
        </p:txBody>
      </p:sp>
      <p:sp>
        <p:nvSpPr>
          <p:cNvPr id="10" name="object 10"/>
          <p:cNvSpPr/>
          <p:nvPr/>
        </p:nvSpPr>
        <p:spPr>
          <a:xfrm>
            <a:off x="393700" y="6299200"/>
            <a:ext cx="5969000" cy="279400"/>
          </a:xfrm>
          <a:prstGeom prst="rect">
            <a:avLst/>
          </a:prstGeom>
          <a:blipFill>
            <a:blip r:embed="rId9" cstate="print"/>
            <a:stretch>
              <a:fillRect/>
            </a:stretch>
          </a:blipFill>
        </p:spPr>
        <p:txBody>
          <a:bodyPr wrap="square" lIns="0" tIns="0" rIns="0" bIns="0" rtlCol="0"/>
          <a:lstStyle/>
          <a:p>
            <a:endParaRPr/>
          </a:p>
        </p:txBody>
      </p:sp>
      <p:sp>
        <p:nvSpPr>
          <p:cNvPr id="11" name="object 11"/>
          <p:cNvSpPr txBox="1"/>
          <p:nvPr/>
        </p:nvSpPr>
        <p:spPr>
          <a:xfrm>
            <a:off x="393700" y="6286500"/>
            <a:ext cx="5943600" cy="270510"/>
          </a:xfrm>
          <a:prstGeom prst="rect">
            <a:avLst/>
          </a:prstGeom>
        </p:spPr>
        <p:txBody>
          <a:bodyPr vert="horz" wrap="square" lIns="0" tIns="0" rIns="0" bIns="0" rtlCol="0">
            <a:spAutoFit/>
          </a:bodyPr>
          <a:lstStyle/>
          <a:p>
            <a:pPr marL="12700">
              <a:lnSpc>
                <a:spcPct val="100000"/>
              </a:lnSpc>
            </a:pPr>
            <a:r>
              <a:rPr sz="1700" dirty="0">
                <a:latin typeface="Georgia"/>
                <a:cs typeface="Georgia"/>
              </a:rPr>
              <a:t>Photo courtesy of the Center for Arkansas History and</a:t>
            </a:r>
            <a:r>
              <a:rPr sz="1700" spc="-100" dirty="0">
                <a:latin typeface="Georgia"/>
                <a:cs typeface="Georgia"/>
              </a:rPr>
              <a:t> </a:t>
            </a:r>
            <a:r>
              <a:rPr sz="1700" dirty="0">
                <a:latin typeface="Georgia"/>
                <a:cs typeface="Georgia"/>
              </a:rPr>
              <a:t>Culture</a:t>
            </a:r>
            <a:endParaRPr sz="1700">
              <a:latin typeface="Georgia"/>
              <a:cs typeface="Georgia"/>
            </a:endParaRPr>
          </a:p>
        </p:txBody>
      </p:sp>
      <p:sp>
        <p:nvSpPr>
          <p:cNvPr id="12" name="object 12"/>
          <p:cNvSpPr/>
          <p:nvPr/>
        </p:nvSpPr>
        <p:spPr>
          <a:xfrm>
            <a:off x="1041400" y="5715000"/>
            <a:ext cx="3403600" cy="279400"/>
          </a:xfrm>
          <a:prstGeom prst="rect">
            <a:avLst/>
          </a:prstGeom>
          <a:blipFill>
            <a:blip r:embed="rId10" cstate="print"/>
            <a:stretch>
              <a:fillRect/>
            </a:stretch>
          </a:blipFill>
        </p:spPr>
        <p:txBody>
          <a:bodyPr wrap="square" lIns="0" tIns="0" rIns="0" bIns="0" rtlCol="0"/>
          <a:lstStyle/>
          <a:p>
            <a:endParaRPr/>
          </a:p>
        </p:txBody>
      </p:sp>
      <p:sp>
        <p:nvSpPr>
          <p:cNvPr id="13" name="object 13"/>
          <p:cNvSpPr txBox="1"/>
          <p:nvPr/>
        </p:nvSpPr>
        <p:spPr>
          <a:xfrm>
            <a:off x="1041400" y="5702300"/>
            <a:ext cx="3385820" cy="270510"/>
          </a:xfrm>
          <a:prstGeom prst="rect">
            <a:avLst/>
          </a:prstGeom>
        </p:spPr>
        <p:txBody>
          <a:bodyPr vert="horz" wrap="square" lIns="0" tIns="0" rIns="0" bIns="0" rtlCol="0">
            <a:spAutoFit/>
          </a:bodyPr>
          <a:lstStyle/>
          <a:p>
            <a:pPr marL="12700">
              <a:lnSpc>
                <a:spcPct val="100000"/>
              </a:lnSpc>
            </a:pPr>
            <a:r>
              <a:rPr sz="1700" dirty="0">
                <a:solidFill>
                  <a:srgbClr val="FFFFFF"/>
                </a:solidFill>
                <a:latin typeface="Georgia"/>
                <a:cs typeface="Georgia"/>
              </a:rPr>
              <a:t>Jim Guy Tucker in Tampa, FL</a:t>
            </a:r>
            <a:r>
              <a:rPr sz="1700" spc="-100" dirty="0">
                <a:solidFill>
                  <a:srgbClr val="FFFFFF"/>
                </a:solidFill>
                <a:latin typeface="Georgia"/>
                <a:cs typeface="Georgia"/>
              </a:rPr>
              <a:t> </a:t>
            </a:r>
            <a:r>
              <a:rPr sz="1700" dirty="0">
                <a:solidFill>
                  <a:srgbClr val="FFFFFF"/>
                </a:solidFill>
                <a:latin typeface="Georgia"/>
                <a:cs typeface="Georgia"/>
              </a:rPr>
              <a:t>1958</a:t>
            </a:r>
            <a:endParaRPr sz="1700">
              <a:latin typeface="Georgia"/>
              <a:cs typeface="Georgia"/>
            </a:endParaRPr>
          </a:p>
        </p:txBody>
      </p:sp>
      <p:sp>
        <p:nvSpPr>
          <p:cNvPr id="14" name="object 14"/>
          <p:cNvSpPr/>
          <p:nvPr/>
        </p:nvSpPr>
        <p:spPr>
          <a:xfrm>
            <a:off x="8356600" y="6324600"/>
            <a:ext cx="2768600" cy="30480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1137900" y="6337300"/>
            <a:ext cx="1409700" cy="279400"/>
          </a:xfrm>
          <a:prstGeom prst="rect">
            <a:avLst/>
          </a:prstGeom>
          <a:blipFill>
            <a:blip r:embed="rId12" cstate="print"/>
            <a:stretch>
              <a:fillRect/>
            </a:stretch>
          </a:blipFill>
        </p:spPr>
        <p:txBody>
          <a:bodyPr wrap="square" lIns="0" tIns="0" rIns="0" bIns="0" rtlCol="0"/>
          <a:lstStyle/>
          <a:p>
            <a:endParaRPr/>
          </a:p>
        </p:txBody>
      </p:sp>
      <p:sp>
        <p:nvSpPr>
          <p:cNvPr id="16" name="object 16"/>
          <p:cNvSpPr txBox="1"/>
          <p:nvPr/>
        </p:nvSpPr>
        <p:spPr>
          <a:xfrm>
            <a:off x="8356600" y="6299200"/>
            <a:ext cx="4170679" cy="300990"/>
          </a:xfrm>
          <a:prstGeom prst="rect">
            <a:avLst/>
          </a:prstGeom>
        </p:spPr>
        <p:txBody>
          <a:bodyPr vert="horz" wrap="square" lIns="0" tIns="0" rIns="0" bIns="0" rtlCol="0">
            <a:spAutoFit/>
          </a:bodyPr>
          <a:lstStyle/>
          <a:p>
            <a:pPr marL="12700">
              <a:lnSpc>
                <a:spcPct val="100000"/>
              </a:lnSpc>
            </a:pPr>
            <a:r>
              <a:rPr sz="1900" spc="-5" dirty="0">
                <a:latin typeface="Georgia"/>
                <a:cs typeface="Georgia"/>
              </a:rPr>
              <a:t>Image from </a:t>
            </a:r>
            <a:r>
              <a:rPr sz="1900" dirty="0">
                <a:latin typeface="Georgia"/>
                <a:cs typeface="Georgia"/>
              </a:rPr>
              <a:t>lost </a:t>
            </a:r>
            <a:r>
              <a:rPr sz="1900" spc="-5" dirty="0">
                <a:latin typeface="Georgia"/>
                <a:cs typeface="Georgia"/>
              </a:rPr>
              <a:t>year.com June 9,</a:t>
            </a:r>
            <a:r>
              <a:rPr sz="1900" spc="-10" dirty="0">
                <a:latin typeface="Georgia"/>
                <a:cs typeface="Georgia"/>
              </a:rPr>
              <a:t> </a:t>
            </a:r>
            <a:r>
              <a:rPr sz="1900" dirty="0">
                <a:latin typeface="Georgia"/>
                <a:cs typeface="Georgia"/>
              </a:rPr>
              <a:t>2016</a:t>
            </a:r>
            <a:endParaRPr sz="1900">
              <a:latin typeface="Georgia"/>
              <a:cs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58100" y="2717800"/>
            <a:ext cx="4673600" cy="61849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75033" y="2730500"/>
            <a:ext cx="4648200" cy="62611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63600" y="698500"/>
            <a:ext cx="11290300" cy="68580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309880">
              <a:lnSpc>
                <a:spcPct val="100000"/>
              </a:lnSpc>
            </a:pPr>
            <a:r>
              <a:rPr spc="210" dirty="0"/>
              <a:t>JIM GUY </a:t>
            </a:r>
            <a:r>
              <a:rPr spc="275" dirty="0"/>
              <a:t>TUCKER’S</a:t>
            </a:r>
            <a:r>
              <a:rPr spc="1455" dirty="0"/>
              <a:t> </a:t>
            </a:r>
            <a:r>
              <a:rPr spc="315" dirty="0"/>
              <a:t>STORY</a:t>
            </a:r>
          </a:p>
        </p:txBody>
      </p:sp>
      <p:sp>
        <p:nvSpPr>
          <p:cNvPr id="6" name="object 6"/>
          <p:cNvSpPr/>
          <p:nvPr/>
        </p:nvSpPr>
        <p:spPr>
          <a:xfrm>
            <a:off x="850900" y="2527300"/>
            <a:ext cx="190500" cy="1905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63600" y="2556884"/>
            <a:ext cx="129293" cy="12929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1193800" y="2438400"/>
            <a:ext cx="4419600" cy="3810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181100" y="2882900"/>
            <a:ext cx="4838700" cy="3175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193800" y="3327400"/>
            <a:ext cx="4686300" cy="3810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193800" y="3771900"/>
            <a:ext cx="4864100" cy="3810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1181100" y="4216400"/>
            <a:ext cx="4546600" cy="3175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1181100" y="4648200"/>
            <a:ext cx="4902200" cy="3175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1181100" y="5092700"/>
            <a:ext cx="5207000" cy="3810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1181100" y="5537200"/>
            <a:ext cx="5130800" cy="3810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193800" y="5981700"/>
            <a:ext cx="5207000" cy="38100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1181100" y="6426200"/>
            <a:ext cx="5016500" cy="38100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1181100" y="6858000"/>
            <a:ext cx="4648200" cy="381000"/>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1168400" y="7302500"/>
            <a:ext cx="4610100" cy="317500"/>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1193800" y="7747000"/>
            <a:ext cx="5143500" cy="368300"/>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1193800" y="8191500"/>
            <a:ext cx="4445000" cy="381000"/>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1193800" y="8636000"/>
            <a:ext cx="3784600" cy="317500"/>
          </a:xfrm>
          <a:prstGeom prst="rect">
            <a:avLst/>
          </a:prstGeom>
          <a:blipFill>
            <a:blip r:embed="rId21" cstate="print"/>
            <a:stretch>
              <a:fillRect/>
            </a:stretch>
          </a:blipFill>
        </p:spPr>
        <p:txBody>
          <a:bodyPr wrap="square" lIns="0" tIns="0" rIns="0" bIns="0" rtlCol="0"/>
          <a:lstStyle/>
          <a:p>
            <a:endParaRPr/>
          </a:p>
        </p:txBody>
      </p:sp>
      <p:sp>
        <p:nvSpPr>
          <p:cNvPr id="23" name="object 23"/>
          <p:cNvSpPr txBox="1"/>
          <p:nvPr/>
        </p:nvSpPr>
        <p:spPr>
          <a:xfrm>
            <a:off x="1181100" y="2339931"/>
            <a:ext cx="5184775" cy="6650990"/>
          </a:xfrm>
          <a:prstGeom prst="rect">
            <a:avLst/>
          </a:prstGeom>
        </p:spPr>
        <p:txBody>
          <a:bodyPr vert="horz" wrap="square" lIns="0" tIns="0" rIns="0" bIns="0" rtlCol="0">
            <a:spAutoFit/>
          </a:bodyPr>
          <a:lstStyle/>
          <a:p>
            <a:pPr marL="12700" marR="5080">
              <a:lnSpc>
                <a:spcPct val="113900"/>
              </a:lnSpc>
            </a:pPr>
            <a:r>
              <a:rPr sz="2550" spc="5" dirty="0">
                <a:solidFill>
                  <a:srgbClr val="4F5C3F"/>
                </a:solidFill>
                <a:latin typeface="Georgia"/>
                <a:cs typeface="Georgia"/>
              </a:rPr>
              <a:t>For </a:t>
            </a:r>
            <a:r>
              <a:rPr sz="2550" dirty="0">
                <a:solidFill>
                  <a:srgbClr val="4F5C3F"/>
                </a:solidFill>
                <a:latin typeface="Georgia"/>
                <a:cs typeface="Georgia"/>
              </a:rPr>
              <a:t>the </a:t>
            </a:r>
            <a:r>
              <a:rPr sz="2550" spc="5" dirty="0">
                <a:solidFill>
                  <a:srgbClr val="4F5C3F"/>
                </a:solidFill>
                <a:latin typeface="Georgia"/>
                <a:cs typeface="Georgia"/>
              </a:rPr>
              <a:t>1958-1959 </a:t>
            </a:r>
            <a:r>
              <a:rPr sz="2550" dirty="0">
                <a:solidFill>
                  <a:srgbClr val="4F5C3F"/>
                </a:solidFill>
                <a:latin typeface="Georgia"/>
                <a:cs typeface="Georgia"/>
              </a:rPr>
              <a:t>school year,  Tucker lived with his </a:t>
            </a:r>
            <a:r>
              <a:rPr sz="2550" spc="5" dirty="0">
                <a:solidFill>
                  <a:srgbClr val="4F5C3F"/>
                </a:solidFill>
                <a:latin typeface="Georgia"/>
                <a:cs typeface="Georgia"/>
              </a:rPr>
              <a:t>Aunt </a:t>
            </a:r>
            <a:r>
              <a:rPr sz="2550" dirty="0">
                <a:solidFill>
                  <a:srgbClr val="4F5C3F"/>
                </a:solidFill>
                <a:latin typeface="Georgia"/>
                <a:cs typeface="Georgia"/>
              </a:rPr>
              <a:t>Lillian  </a:t>
            </a:r>
            <a:r>
              <a:rPr sz="2550" spc="5" dirty="0">
                <a:solidFill>
                  <a:srgbClr val="4F5C3F"/>
                </a:solidFill>
                <a:latin typeface="Georgia"/>
                <a:cs typeface="Georgia"/>
              </a:rPr>
              <a:t>and </a:t>
            </a:r>
            <a:r>
              <a:rPr sz="2550" dirty="0">
                <a:solidFill>
                  <a:srgbClr val="4F5C3F"/>
                </a:solidFill>
                <a:latin typeface="Georgia"/>
                <a:cs typeface="Georgia"/>
              </a:rPr>
              <a:t>attended Hillsborough High  </a:t>
            </a:r>
            <a:r>
              <a:rPr sz="2550" spc="5" dirty="0">
                <a:solidFill>
                  <a:srgbClr val="4F5C3F"/>
                </a:solidFill>
                <a:latin typeface="Georgia"/>
                <a:cs typeface="Georgia"/>
              </a:rPr>
              <a:t>School </a:t>
            </a:r>
            <a:r>
              <a:rPr sz="2550" dirty="0">
                <a:solidFill>
                  <a:srgbClr val="4F5C3F"/>
                </a:solidFill>
                <a:latin typeface="Georgia"/>
                <a:cs typeface="Georgia"/>
              </a:rPr>
              <a:t>in </a:t>
            </a:r>
            <a:r>
              <a:rPr sz="2550" spc="5" dirty="0">
                <a:solidFill>
                  <a:srgbClr val="4F5C3F"/>
                </a:solidFill>
                <a:latin typeface="Georgia"/>
                <a:cs typeface="Georgia"/>
              </a:rPr>
              <a:t>Tampa, </a:t>
            </a:r>
            <a:r>
              <a:rPr sz="2550" dirty="0">
                <a:solidFill>
                  <a:srgbClr val="4F5C3F"/>
                </a:solidFill>
                <a:latin typeface="Georgia"/>
                <a:cs typeface="Georgia"/>
              </a:rPr>
              <a:t>Florida. He </a:t>
            </a:r>
            <a:r>
              <a:rPr sz="2550" spc="5" dirty="0">
                <a:solidFill>
                  <a:srgbClr val="4F5C3F"/>
                </a:solidFill>
                <a:latin typeface="Georgia"/>
                <a:cs typeface="Georgia"/>
              </a:rPr>
              <a:t>was  one </a:t>
            </a:r>
            <a:r>
              <a:rPr sz="2550" dirty="0">
                <a:solidFill>
                  <a:srgbClr val="4F5C3F"/>
                </a:solidFill>
                <a:latin typeface="Georgia"/>
                <a:cs typeface="Georgia"/>
              </a:rPr>
              <a:t>of the fortunate Little </a:t>
            </a:r>
            <a:r>
              <a:rPr sz="2550" spc="5" dirty="0">
                <a:solidFill>
                  <a:srgbClr val="4F5C3F"/>
                </a:solidFill>
                <a:latin typeface="Georgia"/>
                <a:cs typeface="Georgia"/>
              </a:rPr>
              <a:t>Rock  </a:t>
            </a:r>
            <a:r>
              <a:rPr sz="2550" dirty="0">
                <a:solidFill>
                  <a:srgbClr val="4F5C3F"/>
                </a:solidFill>
                <a:latin typeface="Georgia"/>
                <a:cs typeface="Georgia"/>
              </a:rPr>
              <a:t>students as </a:t>
            </a:r>
            <a:r>
              <a:rPr sz="2550" spc="5" dirty="0">
                <a:solidFill>
                  <a:srgbClr val="4F5C3F"/>
                </a:solidFill>
                <a:latin typeface="Georgia"/>
                <a:cs typeface="Georgia"/>
              </a:rPr>
              <a:t>he </a:t>
            </a:r>
            <a:r>
              <a:rPr sz="2550" dirty="0">
                <a:solidFill>
                  <a:srgbClr val="4F5C3F"/>
                </a:solidFill>
                <a:latin typeface="Georgia"/>
                <a:cs typeface="Georgia"/>
              </a:rPr>
              <a:t>still </a:t>
            </a:r>
            <a:r>
              <a:rPr sz="2550" spc="5" dirty="0">
                <a:solidFill>
                  <a:srgbClr val="4F5C3F"/>
                </a:solidFill>
                <a:latin typeface="Georgia"/>
                <a:cs typeface="Georgia"/>
              </a:rPr>
              <a:t>had </a:t>
            </a:r>
            <a:r>
              <a:rPr sz="2550" dirty="0">
                <a:solidFill>
                  <a:srgbClr val="4F5C3F"/>
                </a:solidFill>
                <a:latin typeface="Georgia"/>
                <a:cs typeface="Georgia"/>
              </a:rPr>
              <a:t>access to </a:t>
            </a:r>
            <a:r>
              <a:rPr sz="2550" spc="5" dirty="0">
                <a:solidFill>
                  <a:srgbClr val="4F5C3F"/>
                </a:solidFill>
                <a:latin typeface="Georgia"/>
                <a:cs typeface="Georgia"/>
              </a:rPr>
              <a:t>a  </a:t>
            </a:r>
            <a:r>
              <a:rPr sz="2550" dirty="0">
                <a:solidFill>
                  <a:srgbClr val="4F5C3F"/>
                </a:solidFill>
                <a:latin typeface="Georgia"/>
                <a:cs typeface="Georgia"/>
              </a:rPr>
              <a:t>solid education, </a:t>
            </a:r>
            <a:r>
              <a:rPr sz="2550" spc="5" dirty="0">
                <a:solidFill>
                  <a:srgbClr val="4F5C3F"/>
                </a:solidFill>
                <a:latin typeface="Georgia"/>
                <a:cs typeface="Georgia"/>
              </a:rPr>
              <a:t>even </a:t>
            </a:r>
            <a:r>
              <a:rPr sz="2550" dirty="0">
                <a:solidFill>
                  <a:srgbClr val="4F5C3F"/>
                </a:solidFill>
                <a:latin typeface="Georgia"/>
                <a:cs typeface="Georgia"/>
              </a:rPr>
              <a:t>getting to play  </a:t>
            </a:r>
            <a:r>
              <a:rPr sz="2550" spc="5" dirty="0">
                <a:solidFill>
                  <a:srgbClr val="4F5C3F"/>
                </a:solidFill>
                <a:latin typeface="Georgia"/>
                <a:cs typeface="Georgia"/>
              </a:rPr>
              <a:t>on </a:t>
            </a:r>
            <a:r>
              <a:rPr sz="2550" dirty="0">
                <a:solidFill>
                  <a:srgbClr val="4F5C3F"/>
                </a:solidFill>
                <a:latin typeface="Georgia"/>
                <a:cs typeface="Georgia"/>
              </a:rPr>
              <a:t>the Junior Varsity football </a:t>
            </a:r>
            <a:r>
              <a:rPr sz="2550" spc="5" dirty="0">
                <a:solidFill>
                  <a:srgbClr val="4F5C3F"/>
                </a:solidFill>
                <a:latin typeface="Georgia"/>
                <a:cs typeface="Georgia"/>
              </a:rPr>
              <a:t>team.</a:t>
            </a:r>
            <a:endParaRPr sz="2550">
              <a:latin typeface="Georgia"/>
              <a:cs typeface="Georgia"/>
            </a:endParaRPr>
          </a:p>
          <a:p>
            <a:pPr marL="12700" marR="5080">
              <a:lnSpc>
                <a:spcPct val="113799"/>
              </a:lnSpc>
              <a:spcBef>
                <a:spcPts val="15"/>
              </a:spcBef>
            </a:pPr>
            <a:r>
              <a:rPr sz="2550" dirty="0">
                <a:solidFill>
                  <a:srgbClr val="4F5C3F"/>
                </a:solidFill>
                <a:latin typeface="Georgia"/>
                <a:cs typeface="Georgia"/>
              </a:rPr>
              <a:t>His parents, obviously missing their  </a:t>
            </a:r>
            <a:r>
              <a:rPr sz="2550" spc="5" dirty="0">
                <a:solidFill>
                  <a:srgbClr val="4F5C3F"/>
                </a:solidFill>
                <a:latin typeface="Georgia"/>
                <a:cs typeface="Georgia"/>
              </a:rPr>
              <a:t>son 900 </a:t>
            </a:r>
            <a:r>
              <a:rPr sz="2550" dirty="0">
                <a:solidFill>
                  <a:srgbClr val="4F5C3F"/>
                </a:solidFill>
                <a:latin typeface="Georgia"/>
                <a:cs typeface="Georgia"/>
              </a:rPr>
              <a:t>miles </a:t>
            </a:r>
            <a:r>
              <a:rPr sz="2550" spc="5" dirty="0">
                <a:solidFill>
                  <a:srgbClr val="4F5C3F"/>
                </a:solidFill>
                <a:latin typeface="Georgia"/>
                <a:cs typeface="Georgia"/>
              </a:rPr>
              <a:t>away, corresponded  </a:t>
            </a:r>
            <a:r>
              <a:rPr sz="2550" dirty="0">
                <a:solidFill>
                  <a:srgbClr val="4F5C3F"/>
                </a:solidFill>
                <a:latin typeface="Georgia"/>
                <a:cs typeface="Georgia"/>
              </a:rPr>
              <a:t>frequently with </a:t>
            </a:r>
            <a:r>
              <a:rPr sz="2550" spc="5" dirty="0">
                <a:solidFill>
                  <a:srgbClr val="4F5C3F"/>
                </a:solidFill>
                <a:latin typeface="Georgia"/>
                <a:cs typeface="Georgia"/>
              </a:rPr>
              <a:t>Jim Guy and </a:t>
            </a:r>
            <a:r>
              <a:rPr sz="2550" dirty="0">
                <a:solidFill>
                  <a:srgbClr val="4F5C3F"/>
                </a:solidFill>
                <a:latin typeface="Georgia"/>
                <a:cs typeface="Georgia"/>
              </a:rPr>
              <a:t>his  </a:t>
            </a:r>
            <a:r>
              <a:rPr sz="2550" spc="5" dirty="0">
                <a:solidFill>
                  <a:srgbClr val="4F5C3F"/>
                </a:solidFill>
                <a:latin typeface="Georgia"/>
                <a:cs typeface="Georgia"/>
              </a:rPr>
              <a:t>Aunt </a:t>
            </a:r>
            <a:r>
              <a:rPr sz="2550" dirty="0">
                <a:solidFill>
                  <a:srgbClr val="4F5C3F"/>
                </a:solidFill>
                <a:latin typeface="Georgia"/>
                <a:cs typeface="Georgia"/>
              </a:rPr>
              <a:t>Lillian. Their letters asked  </a:t>
            </a:r>
            <a:r>
              <a:rPr sz="2550" spc="5" dirty="0">
                <a:solidFill>
                  <a:srgbClr val="4F5C3F"/>
                </a:solidFill>
                <a:latin typeface="Georgia"/>
                <a:cs typeface="Georgia"/>
              </a:rPr>
              <a:t>about </a:t>
            </a:r>
            <a:r>
              <a:rPr sz="2550" dirty="0">
                <a:solidFill>
                  <a:srgbClr val="4F5C3F"/>
                </a:solidFill>
                <a:latin typeface="Georgia"/>
                <a:cs typeface="Georgia"/>
              </a:rPr>
              <a:t>his health </a:t>
            </a:r>
            <a:r>
              <a:rPr sz="2550" spc="5" dirty="0">
                <a:solidFill>
                  <a:srgbClr val="4F5C3F"/>
                </a:solidFill>
                <a:latin typeface="Georgia"/>
                <a:cs typeface="Georgia"/>
              </a:rPr>
              <a:t>and </a:t>
            </a:r>
            <a:r>
              <a:rPr sz="2550" dirty="0">
                <a:solidFill>
                  <a:srgbClr val="4F5C3F"/>
                </a:solidFill>
                <a:latin typeface="Georgia"/>
                <a:cs typeface="Georgia"/>
              </a:rPr>
              <a:t>school life, </a:t>
            </a:r>
            <a:r>
              <a:rPr sz="2550" spc="5" dirty="0">
                <a:solidFill>
                  <a:srgbClr val="4F5C3F"/>
                </a:solidFill>
                <a:latin typeface="Georgia"/>
                <a:cs typeface="Georgia"/>
              </a:rPr>
              <a:t>but  </a:t>
            </a:r>
            <a:r>
              <a:rPr sz="2550" dirty="0">
                <a:solidFill>
                  <a:srgbClr val="4F5C3F"/>
                </a:solidFill>
                <a:latin typeface="Georgia"/>
                <a:cs typeface="Georgia"/>
              </a:rPr>
              <a:t>also relayed to </a:t>
            </a:r>
            <a:r>
              <a:rPr sz="2550" spc="5" dirty="0">
                <a:solidFill>
                  <a:srgbClr val="4F5C3F"/>
                </a:solidFill>
                <a:latin typeface="Georgia"/>
                <a:cs typeface="Georgia"/>
              </a:rPr>
              <a:t>him </a:t>
            </a:r>
            <a:r>
              <a:rPr sz="2550" dirty="0">
                <a:solidFill>
                  <a:srgbClr val="4F5C3F"/>
                </a:solidFill>
                <a:latin typeface="Georgia"/>
                <a:cs typeface="Georgia"/>
              </a:rPr>
              <a:t>the state of  affairs </a:t>
            </a:r>
            <a:r>
              <a:rPr sz="2550" spc="5" dirty="0">
                <a:solidFill>
                  <a:srgbClr val="4F5C3F"/>
                </a:solidFill>
                <a:latin typeface="Georgia"/>
                <a:cs typeface="Georgia"/>
              </a:rPr>
              <a:t>back </a:t>
            </a:r>
            <a:r>
              <a:rPr sz="2550" dirty="0">
                <a:solidFill>
                  <a:srgbClr val="4F5C3F"/>
                </a:solidFill>
                <a:latin typeface="Georgia"/>
                <a:cs typeface="Georgia"/>
              </a:rPr>
              <a:t>in Little</a:t>
            </a:r>
            <a:r>
              <a:rPr sz="2550" spc="-25" dirty="0">
                <a:solidFill>
                  <a:srgbClr val="4F5C3F"/>
                </a:solidFill>
                <a:latin typeface="Georgia"/>
                <a:cs typeface="Georgia"/>
              </a:rPr>
              <a:t> </a:t>
            </a:r>
            <a:r>
              <a:rPr sz="2550" dirty="0">
                <a:solidFill>
                  <a:srgbClr val="4F5C3F"/>
                </a:solidFill>
                <a:latin typeface="Georgia"/>
                <a:cs typeface="Georgia"/>
              </a:rPr>
              <a:t>Rock.</a:t>
            </a:r>
            <a:endParaRPr sz="2550">
              <a:latin typeface="Georgia"/>
              <a:cs typeface="Georgia"/>
            </a:endParaRPr>
          </a:p>
        </p:txBody>
      </p:sp>
      <p:sp>
        <p:nvSpPr>
          <p:cNvPr id="24" name="object 24"/>
          <p:cNvSpPr/>
          <p:nvPr/>
        </p:nvSpPr>
        <p:spPr>
          <a:xfrm>
            <a:off x="6654800" y="8890000"/>
            <a:ext cx="5969000" cy="279400"/>
          </a:xfrm>
          <a:prstGeom prst="rect">
            <a:avLst/>
          </a:prstGeom>
          <a:blipFill>
            <a:blip r:embed="rId22" cstate="print"/>
            <a:stretch>
              <a:fillRect/>
            </a:stretch>
          </a:blipFill>
        </p:spPr>
        <p:txBody>
          <a:bodyPr wrap="square" lIns="0" tIns="0" rIns="0" bIns="0" rtlCol="0"/>
          <a:lstStyle/>
          <a:p>
            <a:endParaRPr/>
          </a:p>
        </p:txBody>
      </p:sp>
      <p:sp>
        <p:nvSpPr>
          <p:cNvPr id="25" name="object 25"/>
          <p:cNvSpPr txBox="1"/>
          <p:nvPr/>
        </p:nvSpPr>
        <p:spPr>
          <a:xfrm>
            <a:off x="6654800" y="8877300"/>
            <a:ext cx="5943600" cy="270510"/>
          </a:xfrm>
          <a:prstGeom prst="rect">
            <a:avLst/>
          </a:prstGeom>
        </p:spPr>
        <p:txBody>
          <a:bodyPr vert="horz" wrap="square" lIns="0" tIns="0" rIns="0" bIns="0" rtlCol="0">
            <a:spAutoFit/>
          </a:bodyPr>
          <a:lstStyle/>
          <a:p>
            <a:pPr marL="12700">
              <a:lnSpc>
                <a:spcPct val="100000"/>
              </a:lnSpc>
            </a:pPr>
            <a:r>
              <a:rPr sz="1700" dirty="0">
                <a:latin typeface="Georgia"/>
                <a:cs typeface="Georgia"/>
              </a:rPr>
              <a:t>Photo courtesy of the Center for Arkansas History and</a:t>
            </a:r>
            <a:r>
              <a:rPr sz="1700" spc="-100" dirty="0">
                <a:latin typeface="Georgia"/>
                <a:cs typeface="Georgia"/>
              </a:rPr>
              <a:t> </a:t>
            </a:r>
            <a:r>
              <a:rPr sz="1700" dirty="0">
                <a:latin typeface="Georgia"/>
                <a:cs typeface="Georgia"/>
              </a:rPr>
              <a:t>Culture</a:t>
            </a:r>
            <a:endParaRPr sz="1700">
              <a:latin typeface="Georgia"/>
              <a:cs typeface="Georgia"/>
            </a:endParaRPr>
          </a:p>
        </p:txBody>
      </p:sp>
      <p:sp>
        <p:nvSpPr>
          <p:cNvPr id="26" name="object 26"/>
          <p:cNvSpPr/>
          <p:nvPr/>
        </p:nvSpPr>
        <p:spPr>
          <a:xfrm>
            <a:off x="8305800" y="8280400"/>
            <a:ext cx="3403600" cy="279400"/>
          </a:xfrm>
          <a:prstGeom prst="rect">
            <a:avLst/>
          </a:prstGeom>
          <a:blipFill>
            <a:blip r:embed="rId23" cstate="print"/>
            <a:stretch>
              <a:fillRect/>
            </a:stretch>
          </a:blipFill>
        </p:spPr>
        <p:txBody>
          <a:bodyPr wrap="square" lIns="0" tIns="0" rIns="0" bIns="0" rtlCol="0"/>
          <a:lstStyle/>
          <a:p>
            <a:endParaRPr/>
          </a:p>
        </p:txBody>
      </p:sp>
      <p:sp>
        <p:nvSpPr>
          <p:cNvPr id="27" name="object 27"/>
          <p:cNvSpPr txBox="1"/>
          <p:nvPr/>
        </p:nvSpPr>
        <p:spPr>
          <a:xfrm>
            <a:off x="8305800" y="8267700"/>
            <a:ext cx="3385820" cy="270510"/>
          </a:xfrm>
          <a:prstGeom prst="rect">
            <a:avLst/>
          </a:prstGeom>
        </p:spPr>
        <p:txBody>
          <a:bodyPr vert="horz" wrap="square" lIns="0" tIns="0" rIns="0" bIns="0" rtlCol="0">
            <a:spAutoFit/>
          </a:bodyPr>
          <a:lstStyle/>
          <a:p>
            <a:pPr marL="12700">
              <a:lnSpc>
                <a:spcPct val="100000"/>
              </a:lnSpc>
            </a:pPr>
            <a:r>
              <a:rPr sz="1700" dirty="0">
                <a:solidFill>
                  <a:srgbClr val="FFFFFF"/>
                </a:solidFill>
                <a:latin typeface="Georgia"/>
                <a:cs typeface="Georgia"/>
              </a:rPr>
              <a:t>Jim Guy Tucker in Tampa, FL</a:t>
            </a:r>
            <a:r>
              <a:rPr sz="1700" spc="-100" dirty="0">
                <a:solidFill>
                  <a:srgbClr val="FFFFFF"/>
                </a:solidFill>
                <a:latin typeface="Georgia"/>
                <a:cs typeface="Georgia"/>
              </a:rPr>
              <a:t> </a:t>
            </a:r>
            <a:r>
              <a:rPr sz="1700" dirty="0">
                <a:solidFill>
                  <a:srgbClr val="FFFFFF"/>
                </a:solidFill>
                <a:latin typeface="Georgia"/>
                <a:cs typeface="Georgia"/>
              </a:rPr>
              <a:t>1958</a:t>
            </a:r>
            <a:endParaRPr sz="1700">
              <a:latin typeface="Georgia"/>
              <a:cs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47700" y="647700"/>
            <a:ext cx="11747500" cy="84709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85800" y="685800"/>
            <a:ext cx="5829300" cy="78105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94266" y="694267"/>
            <a:ext cx="5803900" cy="78867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400800" y="685800"/>
            <a:ext cx="5829300" cy="78105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409266" y="694267"/>
            <a:ext cx="5803900" cy="78867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66800" y="7531100"/>
            <a:ext cx="5080000" cy="266700"/>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1066800" y="7518400"/>
            <a:ext cx="5061585" cy="255270"/>
          </a:xfrm>
          <a:prstGeom prst="rect">
            <a:avLst/>
          </a:prstGeom>
        </p:spPr>
        <p:txBody>
          <a:bodyPr vert="horz" wrap="square" lIns="0" tIns="0" rIns="0" bIns="0" rtlCol="0">
            <a:spAutoFit/>
          </a:bodyPr>
          <a:lstStyle/>
          <a:p>
            <a:pPr marL="12700">
              <a:lnSpc>
                <a:spcPct val="100000"/>
              </a:lnSpc>
            </a:pPr>
            <a:r>
              <a:rPr sz="1600" dirty="0">
                <a:solidFill>
                  <a:srgbClr val="FFFFFF"/>
                </a:solidFill>
                <a:latin typeface="Georgia"/>
                <a:cs typeface="Georgia"/>
              </a:rPr>
              <a:t>Jim Guy Tucker and his Aunt Lillian  in Tampa, FL</a:t>
            </a:r>
            <a:r>
              <a:rPr sz="1600" spc="-100" dirty="0">
                <a:solidFill>
                  <a:srgbClr val="FFFFFF"/>
                </a:solidFill>
                <a:latin typeface="Georgia"/>
                <a:cs typeface="Georgia"/>
              </a:rPr>
              <a:t> </a:t>
            </a:r>
            <a:r>
              <a:rPr sz="1600" dirty="0">
                <a:solidFill>
                  <a:srgbClr val="FFFFFF"/>
                </a:solidFill>
                <a:latin typeface="Georgia"/>
                <a:cs typeface="Georgia"/>
              </a:rPr>
              <a:t>1958</a:t>
            </a:r>
            <a:endParaRPr sz="1600">
              <a:latin typeface="Georgia"/>
              <a:cs typeface="Georgia"/>
            </a:endParaRPr>
          </a:p>
        </p:txBody>
      </p:sp>
      <p:sp>
        <p:nvSpPr>
          <p:cNvPr id="10" name="object 10"/>
          <p:cNvSpPr/>
          <p:nvPr/>
        </p:nvSpPr>
        <p:spPr>
          <a:xfrm>
            <a:off x="3937000" y="8636000"/>
            <a:ext cx="711200" cy="24130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4648200" y="8636000"/>
            <a:ext cx="5346700" cy="279400"/>
          </a:xfrm>
          <a:prstGeom prst="rect">
            <a:avLst/>
          </a:prstGeom>
          <a:blipFill>
            <a:blip r:embed="rId9" cstate="print"/>
            <a:stretch>
              <a:fillRect/>
            </a:stretch>
          </a:blipFill>
        </p:spPr>
        <p:txBody>
          <a:bodyPr wrap="square" lIns="0" tIns="0" rIns="0" bIns="0" rtlCol="0"/>
          <a:lstStyle/>
          <a:p>
            <a:endParaRPr/>
          </a:p>
        </p:txBody>
      </p:sp>
      <p:sp>
        <p:nvSpPr>
          <p:cNvPr id="12" name="object 12"/>
          <p:cNvSpPr txBox="1"/>
          <p:nvPr/>
        </p:nvSpPr>
        <p:spPr>
          <a:xfrm>
            <a:off x="3937000" y="8623300"/>
            <a:ext cx="6036945" cy="270510"/>
          </a:xfrm>
          <a:prstGeom prst="rect">
            <a:avLst/>
          </a:prstGeom>
        </p:spPr>
        <p:txBody>
          <a:bodyPr vert="horz" wrap="square" lIns="0" tIns="0" rIns="0" bIns="0" rtlCol="0">
            <a:spAutoFit/>
          </a:bodyPr>
          <a:lstStyle/>
          <a:p>
            <a:pPr marL="12700">
              <a:lnSpc>
                <a:spcPct val="100000"/>
              </a:lnSpc>
            </a:pPr>
            <a:r>
              <a:rPr sz="1700" dirty="0">
                <a:latin typeface="Georgia"/>
                <a:cs typeface="Georgia"/>
              </a:rPr>
              <a:t>Photos courtesy of the Center for Arkansas History and</a:t>
            </a:r>
            <a:r>
              <a:rPr sz="1700" spc="-105" dirty="0">
                <a:latin typeface="Georgia"/>
                <a:cs typeface="Georgia"/>
              </a:rPr>
              <a:t> </a:t>
            </a:r>
            <a:r>
              <a:rPr sz="1700" dirty="0">
                <a:latin typeface="Georgia"/>
                <a:cs typeface="Georgia"/>
              </a:rPr>
              <a:t>Culture</a:t>
            </a:r>
            <a:endParaRPr sz="1700">
              <a:latin typeface="Georgia"/>
              <a:cs typeface="Georgia"/>
            </a:endParaRPr>
          </a:p>
        </p:txBody>
      </p:sp>
      <p:sp>
        <p:nvSpPr>
          <p:cNvPr id="13" name="object 13"/>
          <p:cNvSpPr/>
          <p:nvPr/>
        </p:nvSpPr>
        <p:spPr>
          <a:xfrm>
            <a:off x="7670800" y="7658100"/>
            <a:ext cx="3403600" cy="279400"/>
          </a:xfrm>
          <a:prstGeom prst="rect">
            <a:avLst/>
          </a:prstGeom>
          <a:blipFill>
            <a:blip r:embed="rId10" cstate="print"/>
            <a:stretch>
              <a:fillRect/>
            </a:stretch>
          </a:blipFill>
        </p:spPr>
        <p:txBody>
          <a:bodyPr wrap="square" lIns="0" tIns="0" rIns="0" bIns="0" rtlCol="0"/>
          <a:lstStyle/>
          <a:p>
            <a:endParaRPr/>
          </a:p>
        </p:txBody>
      </p:sp>
      <p:sp>
        <p:nvSpPr>
          <p:cNvPr id="14" name="object 14"/>
          <p:cNvSpPr txBox="1"/>
          <p:nvPr/>
        </p:nvSpPr>
        <p:spPr>
          <a:xfrm>
            <a:off x="7670800" y="7645400"/>
            <a:ext cx="3385820" cy="270510"/>
          </a:xfrm>
          <a:prstGeom prst="rect">
            <a:avLst/>
          </a:prstGeom>
        </p:spPr>
        <p:txBody>
          <a:bodyPr vert="horz" wrap="square" lIns="0" tIns="0" rIns="0" bIns="0" rtlCol="0">
            <a:spAutoFit/>
          </a:bodyPr>
          <a:lstStyle/>
          <a:p>
            <a:pPr marL="12700">
              <a:lnSpc>
                <a:spcPct val="100000"/>
              </a:lnSpc>
            </a:pPr>
            <a:r>
              <a:rPr sz="1700" dirty="0">
                <a:solidFill>
                  <a:srgbClr val="FFFFFF"/>
                </a:solidFill>
                <a:latin typeface="Georgia"/>
                <a:cs typeface="Georgia"/>
              </a:rPr>
              <a:t>Jim Guy Tucker in Tampa, FL</a:t>
            </a:r>
            <a:r>
              <a:rPr sz="1700" spc="-100" dirty="0">
                <a:solidFill>
                  <a:srgbClr val="FFFFFF"/>
                </a:solidFill>
                <a:latin typeface="Georgia"/>
                <a:cs typeface="Georgia"/>
              </a:rPr>
              <a:t> </a:t>
            </a:r>
            <a:r>
              <a:rPr sz="1700" dirty="0">
                <a:solidFill>
                  <a:srgbClr val="FFFFFF"/>
                </a:solidFill>
                <a:latin typeface="Georgia"/>
                <a:cs typeface="Georgia"/>
              </a:rPr>
              <a:t>1958</a:t>
            </a:r>
            <a:endParaRPr sz="1700">
              <a:latin typeface="Georgia"/>
              <a:cs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36880">
              <a:lnSpc>
                <a:spcPct val="100000"/>
              </a:lnSpc>
            </a:pPr>
            <a:r>
              <a:rPr spc="260" dirty="0"/>
              <a:t>LETTER </a:t>
            </a:r>
            <a:r>
              <a:rPr spc="235" dirty="0"/>
              <a:t>FROM </a:t>
            </a:r>
            <a:r>
              <a:rPr spc="260" dirty="0"/>
              <a:t>TAMPA,</a:t>
            </a:r>
            <a:r>
              <a:rPr spc="1375" dirty="0"/>
              <a:t> </a:t>
            </a:r>
            <a:r>
              <a:rPr spc="160" dirty="0"/>
              <a:t>FL</a:t>
            </a:r>
          </a:p>
        </p:txBody>
      </p:sp>
      <p:sp>
        <p:nvSpPr>
          <p:cNvPr id="3" name="object 3"/>
          <p:cNvSpPr/>
          <p:nvPr/>
        </p:nvSpPr>
        <p:spPr>
          <a:xfrm>
            <a:off x="6413500" y="3124200"/>
            <a:ext cx="190500" cy="203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430433" y="3160597"/>
            <a:ext cx="129293" cy="12929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731000" y="3048000"/>
            <a:ext cx="4546600" cy="3810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743700" y="3492500"/>
            <a:ext cx="4432300" cy="3810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743700" y="3924300"/>
            <a:ext cx="4445000" cy="3810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743700" y="4368800"/>
            <a:ext cx="4381500" cy="3175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743700" y="4813300"/>
            <a:ext cx="4483100" cy="3810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756400" y="5257800"/>
            <a:ext cx="4648200" cy="3810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756400" y="5702300"/>
            <a:ext cx="4457700" cy="3810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56400" y="6134100"/>
            <a:ext cx="4991100" cy="38100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43700" y="6578600"/>
            <a:ext cx="4838700" cy="3810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56400" y="7023100"/>
            <a:ext cx="4648200" cy="3810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6743700" y="7467600"/>
            <a:ext cx="4660900" cy="3810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6718300" y="7912100"/>
            <a:ext cx="4635500" cy="38100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6756400" y="8343900"/>
            <a:ext cx="4330700" cy="381000"/>
          </a:xfrm>
          <a:prstGeom prst="rect">
            <a:avLst/>
          </a:prstGeom>
          <a:blipFill>
            <a:blip r:embed="rId16" cstate="print"/>
            <a:stretch>
              <a:fillRect/>
            </a:stretch>
          </a:blipFill>
        </p:spPr>
        <p:txBody>
          <a:bodyPr wrap="square" lIns="0" tIns="0" rIns="0" bIns="0" rtlCol="0"/>
          <a:lstStyle/>
          <a:p>
            <a:endParaRPr/>
          </a:p>
        </p:txBody>
      </p:sp>
      <p:sp>
        <p:nvSpPr>
          <p:cNvPr id="18" name="object 18"/>
          <p:cNvSpPr txBox="1">
            <a:spLocks noGrp="1"/>
          </p:cNvSpPr>
          <p:nvPr>
            <p:ph sz="half" idx="3"/>
          </p:nvPr>
        </p:nvSpPr>
        <p:spPr>
          <a:prstGeom prst="rect">
            <a:avLst/>
          </a:prstGeom>
        </p:spPr>
        <p:txBody>
          <a:bodyPr vert="horz" wrap="square" lIns="0" tIns="0" rIns="0" bIns="0" rtlCol="0">
            <a:spAutoFit/>
          </a:bodyPr>
          <a:lstStyle/>
          <a:p>
            <a:pPr marL="12700" marR="342265">
              <a:lnSpc>
                <a:spcPct val="113599"/>
              </a:lnSpc>
            </a:pPr>
            <a:r>
              <a:rPr i="1" spc="5" dirty="0"/>
              <a:t>But you have no </a:t>
            </a:r>
            <a:r>
              <a:rPr i="1" dirty="0"/>
              <a:t>idea </a:t>
            </a:r>
            <a:r>
              <a:rPr i="1" spc="5" dirty="0"/>
              <a:t>what </a:t>
            </a:r>
            <a:r>
              <a:rPr i="1" dirty="0"/>
              <a:t>our  </a:t>
            </a:r>
            <a:r>
              <a:rPr dirty="0"/>
              <a:t>school situation is, just </a:t>
            </a:r>
            <a:r>
              <a:rPr spc="5" dirty="0"/>
              <a:t>hope </a:t>
            </a:r>
            <a:r>
              <a:rPr dirty="0"/>
              <a:t>it  does </a:t>
            </a:r>
            <a:r>
              <a:rPr spc="5" dirty="0"/>
              <a:t>not </a:t>
            </a:r>
            <a:r>
              <a:rPr dirty="0"/>
              <a:t>get to Florida. People  </a:t>
            </a:r>
            <a:r>
              <a:rPr spc="5" dirty="0"/>
              <a:t>with </a:t>
            </a:r>
            <a:r>
              <a:rPr dirty="0"/>
              <a:t>children don’t know how  concerned </a:t>
            </a:r>
            <a:r>
              <a:rPr spc="5" dirty="0"/>
              <a:t>you can </a:t>
            </a:r>
            <a:r>
              <a:rPr dirty="0"/>
              <a:t>get </a:t>
            </a:r>
            <a:r>
              <a:rPr spc="5" dirty="0"/>
              <a:t>when</a:t>
            </a:r>
            <a:r>
              <a:rPr spc="-80" dirty="0"/>
              <a:t> </a:t>
            </a:r>
            <a:r>
              <a:rPr dirty="0"/>
              <a:t>it</a:t>
            </a:r>
          </a:p>
          <a:p>
            <a:pPr marL="12700" marR="5080">
              <a:lnSpc>
                <a:spcPct val="113399"/>
              </a:lnSpc>
              <a:spcBef>
                <a:spcPts val="30"/>
              </a:spcBef>
              <a:tabLst>
                <a:tab pos="3266440" algn="l"/>
              </a:tabLst>
            </a:pPr>
            <a:r>
              <a:rPr i="1" dirty="0"/>
              <a:t>looks like </a:t>
            </a:r>
            <a:r>
              <a:rPr i="1" spc="5" dirty="0"/>
              <a:t>a </a:t>
            </a:r>
            <a:r>
              <a:rPr i="1" dirty="0"/>
              <a:t>whole school year </a:t>
            </a:r>
            <a:r>
              <a:rPr i="1" spc="-5" dirty="0"/>
              <a:t>is  </a:t>
            </a:r>
            <a:r>
              <a:rPr spc="5" dirty="0"/>
              <a:t>being </a:t>
            </a:r>
            <a:r>
              <a:rPr dirty="0"/>
              <a:t>knocked in the </a:t>
            </a:r>
            <a:r>
              <a:rPr spc="5" dirty="0"/>
              <a:t>head </a:t>
            </a:r>
            <a:r>
              <a:rPr dirty="0"/>
              <a:t>and  they </a:t>
            </a:r>
            <a:r>
              <a:rPr spc="5" dirty="0"/>
              <a:t>are not going </a:t>
            </a:r>
            <a:r>
              <a:rPr dirty="0"/>
              <a:t>to open</a:t>
            </a:r>
            <a:r>
              <a:rPr spc="-75" dirty="0"/>
              <a:t> </a:t>
            </a:r>
            <a:r>
              <a:rPr dirty="0"/>
              <a:t>schools  here this year and </a:t>
            </a:r>
            <a:r>
              <a:rPr spc="5" dirty="0"/>
              <a:t>maybe </a:t>
            </a:r>
            <a:r>
              <a:rPr dirty="0"/>
              <a:t>not for  the next </a:t>
            </a:r>
            <a:r>
              <a:rPr spc="5" dirty="0"/>
              <a:t>3 or 4 </a:t>
            </a:r>
            <a:r>
              <a:rPr dirty="0"/>
              <a:t>years. </a:t>
            </a:r>
            <a:r>
              <a:rPr spc="5" dirty="0"/>
              <a:t>The whole  </a:t>
            </a:r>
            <a:r>
              <a:rPr dirty="0"/>
              <a:t>school </a:t>
            </a:r>
            <a:r>
              <a:rPr spc="5" dirty="0"/>
              <a:t>system</a:t>
            </a:r>
            <a:r>
              <a:rPr spc="20" dirty="0"/>
              <a:t> </a:t>
            </a:r>
            <a:r>
              <a:rPr dirty="0"/>
              <a:t>is</a:t>
            </a:r>
            <a:r>
              <a:rPr spc="10" dirty="0"/>
              <a:t> </a:t>
            </a:r>
            <a:r>
              <a:rPr dirty="0"/>
              <a:t>shot.	(Letter</a:t>
            </a:r>
            <a:r>
              <a:rPr spc="-65" dirty="0"/>
              <a:t> </a:t>
            </a:r>
            <a:r>
              <a:rPr dirty="0"/>
              <a:t>to  </a:t>
            </a:r>
            <a:r>
              <a:rPr spc="5" dirty="0"/>
              <a:t>Aunt </a:t>
            </a:r>
            <a:r>
              <a:rPr dirty="0"/>
              <a:t>Lillian from Willie Maude  </a:t>
            </a:r>
            <a:r>
              <a:rPr spc="5" dirty="0"/>
              <a:t>Tucker – September </a:t>
            </a:r>
            <a:r>
              <a:rPr dirty="0"/>
              <a:t>17,</a:t>
            </a:r>
            <a:r>
              <a:rPr spc="-100" dirty="0"/>
              <a:t> </a:t>
            </a:r>
            <a:r>
              <a:rPr spc="5" dirty="0"/>
              <a:t>1958)</a:t>
            </a:r>
          </a:p>
        </p:txBody>
      </p:sp>
      <p:sp>
        <p:nvSpPr>
          <p:cNvPr id="19" name="object 19"/>
          <p:cNvSpPr/>
          <p:nvPr/>
        </p:nvSpPr>
        <p:spPr>
          <a:xfrm>
            <a:off x="558800" y="2273300"/>
            <a:ext cx="5969000" cy="279400"/>
          </a:xfrm>
          <a:prstGeom prst="rect">
            <a:avLst/>
          </a:prstGeom>
          <a:blipFill>
            <a:blip r:embed="rId17" cstate="print"/>
            <a:stretch>
              <a:fillRect/>
            </a:stretch>
          </a:blipFill>
        </p:spPr>
        <p:txBody>
          <a:bodyPr wrap="square" lIns="0" tIns="0" rIns="0" bIns="0" rtlCol="0"/>
          <a:lstStyle/>
          <a:p>
            <a:endParaRPr/>
          </a:p>
        </p:txBody>
      </p:sp>
      <p:sp>
        <p:nvSpPr>
          <p:cNvPr id="20" name="object 20"/>
          <p:cNvSpPr txBox="1"/>
          <p:nvPr/>
        </p:nvSpPr>
        <p:spPr>
          <a:xfrm>
            <a:off x="558800" y="2260600"/>
            <a:ext cx="5943600" cy="259079"/>
          </a:xfrm>
          <a:prstGeom prst="rect">
            <a:avLst/>
          </a:prstGeom>
        </p:spPr>
        <p:txBody>
          <a:bodyPr vert="horz" wrap="square" lIns="0" tIns="0" rIns="0" bIns="0" rtlCol="0">
            <a:spAutoFit/>
          </a:bodyPr>
          <a:lstStyle/>
          <a:p>
            <a:pPr marL="12700">
              <a:lnSpc>
                <a:spcPct val="100000"/>
              </a:lnSpc>
            </a:pPr>
            <a:r>
              <a:rPr sz="1700" dirty="0">
                <a:latin typeface="Georgia"/>
                <a:cs typeface="Georgia"/>
              </a:rPr>
              <a:t>Photo courtesy of the Center for Arkansas History and</a:t>
            </a:r>
            <a:r>
              <a:rPr sz="1700" spc="-100" dirty="0">
                <a:latin typeface="Georgia"/>
                <a:cs typeface="Georgia"/>
              </a:rPr>
              <a:t> </a:t>
            </a:r>
            <a:r>
              <a:rPr sz="1700" dirty="0">
                <a:latin typeface="Georgia"/>
                <a:cs typeface="Georgia"/>
              </a:rPr>
              <a:t>Culture</a:t>
            </a:r>
            <a:endParaRPr sz="1700">
              <a:latin typeface="Georgia"/>
              <a:cs typeface="Georgia"/>
            </a:endParaRPr>
          </a:p>
        </p:txBody>
      </p:sp>
      <p:sp>
        <p:nvSpPr>
          <p:cNvPr id="21" name="object 21"/>
          <p:cNvSpPr/>
          <p:nvPr/>
        </p:nvSpPr>
        <p:spPr>
          <a:xfrm>
            <a:off x="2425700" y="8953500"/>
            <a:ext cx="1676400" cy="304800"/>
          </a:xfrm>
          <a:prstGeom prst="rect">
            <a:avLst/>
          </a:prstGeom>
          <a:blipFill>
            <a:blip r:embed="rId18" cstate="print"/>
            <a:stretch>
              <a:fillRect/>
            </a:stretch>
          </a:blipFill>
        </p:spPr>
        <p:txBody>
          <a:bodyPr wrap="square" lIns="0" tIns="0" rIns="0" bIns="0" rtlCol="0"/>
          <a:lstStyle/>
          <a:p>
            <a:endParaRPr/>
          </a:p>
        </p:txBody>
      </p:sp>
      <p:sp>
        <p:nvSpPr>
          <p:cNvPr id="22" name="object 22"/>
          <p:cNvSpPr txBox="1"/>
          <p:nvPr/>
        </p:nvSpPr>
        <p:spPr>
          <a:xfrm>
            <a:off x="2425700" y="8928100"/>
            <a:ext cx="1638300" cy="300990"/>
          </a:xfrm>
          <a:prstGeom prst="rect">
            <a:avLst/>
          </a:prstGeom>
        </p:spPr>
        <p:txBody>
          <a:bodyPr vert="horz" wrap="square" lIns="0" tIns="0" rIns="0" bIns="0" rtlCol="0">
            <a:spAutoFit/>
          </a:bodyPr>
          <a:lstStyle/>
          <a:p>
            <a:pPr marL="12700">
              <a:lnSpc>
                <a:spcPct val="100000"/>
              </a:lnSpc>
            </a:pPr>
            <a:r>
              <a:rPr sz="1900" dirty="0">
                <a:latin typeface="Georgia"/>
                <a:cs typeface="Georgia"/>
              </a:rPr>
              <a:t>Directory</a:t>
            </a:r>
            <a:r>
              <a:rPr sz="1900" spc="-100" dirty="0">
                <a:latin typeface="Georgia"/>
                <a:cs typeface="Georgia"/>
              </a:rPr>
              <a:t> </a:t>
            </a:r>
            <a:r>
              <a:rPr sz="1900" dirty="0">
                <a:latin typeface="Georgia"/>
                <a:cs typeface="Georgia"/>
              </a:rPr>
              <a:t>Book</a:t>
            </a:r>
            <a:endParaRPr sz="1900">
              <a:latin typeface="Georgia"/>
              <a:cs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11200" y="685800"/>
            <a:ext cx="177800" cy="177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23900" y="713961"/>
            <a:ext cx="122829" cy="12282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28700" y="609600"/>
            <a:ext cx="2794000" cy="3683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848100" y="609600"/>
            <a:ext cx="3733800" cy="3683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016000" y="1016000"/>
            <a:ext cx="6591300" cy="3683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016000" y="1422400"/>
            <a:ext cx="5930900" cy="3683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016000" y="1841500"/>
            <a:ext cx="6464300" cy="36830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1016000" y="2247900"/>
            <a:ext cx="5702300" cy="368300"/>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1016000" y="2667000"/>
            <a:ext cx="1473200" cy="304800"/>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711200" y="3492500"/>
            <a:ext cx="177800" cy="190500"/>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723900" y="3530313"/>
            <a:ext cx="122829" cy="12282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4"/>
          <p:cNvSpPr/>
          <p:nvPr/>
        </p:nvSpPr>
        <p:spPr>
          <a:xfrm>
            <a:off x="1028700" y="3416300"/>
            <a:ext cx="6438900" cy="36830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1003300" y="3835400"/>
            <a:ext cx="6794500" cy="3683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016000" y="4241800"/>
            <a:ext cx="6210300" cy="30480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1016000" y="4648200"/>
            <a:ext cx="6337300" cy="36830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1016000" y="5067300"/>
            <a:ext cx="6578600" cy="368300"/>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1016000" y="5473700"/>
            <a:ext cx="2730500" cy="368300"/>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3797300" y="5473700"/>
            <a:ext cx="3911600" cy="368300"/>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711200" y="6311900"/>
            <a:ext cx="177800" cy="190500"/>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723900" y="6346664"/>
            <a:ext cx="122829" cy="12282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object 23"/>
          <p:cNvSpPr/>
          <p:nvPr/>
        </p:nvSpPr>
        <p:spPr>
          <a:xfrm>
            <a:off x="1016000" y="6235700"/>
            <a:ext cx="6692900" cy="368300"/>
          </a:xfrm>
          <a:prstGeom prst="rect">
            <a:avLst/>
          </a:prstGeom>
          <a:blipFill>
            <a:blip r:embed="rId21" cstate="print"/>
            <a:stretch>
              <a:fillRect/>
            </a:stretch>
          </a:blipFill>
        </p:spPr>
        <p:txBody>
          <a:bodyPr wrap="square" lIns="0" tIns="0" rIns="0" bIns="0" rtlCol="0"/>
          <a:lstStyle/>
          <a:p>
            <a:endParaRPr/>
          </a:p>
        </p:txBody>
      </p:sp>
      <p:sp>
        <p:nvSpPr>
          <p:cNvPr id="24" name="object 24"/>
          <p:cNvSpPr/>
          <p:nvPr/>
        </p:nvSpPr>
        <p:spPr>
          <a:xfrm>
            <a:off x="1016000" y="6642100"/>
            <a:ext cx="6781800" cy="368300"/>
          </a:xfrm>
          <a:prstGeom prst="rect">
            <a:avLst/>
          </a:prstGeom>
          <a:blipFill>
            <a:blip r:embed="rId22" cstate="print"/>
            <a:stretch>
              <a:fillRect/>
            </a:stretch>
          </a:blipFill>
        </p:spPr>
        <p:txBody>
          <a:bodyPr wrap="square" lIns="0" tIns="0" rIns="0" bIns="0" rtlCol="0"/>
          <a:lstStyle/>
          <a:p>
            <a:endParaRPr/>
          </a:p>
        </p:txBody>
      </p:sp>
      <p:sp>
        <p:nvSpPr>
          <p:cNvPr id="25" name="object 25"/>
          <p:cNvSpPr/>
          <p:nvPr/>
        </p:nvSpPr>
        <p:spPr>
          <a:xfrm>
            <a:off x="1016000" y="7061200"/>
            <a:ext cx="5676900" cy="368300"/>
          </a:xfrm>
          <a:prstGeom prst="rect">
            <a:avLst/>
          </a:prstGeom>
          <a:blipFill>
            <a:blip r:embed="rId23" cstate="print"/>
            <a:stretch>
              <a:fillRect/>
            </a:stretch>
          </a:blipFill>
        </p:spPr>
        <p:txBody>
          <a:bodyPr wrap="square" lIns="0" tIns="0" rIns="0" bIns="0" rtlCol="0"/>
          <a:lstStyle/>
          <a:p>
            <a:endParaRPr/>
          </a:p>
        </p:txBody>
      </p:sp>
      <p:sp>
        <p:nvSpPr>
          <p:cNvPr id="26" name="object 26"/>
          <p:cNvSpPr/>
          <p:nvPr/>
        </p:nvSpPr>
        <p:spPr>
          <a:xfrm>
            <a:off x="1016000" y="7467600"/>
            <a:ext cx="6324600" cy="368300"/>
          </a:xfrm>
          <a:prstGeom prst="rect">
            <a:avLst/>
          </a:prstGeom>
          <a:blipFill>
            <a:blip r:embed="rId24" cstate="print"/>
            <a:stretch>
              <a:fillRect/>
            </a:stretch>
          </a:blipFill>
        </p:spPr>
        <p:txBody>
          <a:bodyPr wrap="square" lIns="0" tIns="0" rIns="0" bIns="0" rtlCol="0"/>
          <a:lstStyle/>
          <a:p>
            <a:endParaRPr/>
          </a:p>
        </p:txBody>
      </p:sp>
      <p:sp>
        <p:nvSpPr>
          <p:cNvPr id="27" name="object 27"/>
          <p:cNvSpPr/>
          <p:nvPr/>
        </p:nvSpPr>
        <p:spPr>
          <a:xfrm>
            <a:off x="1016000" y="7886700"/>
            <a:ext cx="6578600" cy="368300"/>
          </a:xfrm>
          <a:prstGeom prst="rect">
            <a:avLst/>
          </a:prstGeom>
          <a:blipFill>
            <a:blip r:embed="rId25" cstate="print"/>
            <a:stretch>
              <a:fillRect/>
            </a:stretch>
          </a:blipFill>
        </p:spPr>
        <p:txBody>
          <a:bodyPr wrap="square" lIns="0" tIns="0" rIns="0" bIns="0" rtlCol="0"/>
          <a:lstStyle/>
          <a:p>
            <a:endParaRPr/>
          </a:p>
        </p:txBody>
      </p:sp>
      <p:sp>
        <p:nvSpPr>
          <p:cNvPr id="28" name="object 28"/>
          <p:cNvSpPr/>
          <p:nvPr/>
        </p:nvSpPr>
        <p:spPr>
          <a:xfrm>
            <a:off x="1016000" y="8293100"/>
            <a:ext cx="5422900" cy="368300"/>
          </a:xfrm>
          <a:prstGeom prst="rect">
            <a:avLst/>
          </a:prstGeom>
          <a:blipFill>
            <a:blip r:embed="rId26" cstate="print"/>
            <a:stretch>
              <a:fillRect/>
            </a:stretch>
          </a:blipFill>
        </p:spPr>
        <p:txBody>
          <a:bodyPr wrap="square" lIns="0" tIns="0" rIns="0" bIns="0" rtlCol="0"/>
          <a:lstStyle/>
          <a:p>
            <a:endParaRPr/>
          </a:p>
        </p:txBody>
      </p:sp>
      <p:sp>
        <p:nvSpPr>
          <p:cNvPr id="29" name="object 29"/>
          <p:cNvSpPr txBox="1"/>
          <p:nvPr/>
        </p:nvSpPr>
        <p:spPr>
          <a:xfrm>
            <a:off x="1016000" y="525780"/>
            <a:ext cx="6752590" cy="8106409"/>
          </a:xfrm>
          <a:prstGeom prst="rect">
            <a:avLst/>
          </a:prstGeom>
        </p:spPr>
        <p:txBody>
          <a:bodyPr vert="horz" wrap="square" lIns="0" tIns="0" rIns="0" bIns="0" rtlCol="0">
            <a:spAutoFit/>
          </a:bodyPr>
          <a:lstStyle/>
          <a:p>
            <a:pPr marL="12700" marR="180340">
              <a:lnSpc>
                <a:spcPct val="112500"/>
              </a:lnSpc>
            </a:pPr>
            <a:r>
              <a:rPr sz="2400" i="1" spc="15" dirty="0">
                <a:solidFill>
                  <a:srgbClr val="4F5C3F"/>
                </a:solidFill>
                <a:latin typeface="Georgia"/>
                <a:cs typeface="Georgia"/>
              </a:rPr>
              <a:t>The Tampa Tribune </a:t>
            </a:r>
            <a:r>
              <a:rPr sz="2400" spc="15" dirty="0">
                <a:solidFill>
                  <a:srgbClr val="4F5C3F"/>
                </a:solidFill>
                <a:latin typeface="Georgia"/>
                <a:cs typeface="Georgia"/>
              </a:rPr>
              <a:t>interviewed Jim Guy about  </a:t>
            </a:r>
            <a:r>
              <a:rPr sz="2400" spc="10" dirty="0">
                <a:solidFill>
                  <a:srgbClr val="4F5C3F"/>
                </a:solidFill>
                <a:latin typeface="Georgia"/>
                <a:cs typeface="Georgia"/>
              </a:rPr>
              <a:t>his </a:t>
            </a:r>
            <a:r>
              <a:rPr sz="2400" spc="15" dirty="0">
                <a:solidFill>
                  <a:srgbClr val="4F5C3F"/>
                </a:solidFill>
                <a:latin typeface="Georgia"/>
                <a:cs typeface="Georgia"/>
              </a:rPr>
              <a:t>experience as a </a:t>
            </a:r>
            <a:r>
              <a:rPr sz="2400" spc="10" dirty="0">
                <a:solidFill>
                  <a:srgbClr val="4F5C3F"/>
                </a:solidFill>
                <a:latin typeface="Georgia"/>
                <a:cs typeface="Georgia"/>
              </a:rPr>
              <a:t>displaced student. </a:t>
            </a:r>
            <a:r>
              <a:rPr sz="2400" spc="15" dirty="0">
                <a:solidFill>
                  <a:srgbClr val="4F5C3F"/>
                </a:solidFill>
                <a:latin typeface="Georgia"/>
                <a:cs typeface="Georgia"/>
              </a:rPr>
              <a:t>One </a:t>
            </a:r>
            <a:r>
              <a:rPr sz="2400" spc="10" dirty="0">
                <a:solidFill>
                  <a:srgbClr val="4F5C3F"/>
                </a:solidFill>
                <a:latin typeface="Georgia"/>
                <a:cs typeface="Georgia"/>
              </a:rPr>
              <a:t>of</a:t>
            </a:r>
            <a:r>
              <a:rPr sz="2400" spc="-25" dirty="0">
                <a:solidFill>
                  <a:srgbClr val="4F5C3F"/>
                </a:solidFill>
                <a:latin typeface="Georgia"/>
                <a:cs typeface="Georgia"/>
              </a:rPr>
              <a:t> </a:t>
            </a:r>
            <a:r>
              <a:rPr sz="2400" spc="10" dirty="0">
                <a:solidFill>
                  <a:srgbClr val="4F5C3F"/>
                </a:solidFill>
                <a:latin typeface="Georgia"/>
                <a:cs typeface="Georgia"/>
              </a:rPr>
              <a:t>his  </a:t>
            </a:r>
            <a:r>
              <a:rPr sz="2400" spc="15" dirty="0">
                <a:solidFill>
                  <a:srgbClr val="4F5C3F"/>
                </a:solidFill>
                <a:latin typeface="Georgia"/>
                <a:cs typeface="Georgia"/>
              </a:rPr>
              <a:t>concerns was not knowing where </a:t>
            </a:r>
            <a:r>
              <a:rPr sz="2400" spc="10" dirty="0">
                <a:solidFill>
                  <a:srgbClr val="4F5C3F"/>
                </a:solidFill>
                <a:latin typeface="Georgia"/>
                <a:cs typeface="Georgia"/>
              </a:rPr>
              <a:t>his fellow  </a:t>
            </a:r>
            <a:r>
              <a:rPr sz="2400" spc="15" dirty="0">
                <a:solidFill>
                  <a:srgbClr val="4F5C3F"/>
                </a:solidFill>
                <a:latin typeface="Georgia"/>
                <a:cs typeface="Georgia"/>
              </a:rPr>
              <a:t>students were because not every </a:t>
            </a:r>
            <a:r>
              <a:rPr sz="2400" spc="10" dirty="0">
                <a:solidFill>
                  <a:srgbClr val="4F5C3F"/>
                </a:solidFill>
                <a:latin typeface="Georgia"/>
                <a:cs typeface="Georgia"/>
              </a:rPr>
              <a:t>family </a:t>
            </a:r>
            <a:r>
              <a:rPr sz="2400" spc="15" dirty="0">
                <a:solidFill>
                  <a:srgbClr val="4F5C3F"/>
                </a:solidFill>
                <a:latin typeface="Georgia"/>
                <a:cs typeface="Georgia"/>
              </a:rPr>
              <a:t>had the  money or acquaintances </a:t>
            </a:r>
            <a:r>
              <a:rPr sz="2400" spc="10" dirty="0">
                <a:solidFill>
                  <a:srgbClr val="4F5C3F"/>
                </a:solidFill>
                <a:latin typeface="Georgia"/>
                <a:cs typeface="Georgia"/>
              </a:rPr>
              <a:t>to </a:t>
            </a:r>
            <a:r>
              <a:rPr sz="2400" spc="15" dirty="0">
                <a:solidFill>
                  <a:srgbClr val="4F5C3F"/>
                </a:solidFill>
                <a:latin typeface="Georgia"/>
                <a:cs typeface="Georgia"/>
              </a:rPr>
              <a:t>continue </a:t>
            </a:r>
            <a:r>
              <a:rPr sz="2400" spc="10" dirty="0">
                <a:solidFill>
                  <a:srgbClr val="4F5C3F"/>
                </a:solidFill>
                <a:latin typeface="Georgia"/>
                <a:cs typeface="Georgia"/>
              </a:rPr>
              <a:t>their  </a:t>
            </a:r>
            <a:r>
              <a:rPr sz="2400" spc="15" dirty="0">
                <a:solidFill>
                  <a:srgbClr val="4F5C3F"/>
                </a:solidFill>
                <a:latin typeface="Georgia"/>
                <a:cs typeface="Georgia"/>
              </a:rPr>
              <a:t>education:</a:t>
            </a:r>
            <a:endParaRPr sz="2400">
              <a:latin typeface="Georgia"/>
              <a:cs typeface="Georgia"/>
            </a:endParaRPr>
          </a:p>
          <a:p>
            <a:pPr>
              <a:lnSpc>
                <a:spcPct val="100000"/>
              </a:lnSpc>
              <a:spcBef>
                <a:spcPts val="15"/>
              </a:spcBef>
            </a:pPr>
            <a:endParaRPr sz="2300">
              <a:latin typeface="Times New Roman"/>
              <a:cs typeface="Times New Roman"/>
            </a:endParaRPr>
          </a:p>
          <a:p>
            <a:pPr marL="12700" marR="14604">
              <a:lnSpc>
                <a:spcPct val="112500"/>
              </a:lnSpc>
            </a:pPr>
            <a:r>
              <a:rPr sz="2400" i="1" spc="15" dirty="0">
                <a:solidFill>
                  <a:srgbClr val="4F5C3F"/>
                </a:solidFill>
                <a:latin typeface="Georgia"/>
                <a:cs typeface="Georgia"/>
              </a:rPr>
              <a:t>You </a:t>
            </a:r>
            <a:r>
              <a:rPr sz="2400" i="1" spc="10" dirty="0">
                <a:solidFill>
                  <a:srgbClr val="4F5C3F"/>
                </a:solidFill>
                <a:latin typeface="Georgia"/>
                <a:cs typeface="Georgia"/>
              </a:rPr>
              <a:t>don’t </a:t>
            </a:r>
            <a:r>
              <a:rPr sz="2400" i="1" spc="15" dirty="0">
                <a:solidFill>
                  <a:srgbClr val="4F5C3F"/>
                </a:solidFill>
                <a:latin typeface="Georgia"/>
                <a:cs typeface="Georgia"/>
              </a:rPr>
              <a:t>know </a:t>
            </a:r>
            <a:r>
              <a:rPr sz="2400" i="1" spc="10" dirty="0">
                <a:solidFill>
                  <a:srgbClr val="4F5C3F"/>
                </a:solidFill>
                <a:latin typeface="Georgia"/>
                <a:cs typeface="Georgia"/>
              </a:rPr>
              <a:t>where </a:t>
            </a:r>
            <a:r>
              <a:rPr sz="2400" i="1" spc="15" dirty="0">
                <a:solidFill>
                  <a:srgbClr val="4F5C3F"/>
                </a:solidFill>
                <a:latin typeface="Georgia"/>
                <a:cs typeface="Georgia"/>
              </a:rPr>
              <a:t>your </a:t>
            </a:r>
            <a:r>
              <a:rPr sz="2400" i="1" spc="10" dirty="0">
                <a:solidFill>
                  <a:srgbClr val="4F5C3F"/>
                </a:solidFill>
                <a:latin typeface="Georgia"/>
                <a:cs typeface="Georgia"/>
              </a:rPr>
              <a:t>best friend </a:t>
            </a:r>
            <a:r>
              <a:rPr sz="2400" i="1" spc="5" dirty="0">
                <a:solidFill>
                  <a:srgbClr val="4F5C3F"/>
                </a:solidFill>
                <a:latin typeface="Georgia"/>
                <a:cs typeface="Georgia"/>
              </a:rPr>
              <a:t>is </a:t>
            </a:r>
            <a:r>
              <a:rPr sz="2400" i="1" spc="15" dirty="0">
                <a:solidFill>
                  <a:srgbClr val="4F5C3F"/>
                </a:solidFill>
                <a:latin typeface="Georgia"/>
                <a:cs typeface="Georgia"/>
              </a:rPr>
              <a:t>now.  </a:t>
            </a:r>
            <a:r>
              <a:rPr sz="2400" i="1" spc="20" dirty="0">
                <a:solidFill>
                  <a:srgbClr val="4F5C3F"/>
                </a:solidFill>
                <a:latin typeface="Georgia"/>
                <a:cs typeface="Georgia"/>
              </a:rPr>
              <a:t>He </a:t>
            </a:r>
            <a:r>
              <a:rPr sz="2400" i="1" spc="15" dirty="0">
                <a:solidFill>
                  <a:srgbClr val="4F5C3F"/>
                </a:solidFill>
                <a:latin typeface="Georgia"/>
                <a:cs typeface="Georgia"/>
              </a:rPr>
              <a:t>could be </a:t>
            </a:r>
            <a:r>
              <a:rPr sz="2400" i="1" spc="10" dirty="0">
                <a:solidFill>
                  <a:srgbClr val="4F5C3F"/>
                </a:solidFill>
                <a:latin typeface="Georgia"/>
                <a:cs typeface="Georgia"/>
              </a:rPr>
              <a:t>in Georgia, in the </a:t>
            </a:r>
            <a:r>
              <a:rPr sz="2400" i="1" spc="15" dirty="0">
                <a:solidFill>
                  <a:srgbClr val="4F5C3F"/>
                </a:solidFill>
                <a:latin typeface="Georgia"/>
                <a:cs typeface="Georgia"/>
              </a:rPr>
              <a:t>Army, </a:t>
            </a:r>
            <a:r>
              <a:rPr sz="2400" i="1" spc="10" dirty="0">
                <a:solidFill>
                  <a:srgbClr val="4F5C3F"/>
                </a:solidFill>
                <a:latin typeface="Georgia"/>
                <a:cs typeface="Georgia"/>
              </a:rPr>
              <a:t>or in school  in </a:t>
            </a:r>
            <a:r>
              <a:rPr sz="2400" i="1" spc="15" dirty="0">
                <a:solidFill>
                  <a:srgbClr val="4F5C3F"/>
                </a:solidFill>
                <a:latin typeface="Georgia"/>
                <a:cs typeface="Georgia"/>
              </a:rPr>
              <a:t>some town </a:t>
            </a:r>
            <a:r>
              <a:rPr sz="2400" i="1" spc="10" dirty="0">
                <a:solidFill>
                  <a:srgbClr val="4F5C3F"/>
                </a:solidFill>
                <a:latin typeface="Georgia"/>
                <a:cs typeface="Georgia"/>
              </a:rPr>
              <a:t>near Little Rock. The ones </a:t>
            </a:r>
            <a:r>
              <a:rPr sz="2400" i="1" spc="15" dirty="0">
                <a:solidFill>
                  <a:srgbClr val="4F5C3F"/>
                </a:solidFill>
                <a:latin typeface="Georgia"/>
                <a:cs typeface="Georgia"/>
              </a:rPr>
              <a:t>who  </a:t>
            </a:r>
            <a:r>
              <a:rPr sz="2400" i="1" spc="10" dirty="0">
                <a:solidFill>
                  <a:srgbClr val="4F5C3F"/>
                </a:solidFill>
                <a:latin typeface="Georgia"/>
                <a:cs typeface="Georgia"/>
              </a:rPr>
              <a:t>don’t </a:t>
            </a:r>
            <a:r>
              <a:rPr sz="2400" i="1" spc="15" dirty="0">
                <a:solidFill>
                  <a:srgbClr val="4F5C3F"/>
                </a:solidFill>
                <a:latin typeface="Georgia"/>
                <a:cs typeface="Georgia"/>
              </a:rPr>
              <a:t>have enough money </a:t>
            </a:r>
            <a:r>
              <a:rPr sz="2400" i="1" spc="10" dirty="0">
                <a:solidFill>
                  <a:srgbClr val="4F5C3F"/>
                </a:solidFill>
                <a:latin typeface="Georgia"/>
                <a:cs typeface="Georgia"/>
              </a:rPr>
              <a:t>to </a:t>
            </a:r>
            <a:r>
              <a:rPr sz="2400" i="1" spc="15" dirty="0">
                <a:solidFill>
                  <a:srgbClr val="4F5C3F"/>
                </a:solidFill>
                <a:latin typeface="Georgia"/>
                <a:cs typeface="Georgia"/>
              </a:rPr>
              <a:t>pay </a:t>
            </a:r>
            <a:r>
              <a:rPr sz="2400" i="1" spc="5" dirty="0">
                <a:solidFill>
                  <a:srgbClr val="4F5C3F"/>
                </a:solidFill>
                <a:latin typeface="Georgia"/>
                <a:cs typeface="Georgia"/>
              </a:rPr>
              <a:t>tuition </a:t>
            </a:r>
            <a:r>
              <a:rPr sz="2400" i="1" spc="15" dirty="0">
                <a:solidFill>
                  <a:srgbClr val="4F5C3F"/>
                </a:solidFill>
                <a:latin typeface="Georgia"/>
                <a:cs typeface="Georgia"/>
              </a:rPr>
              <a:t>or go  </a:t>
            </a:r>
            <a:r>
              <a:rPr sz="2400" i="1" spc="20" dirty="0">
                <a:solidFill>
                  <a:srgbClr val="4F5C3F"/>
                </a:solidFill>
                <a:latin typeface="Georgia"/>
                <a:cs typeface="Georgia"/>
              </a:rPr>
              <a:t>away </a:t>
            </a:r>
            <a:r>
              <a:rPr sz="2400" i="1" spc="15" dirty="0">
                <a:solidFill>
                  <a:srgbClr val="4F5C3F"/>
                </a:solidFill>
                <a:latin typeface="Georgia"/>
                <a:cs typeface="Georgia"/>
              </a:rPr>
              <a:t>are </a:t>
            </a:r>
            <a:r>
              <a:rPr sz="2400" i="1" spc="10" dirty="0">
                <a:solidFill>
                  <a:srgbClr val="4F5C3F"/>
                </a:solidFill>
                <a:latin typeface="Georgia"/>
                <a:cs typeface="Georgia"/>
              </a:rPr>
              <a:t>the </a:t>
            </a:r>
            <a:r>
              <a:rPr sz="2400" i="1" spc="15" dirty="0">
                <a:solidFill>
                  <a:srgbClr val="4F5C3F"/>
                </a:solidFill>
                <a:latin typeface="Georgia"/>
                <a:cs typeface="Georgia"/>
              </a:rPr>
              <a:t>ones </a:t>
            </a:r>
            <a:r>
              <a:rPr sz="2400" i="1" spc="10" dirty="0">
                <a:solidFill>
                  <a:srgbClr val="4F5C3F"/>
                </a:solidFill>
                <a:latin typeface="Georgia"/>
                <a:cs typeface="Georgia"/>
              </a:rPr>
              <a:t>really suffering. </a:t>
            </a:r>
            <a:r>
              <a:rPr sz="2400" i="1" spc="15" dirty="0">
                <a:solidFill>
                  <a:srgbClr val="4F5C3F"/>
                </a:solidFill>
                <a:latin typeface="Georgia"/>
                <a:cs typeface="Georgia"/>
              </a:rPr>
              <a:t>They’re </a:t>
            </a:r>
            <a:r>
              <a:rPr sz="2400" i="1" spc="10" dirty="0">
                <a:solidFill>
                  <a:srgbClr val="4F5C3F"/>
                </a:solidFill>
                <a:latin typeface="Georgia"/>
                <a:cs typeface="Georgia"/>
              </a:rPr>
              <a:t>just  </a:t>
            </a:r>
            <a:r>
              <a:rPr sz="2400" i="1" spc="15" dirty="0">
                <a:solidFill>
                  <a:srgbClr val="4F5C3F"/>
                </a:solidFill>
                <a:latin typeface="Georgia"/>
                <a:cs typeface="Georgia"/>
              </a:rPr>
              <a:t>not going </a:t>
            </a:r>
            <a:r>
              <a:rPr sz="2400" i="1" spc="10" dirty="0">
                <a:solidFill>
                  <a:srgbClr val="4F5C3F"/>
                </a:solidFill>
                <a:latin typeface="Georgia"/>
                <a:cs typeface="Georgia"/>
              </a:rPr>
              <a:t>to </a:t>
            </a:r>
            <a:r>
              <a:rPr sz="2400" i="1" spc="5" dirty="0">
                <a:solidFill>
                  <a:srgbClr val="4F5C3F"/>
                </a:solidFill>
                <a:latin typeface="Georgia"/>
                <a:cs typeface="Georgia"/>
              </a:rPr>
              <a:t>school. </a:t>
            </a:r>
            <a:r>
              <a:rPr sz="2400" spc="15" dirty="0">
                <a:solidFill>
                  <a:srgbClr val="4F5C3F"/>
                </a:solidFill>
                <a:latin typeface="Georgia"/>
                <a:cs typeface="Georgia"/>
              </a:rPr>
              <a:t>(Jim Guy Tucker </a:t>
            </a:r>
            <a:r>
              <a:rPr sz="2400" spc="20" dirty="0">
                <a:solidFill>
                  <a:srgbClr val="4F5C3F"/>
                </a:solidFill>
                <a:latin typeface="Georgia"/>
                <a:cs typeface="Georgia"/>
              </a:rPr>
              <a:t>–</a:t>
            </a:r>
            <a:r>
              <a:rPr sz="2400" spc="-65" dirty="0">
                <a:solidFill>
                  <a:srgbClr val="4F5C3F"/>
                </a:solidFill>
                <a:latin typeface="Georgia"/>
                <a:cs typeface="Georgia"/>
              </a:rPr>
              <a:t> </a:t>
            </a:r>
            <a:r>
              <a:rPr sz="2400" spc="15" dirty="0">
                <a:solidFill>
                  <a:srgbClr val="4F5C3F"/>
                </a:solidFill>
                <a:latin typeface="Georgia"/>
                <a:cs typeface="Georgia"/>
              </a:rPr>
              <a:t>undated)</a:t>
            </a:r>
            <a:endParaRPr sz="2400">
              <a:latin typeface="Georgia"/>
              <a:cs typeface="Georgia"/>
            </a:endParaRPr>
          </a:p>
          <a:p>
            <a:pPr>
              <a:lnSpc>
                <a:spcPct val="100000"/>
              </a:lnSpc>
            </a:pPr>
            <a:endParaRPr sz="2400">
              <a:latin typeface="Times New Roman"/>
              <a:cs typeface="Times New Roman"/>
            </a:endParaRPr>
          </a:p>
          <a:p>
            <a:pPr marL="12700" marR="5080">
              <a:lnSpc>
                <a:spcPct val="112500"/>
              </a:lnSpc>
            </a:pPr>
            <a:r>
              <a:rPr sz="2400" spc="10" dirty="0">
                <a:solidFill>
                  <a:srgbClr val="4F5C3F"/>
                </a:solidFill>
                <a:latin typeface="Georgia"/>
                <a:cs typeface="Georgia"/>
              </a:rPr>
              <a:t>In fact, </a:t>
            </a:r>
            <a:r>
              <a:rPr sz="2400" spc="15" dirty="0">
                <a:solidFill>
                  <a:srgbClr val="4F5C3F"/>
                </a:solidFill>
                <a:latin typeface="Georgia"/>
                <a:cs typeface="Georgia"/>
              </a:rPr>
              <a:t>extremely poor </a:t>
            </a:r>
            <a:r>
              <a:rPr sz="2400" spc="10" dirty="0">
                <a:solidFill>
                  <a:srgbClr val="4F5C3F"/>
                </a:solidFill>
                <a:latin typeface="Georgia"/>
                <a:cs typeface="Georgia"/>
              </a:rPr>
              <a:t>families </a:t>
            </a:r>
            <a:r>
              <a:rPr sz="2400" spc="15" dirty="0">
                <a:solidFill>
                  <a:srgbClr val="4F5C3F"/>
                </a:solidFill>
                <a:latin typeface="Georgia"/>
                <a:cs typeface="Georgia"/>
              </a:rPr>
              <a:t>did not have </a:t>
            </a:r>
            <a:r>
              <a:rPr sz="2400" spc="10" dirty="0">
                <a:solidFill>
                  <a:srgbClr val="4F5C3F"/>
                </a:solidFill>
                <a:latin typeface="Georgia"/>
                <a:cs typeface="Georgia"/>
              </a:rPr>
              <a:t>that  </a:t>
            </a:r>
            <a:r>
              <a:rPr sz="2400" spc="15" dirty="0">
                <a:solidFill>
                  <a:srgbClr val="4F5C3F"/>
                </a:solidFill>
                <a:latin typeface="Georgia"/>
                <a:cs typeface="Georgia"/>
              </a:rPr>
              <a:t>choice </a:t>
            </a:r>
            <a:r>
              <a:rPr sz="2400" spc="10" dirty="0">
                <a:solidFill>
                  <a:srgbClr val="4F5C3F"/>
                </a:solidFill>
                <a:latin typeface="Georgia"/>
                <a:cs typeface="Georgia"/>
              </a:rPr>
              <a:t>to </a:t>
            </a:r>
            <a:r>
              <a:rPr sz="2400" spc="15" dirty="0">
                <a:solidFill>
                  <a:srgbClr val="4F5C3F"/>
                </a:solidFill>
                <a:latin typeface="Georgia"/>
                <a:cs typeface="Georgia"/>
              </a:rPr>
              <a:t>send </a:t>
            </a:r>
            <a:r>
              <a:rPr sz="2400" spc="10" dirty="0">
                <a:solidFill>
                  <a:srgbClr val="4F5C3F"/>
                </a:solidFill>
                <a:latin typeface="Georgia"/>
                <a:cs typeface="Georgia"/>
              </a:rPr>
              <a:t>their children </a:t>
            </a:r>
            <a:r>
              <a:rPr sz="2400" spc="15" dirty="0">
                <a:solidFill>
                  <a:srgbClr val="4F5C3F"/>
                </a:solidFill>
                <a:latin typeface="Georgia"/>
                <a:cs typeface="Georgia"/>
              </a:rPr>
              <a:t>away so the</a:t>
            </a:r>
            <a:r>
              <a:rPr sz="2400" spc="-35" dirty="0">
                <a:solidFill>
                  <a:srgbClr val="4F5C3F"/>
                </a:solidFill>
                <a:latin typeface="Georgia"/>
                <a:cs typeface="Georgia"/>
              </a:rPr>
              <a:t> </a:t>
            </a:r>
            <a:r>
              <a:rPr sz="2400" spc="10" dirty="0">
                <a:solidFill>
                  <a:srgbClr val="4F5C3F"/>
                </a:solidFill>
                <a:latin typeface="Georgia"/>
                <a:cs typeface="Georgia"/>
              </a:rPr>
              <a:t>children  either </a:t>
            </a:r>
            <a:r>
              <a:rPr sz="2400" spc="15" dirty="0">
                <a:solidFill>
                  <a:srgbClr val="4F5C3F"/>
                </a:solidFill>
                <a:latin typeface="Georgia"/>
                <a:cs typeface="Georgia"/>
              </a:rPr>
              <a:t>took a </a:t>
            </a:r>
            <a:r>
              <a:rPr sz="2400" spc="10" dirty="0">
                <a:solidFill>
                  <a:srgbClr val="4F5C3F"/>
                </a:solidFill>
                <a:latin typeface="Georgia"/>
                <a:cs typeface="Georgia"/>
              </a:rPr>
              <a:t>job </a:t>
            </a:r>
            <a:r>
              <a:rPr sz="2400" spc="15" dirty="0">
                <a:solidFill>
                  <a:srgbClr val="4F5C3F"/>
                </a:solidFill>
                <a:latin typeface="Georgia"/>
                <a:cs typeface="Georgia"/>
              </a:rPr>
              <a:t>or dropped out </a:t>
            </a:r>
            <a:r>
              <a:rPr sz="2400" spc="10" dirty="0">
                <a:solidFill>
                  <a:srgbClr val="4F5C3F"/>
                </a:solidFill>
                <a:latin typeface="Georgia"/>
                <a:cs typeface="Georgia"/>
              </a:rPr>
              <a:t>of </a:t>
            </a:r>
            <a:r>
              <a:rPr sz="2400" spc="15" dirty="0">
                <a:solidFill>
                  <a:srgbClr val="4F5C3F"/>
                </a:solidFill>
                <a:latin typeface="Georgia"/>
                <a:cs typeface="Georgia"/>
              </a:rPr>
              <a:t>school  </a:t>
            </a:r>
            <a:r>
              <a:rPr sz="2400" spc="10" dirty="0">
                <a:solidFill>
                  <a:srgbClr val="4F5C3F"/>
                </a:solidFill>
                <a:latin typeface="Georgia"/>
                <a:cs typeface="Georgia"/>
              </a:rPr>
              <a:t>altogether. </a:t>
            </a:r>
            <a:r>
              <a:rPr sz="2400" spc="15" dirty="0">
                <a:solidFill>
                  <a:srgbClr val="4F5C3F"/>
                </a:solidFill>
                <a:latin typeface="Georgia"/>
                <a:cs typeface="Georgia"/>
              </a:rPr>
              <a:t>The </a:t>
            </a:r>
            <a:r>
              <a:rPr sz="2400" spc="20" dirty="0">
                <a:solidFill>
                  <a:srgbClr val="4F5C3F"/>
                </a:solidFill>
                <a:latin typeface="Georgia"/>
                <a:cs typeface="Georgia"/>
              </a:rPr>
              <a:t>NAACP </a:t>
            </a:r>
            <a:r>
              <a:rPr sz="2400" spc="15" dirty="0">
                <a:solidFill>
                  <a:srgbClr val="4F5C3F"/>
                </a:solidFill>
                <a:latin typeface="Georgia"/>
                <a:cs typeface="Georgia"/>
              </a:rPr>
              <a:t>estimated </a:t>
            </a:r>
            <a:r>
              <a:rPr sz="2400" spc="10" dirty="0">
                <a:solidFill>
                  <a:srgbClr val="4F5C3F"/>
                </a:solidFill>
                <a:latin typeface="Georgia"/>
                <a:cs typeface="Georgia"/>
              </a:rPr>
              <a:t>that </a:t>
            </a:r>
            <a:r>
              <a:rPr sz="2400" spc="15" dirty="0">
                <a:solidFill>
                  <a:srgbClr val="4F5C3F"/>
                </a:solidFill>
                <a:latin typeface="Georgia"/>
                <a:cs typeface="Georgia"/>
              </a:rPr>
              <a:t>around  </a:t>
            </a:r>
            <a:r>
              <a:rPr sz="2400" spc="20" dirty="0">
                <a:solidFill>
                  <a:srgbClr val="4F5C3F"/>
                </a:solidFill>
                <a:latin typeface="Georgia"/>
                <a:cs typeface="Georgia"/>
              </a:rPr>
              <a:t>50% </a:t>
            </a:r>
            <a:r>
              <a:rPr sz="2400" spc="10" dirty="0">
                <a:solidFill>
                  <a:srgbClr val="4F5C3F"/>
                </a:solidFill>
                <a:latin typeface="Georgia"/>
                <a:cs typeface="Georgia"/>
              </a:rPr>
              <a:t>of </a:t>
            </a:r>
            <a:r>
              <a:rPr sz="2400" spc="15" dirty="0">
                <a:solidFill>
                  <a:srgbClr val="4F5C3F"/>
                </a:solidFill>
                <a:latin typeface="Georgia"/>
                <a:cs typeface="Georgia"/>
              </a:rPr>
              <a:t>the </a:t>
            </a:r>
            <a:r>
              <a:rPr sz="2400" spc="10" dirty="0">
                <a:solidFill>
                  <a:srgbClr val="4F5C3F"/>
                </a:solidFill>
                <a:latin typeface="Georgia"/>
                <a:cs typeface="Georgia"/>
              </a:rPr>
              <a:t>displaced African </a:t>
            </a:r>
            <a:r>
              <a:rPr sz="2400" spc="15" dirty="0">
                <a:solidFill>
                  <a:srgbClr val="4F5C3F"/>
                </a:solidFill>
                <a:latin typeface="Georgia"/>
                <a:cs typeface="Georgia"/>
              </a:rPr>
              <a:t>American students  </a:t>
            </a:r>
            <a:r>
              <a:rPr sz="2400" spc="10" dirty="0">
                <a:solidFill>
                  <a:srgbClr val="4F5C3F"/>
                </a:solidFill>
                <a:latin typeface="Georgia"/>
                <a:cs typeface="Georgia"/>
              </a:rPr>
              <a:t>ultimately </a:t>
            </a:r>
            <a:r>
              <a:rPr sz="2400" spc="15" dirty="0">
                <a:solidFill>
                  <a:srgbClr val="4F5C3F"/>
                </a:solidFill>
                <a:latin typeface="Georgia"/>
                <a:cs typeface="Georgia"/>
              </a:rPr>
              <a:t>dropped out due </a:t>
            </a:r>
            <a:r>
              <a:rPr sz="2400" spc="10" dirty="0">
                <a:solidFill>
                  <a:srgbClr val="4F5C3F"/>
                </a:solidFill>
                <a:latin typeface="Georgia"/>
                <a:cs typeface="Georgia"/>
              </a:rPr>
              <a:t>to </a:t>
            </a:r>
            <a:r>
              <a:rPr sz="2400" spc="15" dirty="0">
                <a:solidFill>
                  <a:srgbClr val="4F5C3F"/>
                </a:solidFill>
                <a:latin typeface="Georgia"/>
                <a:cs typeface="Georgia"/>
              </a:rPr>
              <a:t>no</a:t>
            </a:r>
            <a:r>
              <a:rPr sz="2400" spc="-30" dirty="0">
                <a:solidFill>
                  <a:srgbClr val="4F5C3F"/>
                </a:solidFill>
                <a:latin typeface="Georgia"/>
                <a:cs typeface="Georgia"/>
              </a:rPr>
              <a:t> </a:t>
            </a:r>
            <a:r>
              <a:rPr sz="2400" spc="10" dirty="0">
                <a:solidFill>
                  <a:srgbClr val="4F5C3F"/>
                </a:solidFill>
                <a:latin typeface="Georgia"/>
                <a:cs typeface="Georgia"/>
              </a:rPr>
              <a:t>viable</a:t>
            </a:r>
            <a:endParaRPr sz="2400">
              <a:latin typeface="Georgia"/>
              <a:cs typeface="Georgia"/>
            </a:endParaRPr>
          </a:p>
        </p:txBody>
      </p:sp>
      <p:sp>
        <p:nvSpPr>
          <p:cNvPr id="30" name="object 30"/>
          <p:cNvSpPr/>
          <p:nvPr/>
        </p:nvSpPr>
        <p:spPr>
          <a:xfrm>
            <a:off x="1016000" y="8699500"/>
            <a:ext cx="2832100" cy="304800"/>
          </a:xfrm>
          <a:prstGeom prst="rect">
            <a:avLst/>
          </a:prstGeom>
          <a:blipFill>
            <a:blip r:embed="rId27" cstate="print"/>
            <a:stretch>
              <a:fillRect/>
            </a:stretch>
          </a:blipFill>
        </p:spPr>
        <p:txBody>
          <a:bodyPr wrap="square" lIns="0" tIns="0" rIns="0" bIns="0" rtlCol="0"/>
          <a:lstStyle/>
          <a:p>
            <a:endParaRPr/>
          </a:p>
        </p:txBody>
      </p:sp>
      <p:sp>
        <p:nvSpPr>
          <p:cNvPr id="31" name="object 31"/>
          <p:cNvSpPr txBox="1"/>
          <p:nvPr/>
        </p:nvSpPr>
        <p:spPr>
          <a:xfrm>
            <a:off x="1016000" y="8661400"/>
            <a:ext cx="2823845" cy="377190"/>
          </a:xfrm>
          <a:prstGeom prst="rect">
            <a:avLst/>
          </a:prstGeom>
        </p:spPr>
        <p:txBody>
          <a:bodyPr vert="horz" wrap="square" lIns="0" tIns="0" rIns="0" bIns="0" rtlCol="0">
            <a:spAutoFit/>
          </a:bodyPr>
          <a:lstStyle/>
          <a:p>
            <a:pPr marL="12700">
              <a:lnSpc>
                <a:spcPct val="100000"/>
              </a:lnSpc>
            </a:pPr>
            <a:r>
              <a:rPr sz="2400" spc="10" dirty="0">
                <a:solidFill>
                  <a:srgbClr val="4F5C3F"/>
                </a:solidFill>
                <a:latin typeface="Georgia"/>
                <a:cs typeface="Georgia"/>
              </a:rPr>
              <a:t>alternative for</a:t>
            </a:r>
            <a:r>
              <a:rPr sz="2400" spc="-45" dirty="0">
                <a:solidFill>
                  <a:srgbClr val="4F5C3F"/>
                </a:solidFill>
                <a:latin typeface="Georgia"/>
                <a:cs typeface="Georgia"/>
              </a:rPr>
              <a:t> </a:t>
            </a:r>
            <a:r>
              <a:rPr sz="2400" spc="15" dirty="0">
                <a:solidFill>
                  <a:srgbClr val="4F5C3F"/>
                </a:solidFill>
                <a:latin typeface="Georgia"/>
                <a:cs typeface="Georgia"/>
              </a:rPr>
              <a:t>them.</a:t>
            </a:r>
            <a:endParaRPr sz="2400">
              <a:latin typeface="Georgia"/>
              <a:cs typeface="Georgia"/>
            </a:endParaRPr>
          </a:p>
        </p:txBody>
      </p:sp>
      <p:sp>
        <p:nvSpPr>
          <p:cNvPr id="32" name="object 32"/>
          <p:cNvSpPr/>
          <p:nvPr/>
        </p:nvSpPr>
        <p:spPr>
          <a:xfrm>
            <a:off x="8686800" y="342900"/>
            <a:ext cx="3441700" cy="8674100"/>
          </a:xfrm>
          <a:prstGeom prst="rect">
            <a:avLst/>
          </a:prstGeom>
          <a:blipFill>
            <a:blip r:embed="rId28" cstate="print"/>
            <a:stretch>
              <a:fillRect/>
            </a:stretch>
          </a:blipFill>
        </p:spPr>
        <p:txBody>
          <a:bodyPr wrap="square" lIns="0" tIns="0" rIns="0" bIns="0" rtlCol="0"/>
          <a:lstStyle/>
          <a:p>
            <a:endParaRPr/>
          </a:p>
        </p:txBody>
      </p:sp>
      <p:sp>
        <p:nvSpPr>
          <p:cNvPr id="33" name="object 33"/>
          <p:cNvSpPr/>
          <p:nvPr/>
        </p:nvSpPr>
        <p:spPr>
          <a:xfrm>
            <a:off x="6629400" y="8928100"/>
            <a:ext cx="5969000" cy="279400"/>
          </a:xfrm>
          <a:prstGeom prst="rect">
            <a:avLst/>
          </a:prstGeom>
          <a:blipFill>
            <a:blip r:embed="rId29" cstate="print"/>
            <a:stretch>
              <a:fillRect/>
            </a:stretch>
          </a:blipFill>
        </p:spPr>
        <p:txBody>
          <a:bodyPr wrap="square" lIns="0" tIns="0" rIns="0" bIns="0" rtlCol="0"/>
          <a:lstStyle/>
          <a:p>
            <a:endParaRPr/>
          </a:p>
        </p:txBody>
      </p:sp>
      <p:sp>
        <p:nvSpPr>
          <p:cNvPr id="34" name="object 34"/>
          <p:cNvSpPr txBox="1"/>
          <p:nvPr/>
        </p:nvSpPr>
        <p:spPr>
          <a:xfrm>
            <a:off x="6629400" y="8915400"/>
            <a:ext cx="5943600" cy="270510"/>
          </a:xfrm>
          <a:prstGeom prst="rect">
            <a:avLst/>
          </a:prstGeom>
        </p:spPr>
        <p:txBody>
          <a:bodyPr vert="horz" wrap="square" lIns="0" tIns="0" rIns="0" bIns="0" rtlCol="0">
            <a:spAutoFit/>
          </a:bodyPr>
          <a:lstStyle/>
          <a:p>
            <a:pPr marL="12700">
              <a:lnSpc>
                <a:spcPct val="100000"/>
              </a:lnSpc>
            </a:pPr>
            <a:r>
              <a:rPr sz="1700" dirty="0">
                <a:latin typeface="Georgia"/>
                <a:cs typeface="Georgia"/>
              </a:rPr>
              <a:t>Photo courtesy of the Center for Arkansas History and</a:t>
            </a:r>
            <a:r>
              <a:rPr sz="1700" spc="-100" dirty="0">
                <a:latin typeface="Georgia"/>
                <a:cs typeface="Georgia"/>
              </a:rPr>
              <a:t> </a:t>
            </a:r>
            <a:r>
              <a:rPr sz="1700" dirty="0">
                <a:latin typeface="Georgia"/>
                <a:cs typeface="Georgia"/>
              </a:rPr>
              <a:t>Culture</a:t>
            </a:r>
            <a:endParaRPr sz="1700">
              <a:latin typeface="Georgia"/>
              <a:cs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5C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2395</Words>
  <Application>Microsoft Office PowerPoint</Application>
  <PresentationFormat>Custom</PresentationFormat>
  <Paragraphs>111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Georgia</vt:lpstr>
      <vt:lpstr>Times New Roman</vt:lpstr>
      <vt:lpstr>Office Theme</vt:lpstr>
      <vt:lpstr>PowerPoint Presentation</vt:lpstr>
      <vt:lpstr>ABOUT THE LOST YEAR</vt:lpstr>
      <vt:lpstr>PowerPoint Presentation</vt:lpstr>
      <vt:lpstr>DURING THE “LOST YEAR”</vt:lpstr>
      <vt:lpstr>PowerPoint Presentation</vt:lpstr>
      <vt:lpstr>JIM GUY TUCKER’S STORY</vt:lpstr>
      <vt:lpstr>PowerPoint Presentation</vt:lpstr>
      <vt:lpstr>LETTER FROM TAMPA, FL</vt:lpstr>
      <vt:lpstr>PowerPoint Presentation</vt:lpstr>
      <vt:lpstr>PowerPoint Presentation</vt:lpstr>
      <vt:lpstr>THESE COMMENTS COME FROM THE STUDENTS  AFFECTED BY THE HIGH SCHOOL  CLOSINGS:</vt:lpstr>
      <vt:lpstr>PowerPoint Presentation</vt:lpstr>
      <vt:lpstr>PowerPoint Presentation</vt:lpstr>
      <vt:lpstr>PowerPoint Presentation</vt:lpstr>
      <vt:lpstr>PowerPoint Presentation</vt:lpstr>
      <vt:lpstr>Almeta Lanum Smith was to be a junior at  Horace Mann High. Instead both she and her sister  went to Pine Bluff (about 50 miles away) to attend a  black Catholic high school.</vt:lpstr>
      <vt:lpstr>PowerPoint Presentation</vt:lpstr>
      <vt:lpstr>PowerPoint Presentation</vt:lpstr>
      <vt:lpstr>UNCERTAINTY</vt:lpstr>
      <vt:lpstr>NO MORE CHOICES Images from lost year.com June 9, 2016</vt:lpstr>
      <vt:lpstr>THE COMMUNITY Image from lost year.com June 9, 2016</vt:lpstr>
      <vt:lpstr>STOP</vt:lpstr>
      <vt:lpstr>A TURNING POINT</vt:lpstr>
      <vt:lpstr>A TURNING POINT  (CONTINUED)</vt:lpstr>
      <vt:lpstr>LESSONS OF THE “LOST  YEAR”</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Wood</dc:creator>
  <cp:lastModifiedBy>Bridget Wood</cp:lastModifiedBy>
  <cp:revision>1</cp:revision>
  <dcterms:created xsi:type="dcterms:W3CDTF">2016-08-23T18:35:17Z</dcterms:created>
  <dcterms:modified xsi:type="dcterms:W3CDTF">2016-09-06T18:14:49Z</dcterms:modified>
</cp:coreProperties>
</file>