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5143500" cx="9144000"/>
  <p:notesSz cx="6858000" cy="9144000"/>
  <p:embeddedFontLst>
    <p:embeddedFont>
      <p:font typeface="Nunito"/>
      <p:regular r:id="rId25"/>
      <p:bold r:id="rId26"/>
      <p:italic r:id="rId27"/>
      <p:boldItalic r:id="rId28"/>
    </p:embeddedFont>
    <p:embeddedFont>
      <p:font typeface="Corbel"/>
      <p:regular r:id="rId29"/>
      <p:bold r:id="rId30"/>
      <p:italic r:id="rId31"/>
      <p:boldItalic r:id="rId32"/>
    </p:embeddedFont>
    <p:embeddedFont>
      <p:font typeface="Comfortaa"/>
      <p:regular r:id="rId33"/>
      <p:bold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Nunito-bold.fntdata"/><Relationship Id="rId25" Type="http://schemas.openxmlformats.org/officeDocument/2006/relationships/font" Target="fonts/Nunito-regular.fntdata"/><Relationship Id="rId28" Type="http://schemas.openxmlformats.org/officeDocument/2006/relationships/font" Target="fonts/Nunito-boldItalic.fntdata"/><Relationship Id="rId27" Type="http://schemas.openxmlformats.org/officeDocument/2006/relationships/font" Target="fonts/Nunito-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Corbel-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Corbel-italic.fntdata"/><Relationship Id="rId30" Type="http://schemas.openxmlformats.org/officeDocument/2006/relationships/font" Target="fonts/Corbel-bold.fntdata"/><Relationship Id="rId11" Type="http://schemas.openxmlformats.org/officeDocument/2006/relationships/slide" Target="slides/slide6.xml"/><Relationship Id="rId33" Type="http://schemas.openxmlformats.org/officeDocument/2006/relationships/font" Target="fonts/Comfortaa-regular.fntdata"/><Relationship Id="rId10" Type="http://schemas.openxmlformats.org/officeDocument/2006/relationships/slide" Target="slides/slide5.xml"/><Relationship Id="rId32" Type="http://schemas.openxmlformats.org/officeDocument/2006/relationships/font" Target="fonts/Corbel-boldItalic.fntdata"/><Relationship Id="rId13" Type="http://schemas.openxmlformats.org/officeDocument/2006/relationships/slide" Target="slides/slide8.xml"/><Relationship Id="rId12" Type="http://schemas.openxmlformats.org/officeDocument/2006/relationships/slide" Target="slides/slide7.xml"/><Relationship Id="rId34" Type="http://schemas.openxmlformats.org/officeDocument/2006/relationships/font" Target="fonts/Comfortaa-bold.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Google Shape;113;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4" name="Google Shape;114;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Google Shape;120;g45bef39d87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45bef39d87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Google Shape;127;g45bef39d87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45bef39d87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Google Shape;133;g45bef39d87_0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45bef39d87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Google Shape;140;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1" name="Google Shape;141;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Google Shape;146;g45bef39d87_0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45bef39d87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Google Shape;153;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4" name="Google Shape;154;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 name="Shape 158"/>
        <p:cNvGrpSpPr/>
        <p:nvPr/>
      </p:nvGrpSpPr>
      <p:grpSpPr>
        <a:xfrm>
          <a:off x="0" y="0"/>
          <a:ext cx="0" cy="0"/>
          <a:chOff x="0" y="0"/>
          <a:chExt cx="0" cy="0"/>
        </a:xfrm>
      </p:grpSpPr>
      <p:sp>
        <p:nvSpPr>
          <p:cNvPr id="159" name="Google Shape;159;g45bef39d87_0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45bef39d87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5" name="Shape 165"/>
        <p:cNvGrpSpPr/>
        <p:nvPr/>
      </p:nvGrpSpPr>
      <p:grpSpPr>
        <a:xfrm>
          <a:off x="0" y="0"/>
          <a:ext cx="0" cy="0"/>
          <a:chOff x="0" y="0"/>
          <a:chExt cx="0" cy="0"/>
        </a:xfrm>
      </p:grpSpPr>
      <p:sp>
        <p:nvSpPr>
          <p:cNvPr id="166" name="Google Shape;166;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7" name="Google Shape;167;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1" name="Shape 171"/>
        <p:cNvGrpSpPr/>
        <p:nvPr/>
      </p:nvGrpSpPr>
      <p:grpSpPr>
        <a:xfrm>
          <a:off x="0" y="0"/>
          <a:ext cx="0" cy="0"/>
          <a:chOff x="0" y="0"/>
          <a:chExt cx="0" cy="0"/>
        </a:xfrm>
      </p:grpSpPr>
      <p:sp>
        <p:nvSpPr>
          <p:cNvPr id="172" name="Google Shape;172;g45bcc6f69e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45bcc6f69e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 name="Shape 57"/>
        <p:cNvGrpSpPr/>
        <p:nvPr/>
      </p:nvGrpSpPr>
      <p:grpSpPr>
        <a:xfrm>
          <a:off x="0" y="0"/>
          <a:ext cx="0" cy="0"/>
          <a:chOff x="0" y="0"/>
          <a:chExt cx="0" cy="0"/>
        </a:xfrm>
      </p:grpSpPr>
      <p:sp>
        <p:nvSpPr>
          <p:cNvPr id="58" name="Google Shape;58;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 name="Google Shape;59;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 name="Shape 65"/>
        <p:cNvGrpSpPr/>
        <p:nvPr/>
      </p:nvGrpSpPr>
      <p:grpSpPr>
        <a:xfrm>
          <a:off x="0" y="0"/>
          <a:ext cx="0" cy="0"/>
          <a:chOff x="0" y="0"/>
          <a:chExt cx="0" cy="0"/>
        </a:xfrm>
      </p:grpSpPr>
      <p:sp>
        <p:nvSpPr>
          <p:cNvPr id="66" name="Google Shape;66;g45bef39d87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45bef39d87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 name="Shape 73"/>
        <p:cNvGrpSpPr/>
        <p:nvPr/>
      </p:nvGrpSpPr>
      <p:grpSpPr>
        <a:xfrm>
          <a:off x="0" y="0"/>
          <a:ext cx="0" cy="0"/>
          <a:chOff x="0" y="0"/>
          <a:chExt cx="0" cy="0"/>
        </a:xfrm>
      </p:grpSpPr>
      <p:sp>
        <p:nvSpPr>
          <p:cNvPr id="74" name="Google Shape;74;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5" name="Google Shape;75;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 name="Shape 79"/>
        <p:cNvGrpSpPr/>
        <p:nvPr/>
      </p:nvGrpSpPr>
      <p:grpSpPr>
        <a:xfrm>
          <a:off x="0" y="0"/>
          <a:ext cx="0" cy="0"/>
          <a:chOff x="0" y="0"/>
          <a:chExt cx="0" cy="0"/>
        </a:xfrm>
      </p:grpSpPr>
      <p:sp>
        <p:nvSpPr>
          <p:cNvPr id="80" name="Google Shape;80;g45bef39d87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45bef39d87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Google Shape;87;g45bef39d87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45bef39d87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Google Shape;93;g45bef39d87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45bef39d87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Google Shape;100;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1" name="Google Shape;101;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Google Shape;106;g45bef39d87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45bef39d87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jpg"/><Relationship Id="rId4" Type="http://schemas.openxmlformats.org/officeDocument/2006/relationships/hyperlink" Target="https://www.loc.gov/item/2003652713/"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jpg"/><Relationship Id="rId4" Type="http://schemas.openxmlformats.org/officeDocument/2006/relationships/hyperlink" Target="https://www.loc.gov/item/2003652713/" TargetMode="External"/><Relationship Id="rId5" Type="http://schemas.openxmlformats.org/officeDocument/2006/relationships/hyperlink" Target="https://www.loc.gov/item/2003652713/"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2.jpg"/><Relationship Id="rId4" Type="http://schemas.openxmlformats.org/officeDocument/2006/relationships/hyperlink" Target="https://www.loc.gov/resource/stereo.1s00368/"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hyperlink" Target="https://www.loc.gov/resource/stereo.1s00368/" TargetMode="External"/><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1.jpg"/><Relationship Id="rId4" Type="http://schemas.openxmlformats.org/officeDocument/2006/relationships/hyperlink" Target="https://www.loc.gov/item/97505232/" TargetMode="External"/><Relationship Id="rId5" Type="http://schemas.openxmlformats.org/officeDocument/2006/relationships/hyperlink" Target="https://www.loc.gov/item/97505232/" TargetMode="External"/><Relationship Id="rId6" Type="http://schemas.openxmlformats.org/officeDocument/2006/relationships/hyperlink" Target="https://www.loc.gov/item/97505232/"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1.jpg"/><Relationship Id="rId4" Type="http://schemas.openxmlformats.org/officeDocument/2006/relationships/hyperlink" Target="https://www.loc.gov/item/97505232/"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hyperlink" Target="https://ualrexhibits.org/primarysources/object/american-indian-cultural-regions-object-8/" TargetMode="External"/><Relationship Id="rId4" Type="http://schemas.openxmlformats.org/officeDocument/2006/relationships/image" Target="../media/image1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4.jpg"/><Relationship Id="rId4" Type="http://schemas.openxmlformats.org/officeDocument/2006/relationships/hyperlink" Target="https://sequoyah.cuadra.com/"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3.jpg"/><Relationship Id="rId4" Type="http://schemas.openxmlformats.org/officeDocument/2006/relationships/hyperlink" Target="https://www.loc.gov/resource/g3701e.ct003648r"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8.jpg"/><Relationship Id="rId4" Type="http://schemas.openxmlformats.org/officeDocument/2006/relationships/hyperlink" Target="https://www.loc.gov/resource/g3701e.ct003648r"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xml"/><Relationship Id="rId3" Type="http://schemas.openxmlformats.org/officeDocument/2006/relationships/hyperlink" Target="https://www.loc.gov/item/2011630114/" TargetMode="External"/><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 Id="rId3" Type="http://schemas.openxmlformats.org/officeDocument/2006/relationships/image" Target="../media/image7.jpg"/><Relationship Id="rId4" Type="http://schemas.openxmlformats.org/officeDocument/2006/relationships/hyperlink" Target="https://www.loc.gov/item/2011630114/" TargetMode="External"/><Relationship Id="rId5" Type="http://schemas.openxmlformats.org/officeDocument/2006/relationships/hyperlink" Target="https://www.loc.gov/item/2011630114/"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0.jpg"/><Relationship Id="rId4" Type="http://schemas.openxmlformats.org/officeDocument/2006/relationships/hyperlink" Target="https://www.loc.gov/item/96686659/"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9.jpg"/><Relationship Id="rId4" Type="http://schemas.openxmlformats.org/officeDocument/2006/relationships/hyperlink" Target="https://www.loc.gov/item/96686659/"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11.jpg"/><Relationship Id="rId4" Type="http://schemas.openxmlformats.org/officeDocument/2006/relationships/hyperlink" Target="https://www.loc.gov/pictures/resource/cph.3g05267/"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4.jpg"/><Relationship Id="rId4" Type="http://schemas.openxmlformats.org/officeDocument/2006/relationships/hyperlink" Target="https://www.loc.gov/pictures/item/2001695723/" TargetMode="External"/><Relationship Id="rId5" Type="http://schemas.openxmlformats.org/officeDocument/2006/relationships/hyperlink" Target="https://www.loc.gov/pictures/item/2001695723/" TargetMode="External"/><Relationship Id="rId6" Type="http://schemas.openxmlformats.org/officeDocument/2006/relationships/hyperlink" Target="https://www.loc.gov/pictures/item/2001695723/" TargetMode="External"/><Relationship Id="rId7" Type="http://schemas.openxmlformats.org/officeDocument/2006/relationships/hyperlink" Target="https://www.loc.gov/pictures/item/2001695723/"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hyperlink" Target="https://www.loc.gov/resource/cph.3c06105/" TargetMode="Externa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6.jpg"/><Relationship Id="rId4" Type="http://schemas.openxmlformats.org/officeDocument/2006/relationships/hyperlink" Target="https://www.loc.gov/resource/cph.3c06105/" TargetMode="External"/><Relationship Id="rId5" Type="http://schemas.openxmlformats.org/officeDocument/2006/relationships/hyperlink" Target="https://www.loc.gov/resource/cph.3c06105/" TargetMode="External"/><Relationship Id="rId6" Type="http://schemas.openxmlformats.org/officeDocument/2006/relationships/hyperlink" Target="https://www.loc.gov/resource/cph.3c06105/" TargetMode="External"/><Relationship Id="rId7" Type="http://schemas.openxmlformats.org/officeDocument/2006/relationships/hyperlink" Target="https://www.loc.gov/resource/cph.3c06105/"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1198750" y="128450"/>
            <a:ext cx="7685100" cy="929100"/>
          </a:xfrm>
          <a:prstGeom prst="rect">
            <a:avLst/>
          </a:prstGeom>
          <a:noFill/>
          <a:ln>
            <a:noFill/>
          </a:ln>
        </p:spPr>
        <p:txBody>
          <a:bodyPr anchorCtr="0" anchor="ctr" bIns="91425" lIns="91425" spcFirstLastPara="1" rIns="91425" wrap="square" tIns="91425">
            <a:noAutofit/>
          </a:bodyPr>
          <a:lstStyle/>
          <a:p>
            <a:pPr indent="0" lvl="0" marL="0" rtl="0" algn="l">
              <a:lnSpc>
                <a:spcPct val="118162"/>
              </a:lnSpc>
              <a:spcBef>
                <a:spcPts val="0"/>
              </a:spcBef>
              <a:spcAft>
                <a:spcPts val="0"/>
              </a:spcAft>
              <a:buClr>
                <a:schemeClr val="dk1"/>
              </a:buClr>
              <a:buSzPts val="1100"/>
              <a:buFont typeface="Arial"/>
              <a:buNone/>
            </a:pPr>
            <a:r>
              <a:rPr b="1" lang="en" sz="3400">
                <a:solidFill>
                  <a:srgbClr val="232324"/>
                </a:solidFill>
                <a:latin typeface="Corbel"/>
                <a:ea typeface="Corbel"/>
                <a:cs typeface="Corbel"/>
                <a:sym typeface="Corbel"/>
              </a:rPr>
              <a:t>American Indian Cultural Regions</a:t>
            </a:r>
            <a:endParaRPr b="1" sz="3400">
              <a:solidFill>
                <a:srgbClr val="232324"/>
              </a:solidFill>
              <a:latin typeface="Corbel"/>
              <a:ea typeface="Corbel"/>
              <a:cs typeface="Corbel"/>
              <a:sym typeface="Corbel"/>
            </a:endParaRPr>
          </a:p>
        </p:txBody>
      </p:sp>
      <p:sp>
        <p:nvSpPr>
          <p:cNvPr id="55" name="Google Shape;55;p13"/>
          <p:cNvSpPr txBox="1"/>
          <p:nvPr/>
        </p:nvSpPr>
        <p:spPr>
          <a:xfrm>
            <a:off x="1467050" y="1115125"/>
            <a:ext cx="6143400" cy="672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750"/>
              <a:buFont typeface="Arial"/>
              <a:buNone/>
            </a:pPr>
            <a:r>
              <a:rPr i="0" lang="en" sz="2400" cap="none" strike="noStrike">
                <a:latin typeface="Corbel"/>
                <a:ea typeface="Corbel"/>
                <a:cs typeface="Corbel"/>
                <a:sym typeface="Corbel"/>
              </a:rPr>
              <a:t>How does physical geography affect culture?</a:t>
            </a:r>
            <a:endParaRPr i="0" sz="2400" cap="none" strike="noStrike">
              <a:latin typeface="Corbel"/>
              <a:ea typeface="Corbel"/>
              <a:cs typeface="Corbel"/>
              <a:sym typeface="Corbel"/>
            </a:endParaRPr>
          </a:p>
        </p:txBody>
      </p:sp>
      <p:sp>
        <p:nvSpPr>
          <p:cNvPr id="56" name="Google Shape;56;p13"/>
          <p:cNvSpPr txBox="1"/>
          <p:nvPr/>
        </p:nvSpPr>
        <p:spPr>
          <a:xfrm>
            <a:off x="643550" y="2177450"/>
            <a:ext cx="8182200" cy="2255100"/>
          </a:xfrm>
          <a:prstGeom prst="rect">
            <a:avLst/>
          </a:prstGeom>
          <a:noFill/>
          <a:ln>
            <a:noFill/>
          </a:ln>
        </p:spPr>
        <p:txBody>
          <a:bodyPr anchorCtr="0" anchor="t" bIns="91425" lIns="91425" spcFirstLastPara="1" rIns="91425" wrap="square" tIns="91425">
            <a:noAutofit/>
          </a:bodyPr>
          <a:lstStyle/>
          <a:p>
            <a:pPr indent="-311150" lvl="0" marL="457200" rtl="0" algn="l">
              <a:lnSpc>
                <a:spcPct val="150000"/>
              </a:lnSpc>
              <a:spcBef>
                <a:spcPts val="0"/>
              </a:spcBef>
              <a:spcAft>
                <a:spcPts val="0"/>
              </a:spcAft>
              <a:buSzPts val="1300"/>
              <a:buFont typeface="Corbel"/>
              <a:buChar char="●"/>
            </a:pPr>
            <a:r>
              <a:rPr lang="en" sz="1300">
                <a:latin typeface="Corbel"/>
                <a:ea typeface="Corbel"/>
                <a:cs typeface="Corbel"/>
                <a:sym typeface="Corbel"/>
              </a:rPr>
              <a:t>How were American Indians similar and different from each other in terms of housing, dress, and daily life? From people today?</a:t>
            </a:r>
            <a:endParaRPr sz="1300">
              <a:latin typeface="Corbel"/>
              <a:ea typeface="Corbel"/>
              <a:cs typeface="Corbel"/>
              <a:sym typeface="Corbel"/>
            </a:endParaRPr>
          </a:p>
          <a:p>
            <a:pPr indent="-311150" lvl="0" marL="457200" rtl="0" algn="l">
              <a:lnSpc>
                <a:spcPct val="150000"/>
              </a:lnSpc>
              <a:spcBef>
                <a:spcPts val="0"/>
              </a:spcBef>
              <a:spcAft>
                <a:spcPts val="0"/>
              </a:spcAft>
              <a:buSzPts val="1300"/>
              <a:buFont typeface="Corbel"/>
              <a:buChar char="●"/>
            </a:pPr>
            <a:r>
              <a:rPr lang="en" sz="1300">
                <a:latin typeface="Corbel"/>
                <a:ea typeface="Corbel"/>
                <a:cs typeface="Corbel"/>
                <a:sym typeface="Corbel"/>
              </a:rPr>
              <a:t>Where did early Native Americans settle and how did physical features affect their settlements?</a:t>
            </a:r>
            <a:endParaRPr sz="1300">
              <a:latin typeface="Corbel"/>
              <a:ea typeface="Corbel"/>
              <a:cs typeface="Corbel"/>
              <a:sym typeface="Corbel"/>
            </a:endParaRPr>
          </a:p>
          <a:p>
            <a:pPr indent="-311150" lvl="0" marL="457200" rtl="0" algn="l">
              <a:lnSpc>
                <a:spcPct val="150000"/>
              </a:lnSpc>
              <a:spcBef>
                <a:spcPts val="0"/>
              </a:spcBef>
              <a:spcAft>
                <a:spcPts val="0"/>
              </a:spcAft>
              <a:buSzPts val="1300"/>
              <a:buFont typeface="Corbel"/>
              <a:buChar char="●"/>
            </a:pPr>
            <a:r>
              <a:rPr lang="en" sz="1300">
                <a:latin typeface="Corbel"/>
                <a:ea typeface="Corbel"/>
                <a:cs typeface="Corbel"/>
                <a:sym typeface="Corbel"/>
              </a:rPr>
              <a:t>How did geographical and environmental factors impact how American Indians lived?</a:t>
            </a:r>
            <a:endParaRPr sz="1300">
              <a:latin typeface="Corbel"/>
              <a:ea typeface="Corbel"/>
              <a:cs typeface="Corbel"/>
              <a:sym typeface="Corbel"/>
            </a:endParaRPr>
          </a:p>
          <a:p>
            <a:pPr indent="-311150" lvl="0" marL="457200" rtl="0" algn="l">
              <a:lnSpc>
                <a:spcPct val="150000"/>
              </a:lnSpc>
              <a:spcBef>
                <a:spcPts val="0"/>
              </a:spcBef>
              <a:spcAft>
                <a:spcPts val="0"/>
              </a:spcAft>
              <a:buSzPts val="1300"/>
              <a:buFont typeface="Corbel"/>
              <a:buChar char="●"/>
            </a:pPr>
            <a:r>
              <a:rPr lang="en" sz="1300">
                <a:latin typeface="Corbel"/>
                <a:ea typeface="Corbel"/>
                <a:cs typeface="Corbel"/>
                <a:sym typeface="Corbel"/>
              </a:rPr>
              <a:t>What resources did the people in each region use to meet their daily needs including food, shelter, clothing and tools?</a:t>
            </a:r>
            <a:endParaRPr sz="1300">
              <a:latin typeface="Corbel"/>
              <a:ea typeface="Corbel"/>
              <a:cs typeface="Corbel"/>
              <a:sym typeface="Corbel"/>
            </a:endParaRPr>
          </a:p>
          <a:p>
            <a:pPr indent="-311150" lvl="0" marL="457200" rtl="0" algn="l">
              <a:lnSpc>
                <a:spcPct val="150000"/>
              </a:lnSpc>
              <a:spcBef>
                <a:spcPts val="0"/>
              </a:spcBef>
              <a:spcAft>
                <a:spcPts val="0"/>
              </a:spcAft>
              <a:buSzPts val="1300"/>
              <a:buFont typeface="Corbel"/>
              <a:buChar char="●"/>
            </a:pPr>
            <a:r>
              <a:rPr lang="en" sz="1300">
                <a:latin typeface="Corbel"/>
                <a:ea typeface="Corbel"/>
                <a:cs typeface="Corbel"/>
                <a:sym typeface="Corbel"/>
              </a:rPr>
              <a:t>How did the Native Americans in each region interact with their physical environment to meet their needs?</a:t>
            </a:r>
            <a:endParaRPr sz="1300">
              <a:latin typeface="Corbel"/>
              <a:ea typeface="Corbel"/>
              <a:cs typeface="Corbel"/>
              <a:sym typeface="Corbel"/>
            </a:endParaRPr>
          </a:p>
          <a:p>
            <a:pPr indent="-311150" lvl="0" marL="457200" rtl="0" algn="l">
              <a:lnSpc>
                <a:spcPct val="150000"/>
              </a:lnSpc>
              <a:spcBef>
                <a:spcPts val="0"/>
              </a:spcBef>
              <a:spcAft>
                <a:spcPts val="0"/>
              </a:spcAft>
              <a:buSzPts val="1300"/>
              <a:buFont typeface="Corbel"/>
              <a:buChar char="●"/>
            </a:pPr>
            <a:r>
              <a:rPr lang="en" sz="1300">
                <a:latin typeface="Corbel"/>
                <a:ea typeface="Corbel"/>
                <a:cs typeface="Corbel"/>
                <a:sym typeface="Corbel"/>
              </a:rPr>
              <a:t>What were some of the major cultural differences between nomadic/semi-sedentary and sedentary groups?</a:t>
            </a:r>
            <a:endParaRPr sz="1300">
              <a:latin typeface="Corbel"/>
              <a:ea typeface="Corbel"/>
              <a:cs typeface="Corbel"/>
              <a:sym typeface="Corbel"/>
            </a:endParaRPr>
          </a:p>
          <a:p>
            <a:pPr indent="0" lvl="0" marL="457200" rtl="0" algn="l">
              <a:spcBef>
                <a:spcPts val="2200"/>
              </a:spcBef>
              <a:spcAft>
                <a:spcPts val="0"/>
              </a:spcAft>
              <a:buNone/>
            </a:pPr>
            <a:r>
              <a:t/>
            </a:r>
            <a:endParaRPr>
              <a:latin typeface="Corbel"/>
              <a:ea typeface="Corbel"/>
              <a:cs typeface="Corbel"/>
              <a:sym typeface="Corbe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5" name="Shape 115"/>
        <p:cNvGrpSpPr/>
        <p:nvPr/>
      </p:nvGrpSpPr>
      <p:grpSpPr>
        <a:xfrm>
          <a:off x="0" y="0"/>
          <a:ext cx="0" cy="0"/>
          <a:chOff x="0" y="0"/>
          <a:chExt cx="0" cy="0"/>
        </a:xfrm>
      </p:grpSpPr>
      <p:sp>
        <p:nvSpPr>
          <p:cNvPr id="116" name="Google Shape;116;p22"/>
          <p:cNvSpPr txBox="1"/>
          <p:nvPr>
            <p:ph type="ctrTitle"/>
          </p:nvPr>
        </p:nvSpPr>
        <p:spPr>
          <a:xfrm>
            <a:off x="311708" y="744575"/>
            <a:ext cx="8520600" cy="20526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lt1"/>
              </a:buClr>
              <a:buSzPts val="3800"/>
              <a:buFont typeface="Nunito"/>
              <a:buNone/>
            </a:pPr>
            <a:r>
              <a:t/>
            </a:r>
            <a:endParaRPr b="0" i="0" sz="3800" u="none" cap="none" strike="noStrike">
              <a:solidFill>
                <a:schemeClr val="lt1"/>
              </a:solidFill>
              <a:latin typeface="Nunito"/>
              <a:ea typeface="Nunito"/>
              <a:cs typeface="Nunito"/>
              <a:sym typeface="Nunito"/>
            </a:endParaRPr>
          </a:p>
        </p:txBody>
      </p:sp>
      <p:pic>
        <p:nvPicPr>
          <p:cNvPr descr="&lt;p&gt;A black and white photograph shows several Indian tipis on a flat barren area with no grass.  Two Native American can be seen leaving the area on horseback.&lt;/p&gt;&#10;" id="117" name="Google Shape;117;p22"/>
          <p:cNvPicPr preferRelativeResize="0"/>
          <p:nvPr/>
        </p:nvPicPr>
        <p:blipFill>
          <a:blip r:embed="rId3">
            <a:alphaModFix/>
          </a:blip>
          <a:stretch>
            <a:fillRect/>
          </a:stretch>
        </p:blipFill>
        <p:spPr>
          <a:xfrm>
            <a:off x="1668798" y="177725"/>
            <a:ext cx="5646605" cy="4261400"/>
          </a:xfrm>
          <a:prstGeom prst="rect">
            <a:avLst/>
          </a:prstGeom>
          <a:noFill/>
          <a:ln>
            <a:noFill/>
          </a:ln>
        </p:spPr>
      </p:pic>
      <p:sp>
        <p:nvSpPr>
          <p:cNvPr id="118" name="Google Shape;118;p22"/>
          <p:cNvSpPr txBox="1"/>
          <p:nvPr/>
        </p:nvSpPr>
        <p:spPr>
          <a:xfrm>
            <a:off x="2714550" y="4299700"/>
            <a:ext cx="3714900" cy="948300"/>
          </a:xfrm>
          <a:prstGeom prst="rect">
            <a:avLst/>
          </a:prstGeom>
          <a:noFill/>
          <a:ln>
            <a:noFill/>
          </a:ln>
        </p:spPr>
        <p:txBody>
          <a:bodyPr anchorCtr="0" anchor="ctr" bIns="91425" lIns="91425" spcFirstLastPara="1" rIns="91425" wrap="square" tIns="91425">
            <a:noAutofit/>
          </a:bodyPr>
          <a:lstStyle/>
          <a:p>
            <a:pPr indent="0" lvl="0" marL="0" rtl="0" algn="l">
              <a:lnSpc>
                <a:spcPct val="119836"/>
              </a:lnSpc>
              <a:spcBef>
                <a:spcPts val="0"/>
              </a:spcBef>
              <a:spcAft>
                <a:spcPts val="1800"/>
              </a:spcAft>
              <a:buNone/>
            </a:pPr>
            <a:r>
              <a:rPr b="1" lang="en" sz="2750" u="sng">
                <a:solidFill>
                  <a:schemeClr val="hlink"/>
                </a:solidFill>
                <a:hlinkClick r:id="rId4"/>
              </a:rPr>
              <a:t>Camp at Stony Lake</a:t>
            </a:r>
            <a:endParaRPr b="1" sz="2750">
              <a:solidFill>
                <a:srgbClr val="232324"/>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2" name="Shape 122"/>
        <p:cNvGrpSpPr/>
        <p:nvPr/>
      </p:nvGrpSpPr>
      <p:grpSpPr>
        <a:xfrm>
          <a:off x="0" y="0"/>
          <a:ext cx="0" cy="0"/>
          <a:chOff x="0" y="0"/>
          <a:chExt cx="0" cy="0"/>
        </a:xfrm>
      </p:grpSpPr>
      <p:sp>
        <p:nvSpPr>
          <p:cNvPr id="123" name="Google Shape;123;p23"/>
          <p:cNvSpPr txBox="1"/>
          <p:nvPr>
            <p:ph type="ctrTitle"/>
          </p:nvPr>
        </p:nvSpPr>
        <p:spPr>
          <a:xfrm>
            <a:off x="-125600" y="59175"/>
            <a:ext cx="3624300" cy="3383700"/>
          </a:xfrm>
          <a:prstGeom prst="rect">
            <a:avLst/>
          </a:prstGeom>
        </p:spPr>
        <p:txBody>
          <a:bodyPr anchorCtr="0" anchor="b" bIns="91425" lIns="91425" spcFirstLastPara="1" rIns="91425" wrap="square" tIns="91425">
            <a:noAutofit/>
          </a:bodyPr>
          <a:lstStyle/>
          <a:p>
            <a:pPr indent="-304800" lvl="0" marL="457200" rtl="0" algn="l">
              <a:lnSpc>
                <a:spcPct val="150000"/>
              </a:lnSpc>
              <a:spcBef>
                <a:spcPts val="0"/>
              </a:spcBef>
              <a:spcAft>
                <a:spcPts val="0"/>
              </a:spcAft>
              <a:buClr>
                <a:srgbClr val="000000"/>
              </a:buClr>
              <a:buSzPts val="1200"/>
              <a:buFont typeface="Corbel"/>
              <a:buChar char="●"/>
            </a:pPr>
            <a:r>
              <a:rPr lang="en" sz="1200">
                <a:solidFill>
                  <a:srgbClr val="000000"/>
                </a:solidFill>
                <a:latin typeface="Corbel"/>
                <a:ea typeface="Corbel"/>
                <a:cs typeface="Corbel"/>
                <a:sym typeface="Corbel"/>
              </a:rPr>
              <a:t>Analyze the landscape, what do you notice? </a:t>
            </a:r>
            <a:endParaRPr sz="1200">
              <a:solidFill>
                <a:srgbClr val="000000"/>
              </a:solidFill>
              <a:latin typeface="Corbel"/>
              <a:ea typeface="Corbel"/>
              <a:cs typeface="Corbel"/>
              <a:sym typeface="Corbel"/>
            </a:endParaRPr>
          </a:p>
          <a:p>
            <a:pPr indent="-304800" lvl="0" marL="457200" rtl="0" algn="l">
              <a:lnSpc>
                <a:spcPct val="150000"/>
              </a:lnSpc>
              <a:spcBef>
                <a:spcPts val="0"/>
              </a:spcBef>
              <a:spcAft>
                <a:spcPts val="0"/>
              </a:spcAft>
              <a:buClr>
                <a:srgbClr val="000000"/>
              </a:buClr>
              <a:buSzPts val="1200"/>
              <a:buFont typeface="Corbel"/>
              <a:buChar char="●"/>
            </a:pPr>
            <a:r>
              <a:rPr lang="en" sz="1200">
                <a:solidFill>
                  <a:srgbClr val="000000"/>
                </a:solidFill>
                <a:latin typeface="Corbel"/>
                <a:ea typeface="Corbel"/>
                <a:cs typeface="Corbel"/>
                <a:sym typeface="Corbel"/>
              </a:rPr>
              <a:t>Analyze the structure of the nomadic dwellings, how are they similar to settled Indian dwellings?</a:t>
            </a:r>
            <a:endParaRPr sz="1200">
              <a:solidFill>
                <a:srgbClr val="000000"/>
              </a:solidFill>
              <a:latin typeface="Corbel"/>
              <a:ea typeface="Corbel"/>
              <a:cs typeface="Corbel"/>
              <a:sym typeface="Corbel"/>
            </a:endParaRPr>
          </a:p>
          <a:p>
            <a:pPr indent="-304800" lvl="0" marL="457200" rtl="0" algn="l">
              <a:lnSpc>
                <a:spcPct val="150000"/>
              </a:lnSpc>
              <a:spcBef>
                <a:spcPts val="0"/>
              </a:spcBef>
              <a:spcAft>
                <a:spcPts val="0"/>
              </a:spcAft>
              <a:buClr>
                <a:srgbClr val="000000"/>
              </a:buClr>
              <a:buSzPts val="1200"/>
              <a:buFont typeface="Corbel"/>
              <a:buChar char="●"/>
            </a:pPr>
            <a:r>
              <a:rPr lang="en" sz="1200">
                <a:solidFill>
                  <a:srgbClr val="000000"/>
                </a:solidFill>
                <a:latin typeface="Corbel"/>
                <a:ea typeface="Corbel"/>
                <a:cs typeface="Corbel"/>
                <a:sym typeface="Corbel"/>
              </a:rPr>
              <a:t>What do you wonder about … who? what? when? where? Why?</a:t>
            </a:r>
            <a:endParaRPr sz="1200">
              <a:solidFill>
                <a:srgbClr val="000000"/>
              </a:solidFill>
              <a:latin typeface="Corbel"/>
              <a:ea typeface="Corbel"/>
              <a:cs typeface="Corbel"/>
              <a:sym typeface="Corbel"/>
            </a:endParaRPr>
          </a:p>
          <a:p>
            <a:pPr indent="-304800" lvl="0" marL="457200" rtl="0" algn="l">
              <a:lnSpc>
                <a:spcPct val="150000"/>
              </a:lnSpc>
              <a:spcBef>
                <a:spcPts val="0"/>
              </a:spcBef>
              <a:spcAft>
                <a:spcPts val="0"/>
              </a:spcAft>
              <a:buClr>
                <a:srgbClr val="000000"/>
              </a:buClr>
              <a:buSzPts val="1200"/>
              <a:buFont typeface="Corbel"/>
              <a:buChar char="●"/>
            </a:pPr>
            <a:r>
              <a:rPr lang="en" sz="1200">
                <a:solidFill>
                  <a:srgbClr val="000000"/>
                </a:solidFill>
                <a:latin typeface="Corbel"/>
                <a:ea typeface="Corbel"/>
                <a:cs typeface="Corbel"/>
                <a:sym typeface="Corbel"/>
              </a:rPr>
              <a:t>List one or two things the source tells you about life in this time period in this part of the country.</a:t>
            </a:r>
            <a:endParaRPr sz="1200">
              <a:solidFill>
                <a:srgbClr val="000000"/>
              </a:solidFill>
              <a:latin typeface="Corbel"/>
              <a:ea typeface="Corbel"/>
              <a:cs typeface="Corbel"/>
              <a:sym typeface="Corbel"/>
            </a:endParaRPr>
          </a:p>
        </p:txBody>
      </p:sp>
      <p:pic>
        <p:nvPicPr>
          <p:cNvPr descr="&lt;p&gt;A black and white photograph shows several Indian tipis on a flat barren area with no grass.  Two Native American can be seen leaving the area on horseback.&lt;/p&gt;&#10;" id="124" name="Google Shape;124;p23"/>
          <p:cNvPicPr preferRelativeResize="0"/>
          <p:nvPr/>
        </p:nvPicPr>
        <p:blipFill>
          <a:blip r:embed="rId3">
            <a:alphaModFix/>
          </a:blip>
          <a:stretch>
            <a:fillRect/>
          </a:stretch>
        </p:blipFill>
        <p:spPr>
          <a:xfrm>
            <a:off x="3498700" y="310075"/>
            <a:ext cx="5589550" cy="4218300"/>
          </a:xfrm>
          <a:prstGeom prst="rect">
            <a:avLst/>
          </a:prstGeom>
          <a:noFill/>
          <a:ln>
            <a:noFill/>
          </a:ln>
        </p:spPr>
      </p:pic>
      <p:sp>
        <p:nvSpPr>
          <p:cNvPr id="125" name="Google Shape;125;p23"/>
          <p:cNvSpPr txBox="1"/>
          <p:nvPr/>
        </p:nvSpPr>
        <p:spPr>
          <a:xfrm>
            <a:off x="132275" y="3937775"/>
            <a:ext cx="3512700" cy="11253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2200"/>
              </a:spcAft>
              <a:buNone/>
            </a:pPr>
            <a:r>
              <a:rPr lang="en" sz="1200">
                <a:uFill>
                  <a:noFill/>
                </a:uFill>
                <a:latin typeface="Corbel"/>
                <a:ea typeface="Corbel"/>
                <a:cs typeface="Corbel"/>
                <a:sym typeface="Corbel"/>
                <a:hlinkClick r:id="rId4"/>
              </a:rPr>
              <a:t>Curtis, Edward S, photographer. Camp at Stony Lake. Ontario Stony Lake, ca. 1905. January 6. Photograph. Library of Congress Prints and Photographs Division.</a:t>
            </a:r>
            <a:endParaRPr sz="1200">
              <a:uFill>
                <a:noFill/>
              </a:uFill>
              <a:latin typeface="Corbel"/>
              <a:ea typeface="Corbel"/>
              <a:cs typeface="Corbel"/>
              <a:sym typeface="Corbel"/>
              <a:hlinkClick r:id="rId5"/>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9" name="Shape 129"/>
        <p:cNvGrpSpPr/>
        <p:nvPr/>
      </p:nvGrpSpPr>
      <p:grpSpPr>
        <a:xfrm>
          <a:off x="0" y="0"/>
          <a:ext cx="0" cy="0"/>
          <a:chOff x="0" y="0"/>
          <a:chExt cx="0" cy="0"/>
        </a:xfrm>
      </p:grpSpPr>
      <p:pic>
        <p:nvPicPr>
          <p:cNvPr descr="&lt;p&gt;A yellow card has two identical images of Zuni pueblo showing four levels of buildings made out of adobe bricks with log beams and ladders to move from one level to another. The roofs of each level are flat and the foreground shows one roof with baskets and clay jars.&lt;/p&gt;&#10;" id="130" name="Google Shape;130;p24"/>
          <p:cNvPicPr preferRelativeResize="0"/>
          <p:nvPr/>
        </p:nvPicPr>
        <p:blipFill>
          <a:blip r:embed="rId3">
            <a:alphaModFix/>
          </a:blip>
          <a:stretch>
            <a:fillRect/>
          </a:stretch>
        </p:blipFill>
        <p:spPr>
          <a:xfrm>
            <a:off x="909827" y="250875"/>
            <a:ext cx="7324345" cy="4114800"/>
          </a:xfrm>
          <a:prstGeom prst="rect">
            <a:avLst/>
          </a:prstGeom>
          <a:noFill/>
          <a:ln>
            <a:noFill/>
          </a:ln>
        </p:spPr>
      </p:pic>
      <p:sp>
        <p:nvSpPr>
          <p:cNvPr id="131" name="Google Shape;131;p24"/>
          <p:cNvSpPr txBox="1"/>
          <p:nvPr/>
        </p:nvSpPr>
        <p:spPr>
          <a:xfrm>
            <a:off x="2286000" y="4237475"/>
            <a:ext cx="4572000" cy="96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750" u="sng">
                <a:solidFill>
                  <a:schemeClr val="hlink"/>
                </a:solidFill>
                <a:latin typeface="Corbel"/>
                <a:ea typeface="Corbel"/>
                <a:cs typeface="Corbel"/>
                <a:sym typeface="Corbel"/>
                <a:hlinkClick r:id="rId4"/>
              </a:rPr>
              <a:t>A Street -- Pueblo of Zuni</a:t>
            </a:r>
            <a:endParaRPr>
              <a:latin typeface="Corbel"/>
              <a:ea typeface="Corbel"/>
              <a:cs typeface="Corbel"/>
              <a:sym typeface="Corbe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5" name="Shape 135"/>
        <p:cNvGrpSpPr/>
        <p:nvPr/>
      </p:nvGrpSpPr>
      <p:grpSpPr>
        <a:xfrm>
          <a:off x="0" y="0"/>
          <a:ext cx="0" cy="0"/>
          <a:chOff x="0" y="0"/>
          <a:chExt cx="0" cy="0"/>
        </a:xfrm>
      </p:grpSpPr>
      <p:sp>
        <p:nvSpPr>
          <p:cNvPr id="136" name="Google Shape;136;p25"/>
          <p:cNvSpPr txBox="1"/>
          <p:nvPr>
            <p:ph type="ctrTitle"/>
          </p:nvPr>
        </p:nvSpPr>
        <p:spPr>
          <a:xfrm>
            <a:off x="1860875" y="-67850"/>
            <a:ext cx="5533800" cy="641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1100">
                <a:solidFill>
                  <a:srgbClr val="000000"/>
                </a:solidFill>
                <a:uFill>
                  <a:noFill/>
                </a:uFill>
                <a:latin typeface="Corbel"/>
                <a:ea typeface="Corbel"/>
                <a:cs typeface="Corbel"/>
                <a:sym typeface="Corbel"/>
                <a:hlinkClick r:id="rId3"/>
              </a:rPr>
              <a:t>Timothy O’Sullivan, “A Street — Pueblo of Zuni.” 1873. U.S. Geographical Surveys West of 100th Meridian. Library of Congress Prints and Photographs Division.</a:t>
            </a:r>
            <a:endParaRPr sz="1100">
              <a:solidFill>
                <a:srgbClr val="000000"/>
              </a:solidFill>
              <a:latin typeface="Corbel"/>
              <a:ea typeface="Corbel"/>
              <a:cs typeface="Corbel"/>
              <a:sym typeface="Corbel"/>
            </a:endParaRPr>
          </a:p>
        </p:txBody>
      </p:sp>
      <p:pic>
        <p:nvPicPr>
          <p:cNvPr descr="&lt;p&gt;A yellow card has two identical images of Zuni pueblo showing four levels of buildings made out of adobe bricks with log beams and ladders to move from one level to another. The roofs of each level are flat and the foreground shows one roof with baskets and clay jars.&lt;/p&gt;&#10;" id="137" name="Google Shape;137;p25"/>
          <p:cNvPicPr preferRelativeResize="0"/>
          <p:nvPr/>
        </p:nvPicPr>
        <p:blipFill>
          <a:blip r:embed="rId4">
            <a:alphaModFix/>
          </a:blip>
          <a:stretch>
            <a:fillRect/>
          </a:stretch>
        </p:blipFill>
        <p:spPr>
          <a:xfrm>
            <a:off x="1101200" y="503575"/>
            <a:ext cx="6648899" cy="3739999"/>
          </a:xfrm>
          <a:prstGeom prst="rect">
            <a:avLst/>
          </a:prstGeom>
          <a:noFill/>
          <a:ln>
            <a:noFill/>
          </a:ln>
        </p:spPr>
      </p:pic>
      <p:sp>
        <p:nvSpPr>
          <p:cNvPr id="138" name="Google Shape;138;p25"/>
          <p:cNvSpPr txBox="1"/>
          <p:nvPr/>
        </p:nvSpPr>
        <p:spPr>
          <a:xfrm>
            <a:off x="1369525" y="4397775"/>
            <a:ext cx="7088100" cy="934200"/>
          </a:xfrm>
          <a:prstGeom prst="rect">
            <a:avLst/>
          </a:prstGeom>
          <a:noFill/>
          <a:ln>
            <a:noFill/>
          </a:ln>
        </p:spPr>
        <p:txBody>
          <a:bodyPr anchorCtr="0" anchor="ctr" bIns="91425" lIns="91425" spcFirstLastPara="1" rIns="91425" wrap="square" tIns="91425">
            <a:noAutofit/>
          </a:bodyPr>
          <a:lstStyle/>
          <a:p>
            <a:pPr indent="-311150" lvl="0" marL="457200" rtl="0" algn="l">
              <a:lnSpc>
                <a:spcPct val="115000"/>
              </a:lnSpc>
              <a:spcBef>
                <a:spcPts val="0"/>
              </a:spcBef>
              <a:spcAft>
                <a:spcPts val="0"/>
              </a:spcAft>
              <a:buSzPts val="1300"/>
              <a:buFont typeface="Corbel"/>
              <a:buChar char="●"/>
            </a:pPr>
            <a:r>
              <a:rPr lang="en" sz="1300">
                <a:latin typeface="Corbel"/>
                <a:ea typeface="Corbel"/>
                <a:cs typeface="Corbel"/>
                <a:sym typeface="Corbel"/>
              </a:rPr>
              <a:t>What landform do you see in this photograph?</a:t>
            </a:r>
            <a:endParaRPr sz="1300">
              <a:latin typeface="Corbel"/>
              <a:ea typeface="Corbel"/>
              <a:cs typeface="Corbel"/>
              <a:sym typeface="Corbel"/>
            </a:endParaRPr>
          </a:p>
          <a:p>
            <a:pPr indent="-311150" lvl="0" marL="457200" rtl="0" algn="l">
              <a:lnSpc>
                <a:spcPct val="115000"/>
              </a:lnSpc>
              <a:spcBef>
                <a:spcPts val="0"/>
              </a:spcBef>
              <a:spcAft>
                <a:spcPts val="0"/>
              </a:spcAft>
              <a:buSzPts val="1300"/>
              <a:buFont typeface="Corbel"/>
              <a:buChar char="●"/>
            </a:pPr>
            <a:r>
              <a:rPr lang="en" sz="1300">
                <a:latin typeface="Corbel"/>
                <a:ea typeface="Corbel"/>
                <a:cs typeface="Corbel"/>
                <a:sym typeface="Corbel"/>
              </a:rPr>
              <a:t>How is this style house adapted to the physical environment of the Southwest?</a:t>
            </a:r>
            <a:endParaRPr sz="1300">
              <a:latin typeface="Corbel"/>
              <a:ea typeface="Corbel"/>
              <a:cs typeface="Corbel"/>
              <a:sym typeface="Corbel"/>
            </a:endParaRPr>
          </a:p>
          <a:p>
            <a:pPr indent="-311150" lvl="0" marL="457200" rtl="0" algn="l">
              <a:lnSpc>
                <a:spcPct val="115000"/>
              </a:lnSpc>
              <a:spcBef>
                <a:spcPts val="0"/>
              </a:spcBef>
              <a:spcAft>
                <a:spcPts val="0"/>
              </a:spcAft>
              <a:buSzPts val="1300"/>
              <a:buFont typeface="Corbel"/>
              <a:buChar char="●"/>
            </a:pPr>
            <a:r>
              <a:rPr lang="en" sz="1300">
                <a:latin typeface="Corbel"/>
                <a:ea typeface="Corbel"/>
                <a:cs typeface="Corbel"/>
                <a:sym typeface="Corbel"/>
              </a:rPr>
              <a:t>What are the major differences between Zuni buildings and those of other Indian groups?</a:t>
            </a:r>
            <a:endParaRPr sz="1300">
              <a:latin typeface="Corbel"/>
              <a:ea typeface="Corbel"/>
              <a:cs typeface="Corbel"/>
              <a:sym typeface="Corbel"/>
            </a:endParaRPr>
          </a:p>
          <a:p>
            <a:pPr indent="-311150" lvl="0" marL="457200" rtl="0" algn="l">
              <a:lnSpc>
                <a:spcPct val="115000"/>
              </a:lnSpc>
              <a:spcBef>
                <a:spcPts val="0"/>
              </a:spcBef>
              <a:spcAft>
                <a:spcPts val="0"/>
              </a:spcAft>
              <a:buSzPts val="1300"/>
              <a:buFont typeface="Corbel"/>
              <a:buChar char="●"/>
            </a:pPr>
            <a:r>
              <a:rPr lang="en" sz="1300">
                <a:latin typeface="Corbel"/>
                <a:ea typeface="Corbel"/>
                <a:cs typeface="Corbel"/>
                <a:sym typeface="Corbel"/>
              </a:rPr>
              <a:t>What questions does this photograph raise in your mind?</a:t>
            </a:r>
            <a:endParaRPr sz="1300">
              <a:latin typeface="Corbel"/>
              <a:ea typeface="Corbel"/>
              <a:cs typeface="Corbel"/>
              <a:sym typeface="Corbe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42" name="Shape 142"/>
        <p:cNvGrpSpPr/>
        <p:nvPr/>
      </p:nvGrpSpPr>
      <p:grpSpPr>
        <a:xfrm>
          <a:off x="0" y="0"/>
          <a:ext cx="0" cy="0"/>
          <a:chOff x="0" y="0"/>
          <a:chExt cx="0" cy="0"/>
        </a:xfrm>
      </p:grpSpPr>
      <p:pic>
        <p:nvPicPr>
          <p:cNvPr descr="&lt;p&gt;Photograph of a Cayuse woman with an elaborately beaded dress squatting on the ground with her child on a cradleboard.&lt;/p&gt;&#10;" id="143" name="Google Shape;143;p26"/>
          <p:cNvPicPr preferRelativeResize="0"/>
          <p:nvPr/>
        </p:nvPicPr>
        <p:blipFill>
          <a:blip r:embed="rId3">
            <a:alphaModFix/>
          </a:blip>
          <a:stretch>
            <a:fillRect/>
          </a:stretch>
        </p:blipFill>
        <p:spPr>
          <a:xfrm>
            <a:off x="4999550" y="349700"/>
            <a:ext cx="3343000" cy="4654400"/>
          </a:xfrm>
          <a:prstGeom prst="rect">
            <a:avLst/>
          </a:prstGeom>
          <a:noFill/>
          <a:ln>
            <a:noFill/>
          </a:ln>
        </p:spPr>
      </p:pic>
      <p:sp>
        <p:nvSpPr>
          <p:cNvPr id="144" name="Google Shape;144;p26"/>
          <p:cNvSpPr txBox="1"/>
          <p:nvPr/>
        </p:nvSpPr>
        <p:spPr>
          <a:xfrm>
            <a:off x="55750" y="696950"/>
            <a:ext cx="3972600" cy="2397300"/>
          </a:xfrm>
          <a:prstGeom prst="rect">
            <a:avLst/>
          </a:prstGeom>
          <a:noFill/>
          <a:ln>
            <a:noFill/>
          </a:ln>
        </p:spPr>
        <p:txBody>
          <a:bodyPr anchorCtr="0" anchor="ctr" bIns="91425" lIns="91425" spcFirstLastPara="1" rIns="91425" wrap="square" tIns="91425">
            <a:noAutofit/>
          </a:bodyPr>
          <a:lstStyle/>
          <a:p>
            <a:pPr indent="457200" lvl="0" marL="914400" rtl="0" algn="l">
              <a:spcBef>
                <a:spcPts val="0"/>
              </a:spcBef>
              <a:spcAft>
                <a:spcPts val="0"/>
              </a:spcAft>
              <a:buNone/>
            </a:pPr>
            <a:r>
              <a:rPr b="1" lang="en" sz="3600" u="sng">
                <a:solidFill>
                  <a:schemeClr val="hlink"/>
                </a:solidFill>
                <a:latin typeface="Corbel"/>
                <a:ea typeface="Corbel"/>
                <a:cs typeface="Corbel"/>
                <a:sym typeface="Corbel"/>
                <a:hlinkClick r:id="rId4"/>
              </a:rPr>
              <a:t>Cayuse</a:t>
            </a:r>
            <a:endParaRPr b="1" sz="3600">
              <a:solidFill>
                <a:srgbClr val="232324"/>
              </a:solidFill>
              <a:latin typeface="Corbel"/>
              <a:ea typeface="Corbel"/>
              <a:cs typeface="Corbel"/>
              <a:sym typeface="Corbel"/>
            </a:endParaRPr>
          </a:p>
          <a:p>
            <a:pPr indent="0" lvl="0" marL="0" rtl="0" algn="l">
              <a:spcBef>
                <a:spcPts val="0"/>
              </a:spcBef>
              <a:spcAft>
                <a:spcPts val="0"/>
              </a:spcAft>
              <a:buNone/>
            </a:pPr>
            <a:r>
              <a:rPr b="1" lang="en" sz="3600" u="sng">
                <a:solidFill>
                  <a:schemeClr val="hlink"/>
                </a:solidFill>
                <a:latin typeface="Corbel"/>
                <a:ea typeface="Corbel"/>
                <a:cs typeface="Corbel"/>
                <a:sym typeface="Corbel"/>
                <a:hlinkClick r:id="rId5"/>
              </a:rPr>
              <a:t> 	</a:t>
            </a:r>
            <a:r>
              <a:rPr b="1" lang="en" sz="3400" u="sng">
                <a:solidFill>
                  <a:schemeClr val="hlink"/>
                </a:solidFill>
                <a:latin typeface="Corbel"/>
                <a:ea typeface="Corbel"/>
                <a:cs typeface="Corbel"/>
                <a:sym typeface="Corbel"/>
                <a:hlinkClick r:id="rId6"/>
              </a:rPr>
              <a:t>Woman and Child</a:t>
            </a:r>
            <a:endParaRPr sz="3400">
              <a:latin typeface="Corbel"/>
              <a:ea typeface="Corbel"/>
              <a:cs typeface="Corbel"/>
              <a:sym typeface="Corbe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pic>
        <p:nvPicPr>
          <p:cNvPr descr="&lt;p&gt;Photograph of a Cayuse woman with an elaborately beaded dress squatting on the ground with her child on a cradleboard.&lt;/p&gt;&#10;" id="149" name="Google Shape;149;p27"/>
          <p:cNvPicPr preferRelativeResize="0"/>
          <p:nvPr/>
        </p:nvPicPr>
        <p:blipFill>
          <a:blip r:embed="rId3">
            <a:alphaModFix/>
          </a:blip>
          <a:stretch>
            <a:fillRect/>
          </a:stretch>
        </p:blipFill>
        <p:spPr>
          <a:xfrm>
            <a:off x="4857775" y="309750"/>
            <a:ext cx="3333850" cy="4641699"/>
          </a:xfrm>
          <a:prstGeom prst="rect">
            <a:avLst/>
          </a:prstGeom>
          <a:noFill/>
          <a:ln>
            <a:noFill/>
          </a:ln>
        </p:spPr>
      </p:pic>
      <p:sp>
        <p:nvSpPr>
          <p:cNvPr id="150" name="Google Shape;150;p27"/>
          <p:cNvSpPr txBox="1"/>
          <p:nvPr/>
        </p:nvSpPr>
        <p:spPr>
          <a:xfrm>
            <a:off x="613300" y="655150"/>
            <a:ext cx="3000000" cy="3000000"/>
          </a:xfrm>
          <a:prstGeom prst="rect">
            <a:avLst/>
          </a:prstGeom>
          <a:noFill/>
          <a:ln>
            <a:noFill/>
          </a:ln>
        </p:spPr>
        <p:txBody>
          <a:bodyPr anchorCtr="0" anchor="ctr" bIns="91425" lIns="91425" spcFirstLastPara="1" rIns="91425" wrap="square" tIns="91425">
            <a:noAutofit/>
          </a:bodyPr>
          <a:lstStyle/>
          <a:p>
            <a:pPr indent="0" lvl="0" marL="914400" rtl="0" algn="l">
              <a:lnSpc>
                <a:spcPct val="115000"/>
              </a:lnSpc>
              <a:spcBef>
                <a:spcPts val="0"/>
              </a:spcBef>
              <a:spcAft>
                <a:spcPts val="0"/>
              </a:spcAft>
              <a:buNone/>
            </a:pPr>
            <a:r>
              <a:rPr lang="en" sz="1350">
                <a:solidFill>
                  <a:schemeClr val="dk1"/>
                </a:solidFill>
                <a:latin typeface="Corbel"/>
                <a:ea typeface="Corbel"/>
                <a:cs typeface="Corbel"/>
                <a:sym typeface="Corbel"/>
              </a:rPr>
              <a:t>     </a:t>
            </a:r>
            <a:endParaRPr sz="1200" u="sng">
              <a:solidFill>
                <a:schemeClr val="dk1"/>
              </a:solidFill>
              <a:latin typeface="Corbel"/>
              <a:ea typeface="Corbel"/>
              <a:cs typeface="Corbel"/>
              <a:sym typeface="Corbel"/>
            </a:endParaRPr>
          </a:p>
          <a:p>
            <a:pPr indent="-304800" lvl="0" marL="457200" rtl="0" algn="l">
              <a:lnSpc>
                <a:spcPct val="150000"/>
              </a:lnSpc>
              <a:spcBef>
                <a:spcPts val="2200"/>
              </a:spcBef>
              <a:spcAft>
                <a:spcPts val="0"/>
              </a:spcAft>
              <a:buClr>
                <a:schemeClr val="dk1"/>
              </a:buClr>
              <a:buSzPts val="1200"/>
              <a:buFont typeface="Corbel"/>
              <a:buChar char="●"/>
            </a:pPr>
            <a:r>
              <a:rPr b="1" lang="en" sz="1200">
                <a:solidFill>
                  <a:schemeClr val="dk1"/>
                </a:solidFill>
                <a:latin typeface="Corbel"/>
                <a:ea typeface="Corbel"/>
                <a:cs typeface="Corbel"/>
                <a:sym typeface="Corbel"/>
              </a:rPr>
              <a:t>What type of clothing do you see in this photograph? What might it be made out of? In what type of climate might it be worn?</a:t>
            </a:r>
            <a:endParaRPr b="1" sz="1200">
              <a:solidFill>
                <a:schemeClr val="dk1"/>
              </a:solidFill>
              <a:latin typeface="Corbel"/>
              <a:ea typeface="Corbel"/>
              <a:cs typeface="Corbel"/>
              <a:sym typeface="Corbel"/>
            </a:endParaRPr>
          </a:p>
          <a:p>
            <a:pPr indent="-304800" lvl="0" marL="457200" rtl="0" algn="l">
              <a:lnSpc>
                <a:spcPct val="150000"/>
              </a:lnSpc>
              <a:spcBef>
                <a:spcPts val="0"/>
              </a:spcBef>
              <a:spcAft>
                <a:spcPts val="0"/>
              </a:spcAft>
              <a:buClr>
                <a:schemeClr val="dk1"/>
              </a:buClr>
              <a:buSzPts val="1200"/>
              <a:buFont typeface="Corbel"/>
              <a:buChar char="●"/>
            </a:pPr>
            <a:r>
              <a:rPr b="1" lang="en" sz="1200">
                <a:solidFill>
                  <a:schemeClr val="dk1"/>
                </a:solidFill>
                <a:latin typeface="Corbel"/>
                <a:ea typeface="Corbel"/>
                <a:cs typeface="Corbel"/>
                <a:sym typeface="Corbel"/>
              </a:rPr>
              <a:t>Why do you think the small child is bundled on a cradleboard?</a:t>
            </a:r>
            <a:endParaRPr b="1" sz="1200">
              <a:solidFill>
                <a:schemeClr val="dk1"/>
              </a:solidFill>
              <a:latin typeface="Corbel"/>
              <a:ea typeface="Corbel"/>
              <a:cs typeface="Corbel"/>
              <a:sym typeface="Corbel"/>
            </a:endParaRPr>
          </a:p>
          <a:p>
            <a:pPr indent="-304800" lvl="0" marL="457200" rtl="0" algn="l">
              <a:lnSpc>
                <a:spcPct val="150000"/>
              </a:lnSpc>
              <a:spcBef>
                <a:spcPts val="0"/>
              </a:spcBef>
              <a:spcAft>
                <a:spcPts val="0"/>
              </a:spcAft>
              <a:buClr>
                <a:schemeClr val="dk1"/>
              </a:buClr>
              <a:buSzPts val="1200"/>
              <a:buFont typeface="Corbel"/>
              <a:buChar char="●"/>
            </a:pPr>
            <a:r>
              <a:rPr b="1" lang="en" sz="1200">
                <a:solidFill>
                  <a:schemeClr val="dk1"/>
                </a:solidFill>
                <a:latin typeface="Corbel"/>
                <a:ea typeface="Corbel"/>
                <a:cs typeface="Corbel"/>
                <a:sym typeface="Corbel"/>
              </a:rPr>
              <a:t>How are the woman and small child similar to and different from women and their children today?</a:t>
            </a:r>
            <a:endParaRPr/>
          </a:p>
        </p:txBody>
      </p:sp>
      <p:sp>
        <p:nvSpPr>
          <p:cNvPr id="151" name="Google Shape;151;p27"/>
          <p:cNvSpPr txBox="1"/>
          <p:nvPr/>
        </p:nvSpPr>
        <p:spPr>
          <a:xfrm>
            <a:off x="125450" y="3655150"/>
            <a:ext cx="4251300" cy="1296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uFill>
                  <a:noFill/>
                </a:uFill>
                <a:latin typeface="Corbel"/>
                <a:ea typeface="Corbel"/>
                <a:cs typeface="Corbel"/>
                <a:sym typeface="Corbel"/>
                <a:hlinkClick r:id="rId4"/>
              </a:rPr>
              <a:t>Curtis, Edward S, photographer. Cayuse Mother and Child. , ca. 1910. Library of Congress Prints and Photographs Division.</a:t>
            </a:r>
            <a:endParaRPr sz="1200">
              <a:latin typeface="Corbel"/>
              <a:ea typeface="Corbel"/>
              <a:cs typeface="Corbel"/>
              <a:sym typeface="Corbe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5" name="Shape 155"/>
        <p:cNvGrpSpPr/>
        <p:nvPr/>
      </p:nvGrpSpPr>
      <p:grpSpPr>
        <a:xfrm>
          <a:off x="0" y="0"/>
          <a:ext cx="0" cy="0"/>
          <a:chOff x="0" y="0"/>
          <a:chExt cx="0" cy="0"/>
        </a:xfrm>
      </p:grpSpPr>
      <p:sp>
        <p:nvSpPr>
          <p:cNvPr id="156" name="Google Shape;156;p28"/>
          <p:cNvSpPr txBox="1"/>
          <p:nvPr>
            <p:ph idx="1" type="subTitle"/>
          </p:nvPr>
        </p:nvSpPr>
        <p:spPr>
          <a:xfrm>
            <a:off x="2286850" y="193025"/>
            <a:ext cx="4438800" cy="765000"/>
          </a:xfrm>
          <a:prstGeom prst="rect">
            <a:avLst/>
          </a:prstGeom>
          <a:noFill/>
          <a:ln>
            <a:noFill/>
          </a:ln>
        </p:spPr>
        <p:txBody>
          <a:bodyPr anchorCtr="0" anchor="t" bIns="91425" lIns="91425" spcFirstLastPara="1" rIns="91425" wrap="square" tIns="91425">
            <a:noAutofit/>
          </a:bodyPr>
          <a:lstStyle/>
          <a:p>
            <a:pPr indent="0" lvl="0" marL="0" rtl="0" algn="l">
              <a:lnSpc>
                <a:spcPct val="119836"/>
              </a:lnSpc>
              <a:spcBef>
                <a:spcPts val="0"/>
              </a:spcBef>
              <a:spcAft>
                <a:spcPts val="0"/>
              </a:spcAft>
              <a:buClr>
                <a:schemeClr val="dk1"/>
              </a:buClr>
              <a:buSzPts val="1100"/>
              <a:buFont typeface="Arial"/>
              <a:buNone/>
            </a:pPr>
            <a:r>
              <a:rPr b="1" lang="en" sz="2750" u="sng">
                <a:solidFill>
                  <a:schemeClr val="hlink"/>
                </a:solidFill>
                <a:latin typeface="Corbel"/>
                <a:ea typeface="Corbel"/>
                <a:cs typeface="Corbel"/>
                <a:sym typeface="Corbel"/>
                <a:hlinkClick r:id="rId3"/>
              </a:rPr>
              <a:t>Momaday Elk Hide Painting</a:t>
            </a:r>
            <a:endParaRPr b="1" sz="2750">
              <a:solidFill>
                <a:srgbClr val="232324"/>
              </a:solidFill>
              <a:latin typeface="Corbel"/>
              <a:ea typeface="Corbel"/>
              <a:cs typeface="Corbel"/>
              <a:sym typeface="Corbel"/>
            </a:endParaRPr>
          </a:p>
          <a:p>
            <a:pPr indent="0" lvl="0" marL="0" marR="0" rtl="0" algn="ctr">
              <a:lnSpc>
                <a:spcPct val="100000"/>
              </a:lnSpc>
              <a:spcBef>
                <a:spcPts val="1800"/>
              </a:spcBef>
              <a:spcAft>
                <a:spcPts val="0"/>
              </a:spcAft>
              <a:buClr>
                <a:schemeClr val="lt1"/>
              </a:buClr>
              <a:buSzPts val="1600"/>
              <a:buFont typeface="Calibri"/>
              <a:buNone/>
            </a:pPr>
            <a:r>
              <a:t/>
            </a:r>
            <a:endParaRPr b="1" sz="1200">
              <a:solidFill>
                <a:schemeClr val="lt1"/>
              </a:solidFill>
              <a:latin typeface="Comfortaa"/>
              <a:ea typeface="Comfortaa"/>
              <a:cs typeface="Comfortaa"/>
              <a:sym typeface="Comfortaa"/>
            </a:endParaRPr>
          </a:p>
        </p:txBody>
      </p:sp>
      <p:pic>
        <p:nvPicPr>
          <p:cNvPr descr="&lt;p&gt;This painting is on an elk hide. At the top is an animal skull, with tipis on its left and right. The center is a large circle with a hand in the middle, and feathers in a circle around it. Two animals are on the left, what appears to be a wolf and the head of a bison on the right. The color palette is turquoise, brown, and a rust colored red.&lt;/p&gt;&#10;" id="157" name="Google Shape;157;p28"/>
          <p:cNvPicPr preferRelativeResize="0"/>
          <p:nvPr/>
        </p:nvPicPr>
        <p:blipFill rotWithShape="1">
          <a:blip r:embed="rId4">
            <a:alphaModFix/>
          </a:blip>
          <a:srcRect b="0" l="0" r="0" t="0"/>
          <a:stretch/>
        </p:blipFill>
        <p:spPr>
          <a:xfrm>
            <a:off x="2697200" y="857836"/>
            <a:ext cx="3749600" cy="342782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1" name="Shape 161"/>
        <p:cNvGrpSpPr/>
        <p:nvPr/>
      </p:nvGrpSpPr>
      <p:grpSpPr>
        <a:xfrm>
          <a:off x="0" y="0"/>
          <a:ext cx="0" cy="0"/>
          <a:chOff x="0" y="0"/>
          <a:chExt cx="0" cy="0"/>
        </a:xfrm>
      </p:grpSpPr>
      <p:pic>
        <p:nvPicPr>
          <p:cNvPr descr="&lt;p&gt;This painting is on an elk hide. At the top is an animal skull, with tipis on its left and right. The center is a large circle with a hand in the middle, and feathers in a circle around it. Two animals are on the left, what appears to be a wolf and the head of a bison on the right. The color palette is turquoise, brown, and a rust colored red.&lt;/p&gt;&#10;" id="162" name="Google Shape;162;p29"/>
          <p:cNvPicPr preferRelativeResize="0"/>
          <p:nvPr/>
        </p:nvPicPr>
        <p:blipFill rotWithShape="1">
          <a:blip r:embed="rId3">
            <a:alphaModFix/>
          </a:blip>
          <a:srcRect b="0" l="0" r="0" t="0"/>
          <a:stretch/>
        </p:blipFill>
        <p:spPr>
          <a:xfrm>
            <a:off x="3676325" y="725411"/>
            <a:ext cx="3749600" cy="3427827"/>
          </a:xfrm>
          <a:prstGeom prst="rect">
            <a:avLst/>
          </a:prstGeom>
          <a:noFill/>
          <a:ln>
            <a:noFill/>
          </a:ln>
        </p:spPr>
      </p:pic>
      <p:sp>
        <p:nvSpPr>
          <p:cNvPr id="163" name="Google Shape;163;p29"/>
          <p:cNvSpPr txBox="1"/>
          <p:nvPr/>
        </p:nvSpPr>
        <p:spPr>
          <a:xfrm>
            <a:off x="-45450" y="571475"/>
            <a:ext cx="2704200" cy="4272300"/>
          </a:xfrm>
          <a:prstGeom prst="rect">
            <a:avLst/>
          </a:prstGeom>
          <a:noFill/>
          <a:ln>
            <a:noFill/>
          </a:ln>
        </p:spPr>
        <p:txBody>
          <a:bodyPr anchorCtr="0" anchor="ctr" bIns="91425" lIns="91425" spcFirstLastPara="1" rIns="91425" wrap="square" tIns="91425">
            <a:noAutofit/>
          </a:bodyPr>
          <a:lstStyle/>
          <a:p>
            <a:pPr indent="-317500" lvl="0" marL="457200" rtl="0" algn="l">
              <a:lnSpc>
                <a:spcPct val="150000"/>
              </a:lnSpc>
              <a:spcBef>
                <a:spcPts val="0"/>
              </a:spcBef>
              <a:spcAft>
                <a:spcPts val="0"/>
              </a:spcAft>
              <a:buSzPts val="1400"/>
              <a:buFont typeface="Corbel"/>
              <a:buChar char="●"/>
            </a:pPr>
            <a:r>
              <a:rPr lang="en">
                <a:latin typeface="Corbel"/>
                <a:ea typeface="Corbel"/>
                <a:cs typeface="Corbel"/>
                <a:sym typeface="Corbel"/>
              </a:rPr>
              <a:t>What does this hide painting tell you about what was important in the artist’s culture?</a:t>
            </a:r>
            <a:endParaRPr>
              <a:latin typeface="Corbel"/>
              <a:ea typeface="Corbel"/>
              <a:cs typeface="Corbel"/>
              <a:sym typeface="Corbel"/>
            </a:endParaRPr>
          </a:p>
          <a:p>
            <a:pPr indent="-317500" lvl="0" marL="457200" rtl="0" algn="l">
              <a:lnSpc>
                <a:spcPct val="150000"/>
              </a:lnSpc>
              <a:spcBef>
                <a:spcPts val="0"/>
              </a:spcBef>
              <a:spcAft>
                <a:spcPts val="0"/>
              </a:spcAft>
              <a:buSzPts val="1400"/>
              <a:buFont typeface="Corbel"/>
              <a:buChar char="●"/>
            </a:pPr>
            <a:r>
              <a:rPr lang="en">
                <a:latin typeface="Corbel"/>
                <a:ea typeface="Corbel"/>
                <a:cs typeface="Corbel"/>
                <a:sym typeface="Corbel"/>
              </a:rPr>
              <a:t>What conclusions can you draw about the physical geography of this group based on the painting?</a:t>
            </a:r>
            <a:endParaRPr>
              <a:latin typeface="Corbel"/>
              <a:ea typeface="Corbel"/>
              <a:cs typeface="Corbel"/>
              <a:sym typeface="Corbel"/>
            </a:endParaRPr>
          </a:p>
          <a:p>
            <a:pPr indent="-317500" lvl="0" marL="457200" rtl="0" algn="l">
              <a:lnSpc>
                <a:spcPct val="150000"/>
              </a:lnSpc>
              <a:spcBef>
                <a:spcPts val="0"/>
              </a:spcBef>
              <a:spcAft>
                <a:spcPts val="0"/>
              </a:spcAft>
              <a:buSzPts val="1400"/>
              <a:buFont typeface="Corbel"/>
              <a:buChar char="●"/>
            </a:pPr>
            <a:r>
              <a:rPr lang="en">
                <a:latin typeface="Corbel"/>
                <a:ea typeface="Corbel"/>
                <a:cs typeface="Corbel"/>
                <a:sym typeface="Corbel"/>
              </a:rPr>
              <a:t>What questions do you have about this source?</a:t>
            </a:r>
            <a:endParaRPr>
              <a:latin typeface="Corbel"/>
              <a:ea typeface="Corbel"/>
              <a:cs typeface="Corbel"/>
              <a:sym typeface="Corbel"/>
            </a:endParaRPr>
          </a:p>
        </p:txBody>
      </p:sp>
      <p:sp>
        <p:nvSpPr>
          <p:cNvPr id="164" name="Google Shape;164;p29"/>
          <p:cNvSpPr txBox="1"/>
          <p:nvPr/>
        </p:nvSpPr>
        <p:spPr>
          <a:xfrm>
            <a:off x="3855850" y="3693850"/>
            <a:ext cx="3629400" cy="188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uFill>
                  <a:noFill/>
                </a:uFill>
                <a:latin typeface="Corbel"/>
                <a:ea typeface="Corbel"/>
                <a:cs typeface="Corbel"/>
                <a:sym typeface="Corbel"/>
                <a:hlinkClick r:id="rId4"/>
              </a:rPr>
              <a:t>Al Momaday, Elk Hide Painting, undated [20th century]. J.W. Wiggins Native American Art Collection. Sequoyah National Research Center, UA Little Rock.</a:t>
            </a:r>
            <a:endParaRPr sz="1200">
              <a:latin typeface="Corbel"/>
              <a:ea typeface="Corbel"/>
              <a:cs typeface="Corbel"/>
              <a:sym typeface="Corbe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8" name="Shape 168"/>
        <p:cNvGrpSpPr/>
        <p:nvPr/>
      </p:nvGrpSpPr>
      <p:grpSpPr>
        <a:xfrm>
          <a:off x="0" y="0"/>
          <a:ext cx="0" cy="0"/>
          <a:chOff x="0" y="0"/>
          <a:chExt cx="0" cy="0"/>
        </a:xfrm>
      </p:grpSpPr>
      <p:pic>
        <p:nvPicPr>
          <p:cNvPr descr="&lt;p&gt;This is a map that shows the linguistic groups and cultural divisions of American Indians within the current borders of the United States.&lt;/p&gt;&#10;" id="169" name="Google Shape;169;p30"/>
          <p:cNvPicPr preferRelativeResize="0"/>
          <p:nvPr/>
        </p:nvPicPr>
        <p:blipFill>
          <a:blip r:embed="rId3">
            <a:alphaModFix/>
          </a:blip>
          <a:stretch>
            <a:fillRect/>
          </a:stretch>
        </p:blipFill>
        <p:spPr>
          <a:xfrm>
            <a:off x="1296325" y="84750"/>
            <a:ext cx="6551351" cy="4444350"/>
          </a:xfrm>
          <a:prstGeom prst="rect">
            <a:avLst/>
          </a:prstGeom>
          <a:noFill/>
          <a:ln>
            <a:noFill/>
          </a:ln>
        </p:spPr>
      </p:pic>
      <p:sp>
        <p:nvSpPr>
          <p:cNvPr id="170" name="Google Shape;170;p30"/>
          <p:cNvSpPr txBox="1"/>
          <p:nvPr/>
        </p:nvSpPr>
        <p:spPr>
          <a:xfrm>
            <a:off x="585450" y="4335025"/>
            <a:ext cx="8196300" cy="899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3000" u="sng">
                <a:solidFill>
                  <a:schemeClr val="hlink"/>
                </a:solidFill>
                <a:latin typeface="Corbel"/>
                <a:ea typeface="Corbel"/>
                <a:cs typeface="Corbel"/>
                <a:sym typeface="Corbel"/>
                <a:hlinkClick r:id="rId4"/>
              </a:rPr>
              <a:t>National Atlas. Indian tribes, cultures &amp; languages</a:t>
            </a:r>
            <a:endParaRPr sz="3000">
              <a:latin typeface="Corbel"/>
              <a:ea typeface="Corbel"/>
              <a:cs typeface="Corbel"/>
              <a:sym typeface="Corbe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4" name="Shape 174"/>
        <p:cNvGrpSpPr/>
        <p:nvPr/>
      </p:nvGrpSpPr>
      <p:grpSpPr>
        <a:xfrm>
          <a:off x="0" y="0"/>
          <a:ext cx="0" cy="0"/>
          <a:chOff x="0" y="0"/>
          <a:chExt cx="0" cy="0"/>
        </a:xfrm>
      </p:grpSpPr>
      <p:sp>
        <p:nvSpPr>
          <p:cNvPr id="175" name="Google Shape;175;p31"/>
          <p:cNvSpPr txBox="1"/>
          <p:nvPr>
            <p:ph type="ctrTitle"/>
          </p:nvPr>
        </p:nvSpPr>
        <p:spPr>
          <a:xfrm>
            <a:off x="163200" y="767050"/>
            <a:ext cx="8817600" cy="3290100"/>
          </a:xfrm>
          <a:prstGeom prst="rect">
            <a:avLst/>
          </a:prstGeom>
          <a:ln cap="flat" cmpd="sng" w="28575">
            <a:solidFill>
              <a:srgbClr val="FFFFFF"/>
            </a:solidFill>
            <a:prstDash val="solid"/>
            <a:round/>
            <a:headEnd len="sm" w="sm" type="none"/>
            <a:tailEnd len="sm" w="sm" type="none"/>
          </a:ln>
        </p:spPr>
        <p:txBody>
          <a:bodyPr anchorCtr="0" anchor="b" bIns="91425" lIns="91425" spcFirstLastPara="1" rIns="91425" wrap="square" tIns="91425">
            <a:noAutofit/>
          </a:bodyPr>
          <a:lstStyle/>
          <a:p>
            <a:pPr indent="0" lvl="0" marL="0" rtl="0" algn="ctr">
              <a:lnSpc>
                <a:spcPct val="115000"/>
              </a:lnSpc>
              <a:spcBef>
                <a:spcPts val="0"/>
              </a:spcBef>
              <a:spcAft>
                <a:spcPts val="0"/>
              </a:spcAft>
              <a:buNone/>
            </a:pPr>
            <a:r>
              <a:t/>
            </a:r>
            <a:endParaRPr b="1" sz="1300" u="sng">
              <a:solidFill>
                <a:srgbClr val="FFFFFF"/>
              </a:solidFill>
              <a:latin typeface="Times New Roman"/>
              <a:ea typeface="Times New Roman"/>
              <a:cs typeface="Times New Roman"/>
              <a:sym typeface="Times New Roman"/>
            </a:endParaRPr>
          </a:p>
          <a:p>
            <a:pPr indent="0" lvl="0" marL="0" rtl="0" algn="ctr">
              <a:lnSpc>
                <a:spcPct val="115000"/>
              </a:lnSpc>
              <a:spcBef>
                <a:spcPts val="2200"/>
              </a:spcBef>
              <a:spcAft>
                <a:spcPts val="0"/>
              </a:spcAft>
              <a:buNone/>
            </a:pPr>
            <a:r>
              <a:t/>
            </a:r>
            <a:endParaRPr b="1" sz="1300" u="sng">
              <a:solidFill>
                <a:srgbClr val="FFFFFF"/>
              </a:solidFill>
              <a:latin typeface="Times New Roman"/>
              <a:ea typeface="Times New Roman"/>
              <a:cs typeface="Times New Roman"/>
              <a:sym typeface="Times New Roman"/>
            </a:endParaRPr>
          </a:p>
          <a:p>
            <a:pPr indent="457200" lvl="0" marL="3200400" rtl="0" algn="ctr">
              <a:lnSpc>
                <a:spcPct val="115000"/>
              </a:lnSpc>
              <a:spcBef>
                <a:spcPts val="2200"/>
              </a:spcBef>
              <a:spcAft>
                <a:spcPts val="0"/>
              </a:spcAft>
              <a:buNone/>
            </a:pPr>
            <a:r>
              <a:rPr b="1" lang="en" sz="1300" u="sng">
                <a:solidFill>
                  <a:srgbClr val="FFFFFF"/>
                </a:solidFill>
                <a:latin typeface="Times New Roman"/>
                <a:ea typeface="Times New Roman"/>
                <a:cs typeface="Times New Roman"/>
                <a:sym typeface="Times New Roman"/>
              </a:rPr>
              <a:t>QUESTIONS:</a:t>
            </a:r>
            <a:endParaRPr b="1" sz="1400">
              <a:solidFill>
                <a:srgbClr val="FFFFFF"/>
              </a:solidFill>
              <a:latin typeface="Times New Roman"/>
              <a:ea typeface="Times New Roman"/>
              <a:cs typeface="Times New Roman"/>
              <a:sym typeface="Times New Roman"/>
            </a:endParaRPr>
          </a:p>
          <a:p>
            <a:pPr indent="-317500" lvl="0" marL="457200" rtl="0" algn="ctr">
              <a:lnSpc>
                <a:spcPct val="150000"/>
              </a:lnSpc>
              <a:spcBef>
                <a:spcPts val="2200"/>
              </a:spcBef>
              <a:spcAft>
                <a:spcPts val="0"/>
              </a:spcAft>
              <a:buClr>
                <a:srgbClr val="FFFFFF"/>
              </a:buClr>
              <a:buSzPts val="1400"/>
              <a:buFont typeface="Times New Roman"/>
              <a:buChar char="●"/>
            </a:pPr>
            <a:r>
              <a:rPr b="1" lang="en" sz="1400">
                <a:solidFill>
                  <a:srgbClr val="FFFFFF"/>
                </a:solidFill>
                <a:latin typeface="Times New Roman"/>
                <a:ea typeface="Times New Roman"/>
                <a:cs typeface="Times New Roman"/>
                <a:sym typeface="Times New Roman"/>
              </a:rPr>
              <a:t>Answer the following questions for objects 1-6 using this map to help learn more about each of the other primary sources in this set.</a:t>
            </a:r>
            <a:endParaRPr b="1" sz="1400">
              <a:solidFill>
                <a:srgbClr val="FFFFFF"/>
              </a:solidFill>
              <a:latin typeface="Times New Roman"/>
              <a:ea typeface="Times New Roman"/>
              <a:cs typeface="Times New Roman"/>
              <a:sym typeface="Times New Roman"/>
            </a:endParaRPr>
          </a:p>
          <a:p>
            <a:pPr indent="-317500" lvl="0" marL="457200" rtl="0" algn="ctr">
              <a:lnSpc>
                <a:spcPct val="150000"/>
              </a:lnSpc>
              <a:spcBef>
                <a:spcPts val="0"/>
              </a:spcBef>
              <a:spcAft>
                <a:spcPts val="0"/>
              </a:spcAft>
              <a:buClr>
                <a:srgbClr val="FFFFFF"/>
              </a:buClr>
              <a:buSzPts val="1400"/>
              <a:buFont typeface="Times New Roman"/>
              <a:buChar char="●"/>
            </a:pPr>
            <a:r>
              <a:rPr b="1" lang="en" sz="1400">
                <a:solidFill>
                  <a:srgbClr val="FFFFFF"/>
                </a:solidFill>
                <a:latin typeface="Times New Roman"/>
                <a:ea typeface="Times New Roman"/>
                <a:cs typeface="Times New Roman"/>
                <a:sym typeface="Times New Roman"/>
              </a:rPr>
              <a:t>Which region did the Native Americans in this primary source live?</a:t>
            </a:r>
            <a:endParaRPr b="1" sz="1400">
              <a:solidFill>
                <a:srgbClr val="FFFFFF"/>
              </a:solidFill>
              <a:latin typeface="Times New Roman"/>
              <a:ea typeface="Times New Roman"/>
              <a:cs typeface="Times New Roman"/>
              <a:sym typeface="Times New Roman"/>
            </a:endParaRPr>
          </a:p>
          <a:p>
            <a:pPr indent="-317500" lvl="0" marL="457200" rtl="0" algn="ctr">
              <a:lnSpc>
                <a:spcPct val="150000"/>
              </a:lnSpc>
              <a:spcBef>
                <a:spcPts val="0"/>
              </a:spcBef>
              <a:spcAft>
                <a:spcPts val="0"/>
              </a:spcAft>
              <a:buClr>
                <a:srgbClr val="FFFFFF"/>
              </a:buClr>
              <a:buSzPts val="1400"/>
              <a:buFont typeface="Times New Roman"/>
              <a:buChar char="●"/>
            </a:pPr>
            <a:r>
              <a:rPr b="1" lang="en" sz="1400">
                <a:solidFill>
                  <a:srgbClr val="FFFFFF"/>
                </a:solidFill>
                <a:latin typeface="Times New Roman"/>
                <a:ea typeface="Times New Roman"/>
                <a:cs typeface="Times New Roman"/>
                <a:sym typeface="Times New Roman"/>
              </a:rPr>
              <a:t>How would you describe the physical geography in each region?  What landforms, bodies of water and natural resources does each region contain?</a:t>
            </a:r>
            <a:endParaRPr b="1" sz="1400">
              <a:solidFill>
                <a:srgbClr val="FFFFFF"/>
              </a:solidFill>
              <a:latin typeface="Times New Roman"/>
              <a:ea typeface="Times New Roman"/>
              <a:cs typeface="Times New Roman"/>
              <a:sym typeface="Times New Roman"/>
            </a:endParaRPr>
          </a:p>
          <a:p>
            <a:pPr indent="0" lvl="0" marL="0" rtl="0" algn="ctr">
              <a:lnSpc>
                <a:spcPct val="150000"/>
              </a:lnSpc>
              <a:spcBef>
                <a:spcPts val="2200"/>
              </a:spcBef>
              <a:spcAft>
                <a:spcPts val="0"/>
              </a:spcAft>
              <a:buNone/>
            </a:pPr>
            <a:r>
              <a:t/>
            </a:r>
            <a:endParaRPr b="1" sz="1400">
              <a:solidFill>
                <a:srgbClr val="FFFFFF"/>
              </a:solidFill>
              <a:latin typeface="Times New Roman"/>
              <a:ea typeface="Times New Roman"/>
              <a:cs typeface="Times New Roman"/>
              <a:sym typeface="Times New Roman"/>
            </a:endParaRPr>
          </a:p>
        </p:txBody>
      </p:sp>
      <p:pic>
        <p:nvPicPr>
          <p:cNvPr descr="&lt;p&gt;This is a map that shows the linguistic groups and cultural divisions of American Indians within the current borders of the United States.&lt;/p&gt;&#10;" id="176" name="Google Shape;176;p31"/>
          <p:cNvPicPr preferRelativeResize="0"/>
          <p:nvPr/>
        </p:nvPicPr>
        <p:blipFill>
          <a:blip r:embed="rId3">
            <a:alphaModFix/>
          </a:blip>
          <a:stretch>
            <a:fillRect/>
          </a:stretch>
        </p:blipFill>
        <p:spPr>
          <a:xfrm>
            <a:off x="3027550" y="271925"/>
            <a:ext cx="5579801" cy="3785225"/>
          </a:xfrm>
          <a:prstGeom prst="rect">
            <a:avLst/>
          </a:prstGeom>
          <a:noFill/>
          <a:ln>
            <a:noFill/>
          </a:ln>
        </p:spPr>
      </p:pic>
      <p:sp>
        <p:nvSpPr>
          <p:cNvPr id="177" name="Google Shape;177;p31"/>
          <p:cNvSpPr txBox="1"/>
          <p:nvPr/>
        </p:nvSpPr>
        <p:spPr>
          <a:xfrm>
            <a:off x="3812350" y="3854150"/>
            <a:ext cx="4502400" cy="1142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uFill>
                  <a:noFill/>
                </a:uFill>
                <a:latin typeface="Corbel"/>
                <a:ea typeface="Corbel"/>
                <a:cs typeface="Corbel"/>
                <a:sym typeface="Corbel"/>
                <a:hlinkClick r:id="rId4"/>
              </a:rPr>
              <a:t>Sturtevant, William C, and U.S Geological Survey. National atlas. Indian tribes, cultures &amp; languages: United States. Reston, Va.: Interior, Geological Survey, 1967. Map. Library of Congress.</a:t>
            </a:r>
            <a:endParaRPr sz="1200">
              <a:latin typeface="Corbel"/>
              <a:ea typeface="Corbel"/>
              <a:cs typeface="Corbel"/>
              <a:sym typeface="Corbel"/>
            </a:endParaRPr>
          </a:p>
        </p:txBody>
      </p:sp>
      <p:sp>
        <p:nvSpPr>
          <p:cNvPr id="178" name="Google Shape;178;p31"/>
          <p:cNvSpPr txBox="1"/>
          <p:nvPr/>
        </p:nvSpPr>
        <p:spPr>
          <a:xfrm>
            <a:off x="-34875" y="986575"/>
            <a:ext cx="2871600" cy="3000000"/>
          </a:xfrm>
          <a:prstGeom prst="rect">
            <a:avLst/>
          </a:prstGeom>
          <a:noFill/>
          <a:ln>
            <a:noFill/>
          </a:ln>
        </p:spPr>
        <p:txBody>
          <a:bodyPr anchorCtr="0" anchor="ctr" bIns="91425" lIns="91425" spcFirstLastPara="1" rIns="91425" wrap="square" tIns="91425">
            <a:noAutofit/>
          </a:bodyPr>
          <a:lstStyle/>
          <a:p>
            <a:pPr indent="-304800" lvl="0" marL="457200" rtl="0" algn="l">
              <a:lnSpc>
                <a:spcPct val="150000"/>
              </a:lnSpc>
              <a:spcBef>
                <a:spcPts val="0"/>
              </a:spcBef>
              <a:spcAft>
                <a:spcPts val="0"/>
              </a:spcAft>
              <a:buSzPts val="1200"/>
              <a:buFont typeface="Corbel"/>
              <a:buChar char="●"/>
            </a:pPr>
            <a:r>
              <a:rPr lang="en" sz="1200">
                <a:latin typeface="Corbel"/>
                <a:ea typeface="Corbel"/>
                <a:cs typeface="Corbel"/>
                <a:sym typeface="Corbel"/>
              </a:rPr>
              <a:t>Answer the following questions for objects 1-6 using this map to help learn more about each of the other primary sources in this set.</a:t>
            </a:r>
            <a:endParaRPr sz="1200">
              <a:latin typeface="Corbel"/>
              <a:ea typeface="Corbel"/>
              <a:cs typeface="Corbel"/>
              <a:sym typeface="Corbel"/>
            </a:endParaRPr>
          </a:p>
          <a:p>
            <a:pPr indent="-304800" lvl="0" marL="457200" rtl="0" algn="l">
              <a:lnSpc>
                <a:spcPct val="150000"/>
              </a:lnSpc>
              <a:spcBef>
                <a:spcPts val="0"/>
              </a:spcBef>
              <a:spcAft>
                <a:spcPts val="0"/>
              </a:spcAft>
              <a:buSzPts val="1200"/>
              <a:buFont typeface="Corbel"/>
              <a:buChar char="●"/>
            </a:pPr>
            <a:r>
              <a:rPr lang="en" sz="1200">
                <a:latin typeface="Corbel"/>
                <a:ea typeface="Corbel"/>
                <a:cs typeface="Corbel"/>
                <a:sym typeface="Corbel"/>
              </a:rPr>
              <a:t>Which region did the Native Americans in this primary source live?</a:t>
            </a:r>
            <a:endParaRPr sz="1200">
              <a:latin typeface="Corbel"/>
              <a:ea typeface="Corbel"/>
              <a:cs typeface="Corbel"/>
              <a:sym typeface="Corbel"/>
            </a:endParaRPr>
          </a:p>
          <a:p>
            <a:pPr indent="-304800" lvl="0" marL="457200" rtl="0" algn="l">
              <a:lnSpc>
                <a:spcPct val="150000"/>
              </a:lnSpc>
              <a:spcBef>
                <a:spcPts val="0"/>
              </a:spcBef>
              <a:spcAft>
                <a:spcPts val="0"/>
              </a:spcAft>
              <a:buSzPts val="1200"/>
              <a:buFont typeface="Corbel"/>
              <a:buChar char="●"/>
            </a:pPr>
            <a:r>
              <a:rPr lang="en" sz="1200">
                <a:latin typeface="Corbel"/>
                <a:ea typeface="Corbel"/>
                <a:cs typeface="Corbel"/>
                <a:sym typeface="Corbel"/>
              </a:rPr>
              <a:t>How would you describe the physical geography in each region?  What landforms, bodies of water and natural resources does each region contain?</a:t>
            </a:r>
            <a:endParaRPr sz="1200">
              <a:latin typeface="Corbel"/>
              <a:ea typeface="Corbel"/>
              <a:cs typeface="Corbel"/>
              <a:sym typeface="Corbe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 name="Shape 60"/>
        <p:cNvGrpSpPr/>
        <p:nvPr/>
      </p:nvGrpSpPr>
      <p:grpSpPr>
        <a:xfrm>
          <a:off x="0" y="0"/>
          <a:ext cx="0" cy="0"/>
          <a:chOff x="0" y="0"/>
          <a:chExt cx="0" cy="0"/>
        </a:xfrm>
      </p:grpSpPr>
      <p:sp>
        <p:nvSpPr>
          <p:cNvPr id="61" name="Google Shape;61;p14"/>
          <p:cNvSpPr txBox="1"/>
          <p:nvPr>
            <p:ph type="title"/>
          </p:nvPr>
        </p:nvSpPr>
        <p:spPr>
          <a:xfrm>
            <a:off x="311700" y="1106125"/>
            <a:ext cx="8520600" cy="1963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lt1"/>
              </a:buClr>
              <a:buSzPts val="3000"/>
              <a:buFont typeface="Nunito"/>
              <a:buNone/>
            </a:pPr>
            <a:r>
              <a:t/>
            </a:r>
            <a:endParaRPr b="0" i="0" sz="3000" u="none" cap="none" strike="noStrike">
              <a:solidFill>
                <a:schemeClr val="lt1"/>
              </a:solidFill>
              <a:latin typeface="Nunito"/>
              <a:ea typeface="Nunito"/>
              <a:cs typeface="Nunito"/>
              <a:sym typeface="Nunito"/>
            </a:endParaRPr>
          </a:p>
        </p:txBody>
      </p:sp>
      <p:sp>
        <p:nvSpPr>
          <p:cNvPr id="62" name="Google Shape;62;p14"/>
          <p:cNvSpPr txBox="1"/>
          <p:nvPr>
            <p:ph idx="1" type="body"/>
          </p:nvPr>
        </p:nvSpPr>
        <p:spPr>
          <a:xfrm>
            <a:off x="222025" y="4020350"/>
            <a:ext cx="6398700" cy="1281900"/>
          </a:xfrm>
          <a:prstGeom prst="rect">
            <a:avLst/>
          </a:prstGeom>
          <a:noFill/>
          <a:ln>
            <a:noFill/>
          </a:ln>
        </p:spPr>
        <p:txBody>
          <a:bodyPr anchorCtr="0" anchor="t" bIns="91425" lIns="91425" spcFirstLastPara="1" rIns="91425" wrap="square" tIns="91425">
            <a:noAutofit/>
          </a:bodyPr>
          <a:lstStyle/>
          <a:p>
            <a:pPr indent="457200" lvl="0" marL="914400" rtl="0" algn="l">
              <a:spcBef>
                <a:spcPts val="0"/>
              </a:spcBef>
              <a:spcAft>
                <a:spcPts val="0"/>
              </a:spcAft>
              <a:buClr>
                <a:srgbClr val="000000"/>
              </a:buClr>
              <a:buSzPts val="1100"/>
              <a:buFont typeface="Arial"/>
              <a:buNone/>
            </a:pPr>
            <a:r>
              <a:rPr b="1" lang="en" sz="1100" u="sng">
                <a:solidFill>
                  <a:srgbClr val="FFFFFF"/>
                </a:solidFill>
                <a:latin typeface="Times New Roman"/>
                <a:ea typeface="Times New Roman"/>
                <a:cs typeface="Times New Roman"/>
                <a:sym typeface="Times New Roman"/>
              </a:rPr>
              <a:t>QUESTIONS</a:t>
            </a:r>
            <a:r>
              <a:rPr b="1" lang="en" sz="1100">
                <a:solidFill>
                  <a:srgbClr val="FFFFFF"/>
                </a:solidFill>
                <a:latin typeface="Times New Roman"/>
                <a:ea typeface="Times New Roman"/>
                <a:cs typeface="Times New Roman"/>
                <a:sym typeface="Times New Roman"/>
              </a:rPr>
              <a:t>:</a:t>
            </a:r>
            <a:endParaRPr b="1" sz="1100">
              <a:solidFill>
                <a:srgbClr val="FFFFFF"/>
              </a:solidFill>
              <a:latin typeface="Times New Roman"/>
              <a:ea typeface="Times New Roman"/>
              <a:cs typeface="Times New Roman"/>
              <a:sym typeface="Times New Roman"/>
            </a:endParaRPr>
          </a:p>
          <a:p>
            <a:pPr indent="0" lvl="0" marL="0" rtl="0" algn="l">
              <a:spcBef>
                <a:spcPts val="0"/>
              </a:spcBef>
              <a:spcAft>
                <a:spcPts val="0"/>
              </a:spcAft>
              <a:buClr>
                <a:srgbClr val="000000"/>
              </a:buClr>
              <a:buSzPts val="1100"/>
              <a:buFont typeface="Arial"/>
              <a:buNone/>
            </a:pPr>
            <a:r>
              <a:rPr b="1" lang="en" sz="1100">
                <a:solidFill>
                  <a:srgbClr val="FFFFFF"/>
                </a:solidFill>
                <a:latin typeface="Arial"/>
                <a:ea typeface="Arial"/>
                <a:cs typeface="Arial"/>
                <a:sym typeface="Arial"/>
              </a:rPr>
              <a:t>•</a:t>
            </a:r>
            <a:r>
              <a:rPr b="1" lang="en" sz="1100">
                <a:solidFill>
                  <a:srgbClr val="FFFFFF"/>
                </a:solidFill>
                <a:latin typeface="Times New Roman"/>
                <a:ea typeface="Times New Roman"/>
                <a:cs typeface="Times New Roman"/>
                <a:sym typeface="Times New Roman"/>
              </a:rPr>
              <a:t>Describe the objects you see on the side of the rock wall.</a:t>
            </a:r>
            <a:endParaRPr b="1" sz="1100">
              <a:solidFill>
                <a:srgbClr val="FFFFFF"/>
              </a:solidFill>
              <a:latin typeface="Times New Roman"/>
              <a:ea typeface="Times New Roman"/>
              <a:cs typeface="Times New Roman"/>
              <a:sym typeface="Times New Roman"/>
            </a:endParaRPr>
          </a:p>
          <a:p>
            <a:pPr indent="0" lvl="0" marL="0" rtl="0" algn="l">
              <a:spcBef>
                <a:spcPts val="0"/>
              </a:spcBef>
              <a:spcAft>
                <a:spcPts val="0"/>
              </a:spcAft>
              <a:buClr>
                <a:srgbClr val="000000"/>
              </a:buClr>
              <a:buSzPts val="1100"/>
              <a:buFont typeface="Arial"/>
              <a:buNone/>
            </a:pPr>
            <a:r>
              <a:rPr b="1" lang="en" sz="1100">
                <a:solidFill>
                  <a:srgbClr val="FFFFFF"/>
                </a:solidFill>
                <a:latin typeface="Arial"/>
                <a:ea typeface="Arial"/>
                <a:cs typeface="Arial"/>
                <a:sym typeface="Arial"/>
              </a:rPr>
              <a:t>•</a:t>
            </a:r>
            <a:r>
              <a:rPr b="1" lang="en" sz="1100">
                <a:solidFill>
                  <a:srgbClr val="FFFFFF"/>
                </a:solidFill>
                <a:latin typeface="Times New Roman"/>
                <a:ea typeface="Times New Roman"/>
                <a:cs typeface="Times New Roman"/>
                <a:sym typeface="Times New Roman"/>
              </a:rPr>
              <a:t>How do you think people over time created this rock art? Why?</a:t>
            </a:r>
            <a:endParaRPr b="1" sz="1100">
              <a:solidFill>
                <a:srgbClr val="FFFFFF"/>
              </a:solidFill>
              <a:latin typeface="Times New Roman"/>
              <a:ea typeface="Times New Roman"/>
              <a:cs typeface="Times New Roman"/>
              <a:sym typeface="Times New Roman"/>
            </a:endParaRPr>
          </a:p>
          <a:p>
            <a:pPr indent="0" lvl="0" marL="0" rtl="0" algn="l">
              <a:spcBef>
                <a:spcPts val="0"/>
              </a:spcBef>
              <a:spcAft>
                <a:spcPts val="0"/>
              </a:spcAft>
              <a:buClr>
                <a:srgbClr val="000000"/>
              </a:buClr>
              <a:buSzPts val="1100"/>
              <a:buFont typeface="Arial"/>
              <a:buNone/>
            </a:pPr>
            <a:r>
              <a:rPr b="1" lang="en" sz="1100">
                <a:solidFill>
                  <a:srgbClr val="FFFFFF"/>
                </a:solidFill>
                <a:latin typeface="Arial"/>
                <a:ea typeface="Arial"/>
                <a:cs typeface="Arial"/>
                <a:sym typeface="Arial"/>
              </a:rPr>
              <a:t>•</a:t>
            </a:r>
            <a:r>
              <a:rPr b="1" lang="en" sz="1100">
                <a:solidFill>
                  <a:srgbClr val="FFFFFF"/>
                </a:solidFill>
                <a:latin typeface="Times New Roman"/>
                <a:ea typeface="Times New Roman"/>
                <a:cs typeface="Times New Roman"/>
                <a:sym typeface="Times New Roman"/>
              </a:rPr>
              <a:t>What questions do you have about Newspaper Rock?</a:t>
            </a:r>
            <a:endParaRPr b="1" sz="1100">
              <a:solidFill>
                <a:srgbClr val="FFFFFF"/>
              </a:solidFill>
              <a:latin typeface="Times New Roman"/>
              <a:ea typeface="Times New Roman"/>
              <a:cs typeface="Times New Roman"/>
              <a:sym typeface="Times New Roman"/>
            </a:endParaRPr>
          </a:p>
          <a:p>
            <a:pPr indent="0" lvl="0" marL="0" rtl="0" algn="l">
              <a:spcBef>
                <a:spcPts val="0"/>
              </a:spcBef>
              <a:spcAft>
                <a:spcPts val="0"/>
              </a:spcAft>
              <a:buClr>
                <a:srgbClr val="000000"/>
              </a:buClr>
              <a:buSzPts val="1100"/>
              <a:buFont typeface="Arial"/>
              <a:buNone/>
            </a:pPr>
            <a:r>
              <a:rPr b="1" lang="en" sz="1100">
                <a:solidFill>
                  <a:srgbClr val="FFFFFF"/>
                </a:solidFill>
                <a:latin typeface="Arial"/>
                <a:ea typeface="Arial"/>
                <a:cs typeface="Arial"/>
                <a:sym typeface="Arial"/>
              </a:rPr>
              <a:t>•</a:t>
            </a:r>
            <a:r>
              <a:rPr b="1" lang="en" sz="1100">
                <a:solidFill>
                  <a:srgbClr val="FFFFFF"/>
                </a:solidFill>
                <a:latin typeface="Times New Roman"/>
                <a:ea typeface="Times New Roman"/>
                <a:cs typeface="Times New Roman"/>
                <a:sym typeface="Times New Roman"/>
              </a:rPr>
              <a:t>What can this source tell you about the culture of the people who created the rock art?</a:t>
            </a:r>
            <a:endParaRPr b="1" sz="1100">
              <a:solidFill>
                <a:srgbClr val="FFFFFF"/>
              </a:solidFill>
              <a:latin typeface="Times New Roman"/>
              <a:ea typeface="Times New Roman"/>
              <a:cs typeface="Times New Roman"/>
              <a:sym typeface="Times New Roman"/>
            </a:endParaRPr>
          </a:p>
        </p:txBody>
      </p:sp>
      <p:sp>
        <p:nvSpPr>
          <p:cNvPr id="63" name="Google Shape;63;p14"/>
          <p:cNvSpPr txBox="1"/>
          <p:nvPr/>
        </p:nvSpPr>
        <p:spPr>
          <a:xfrm>
            <a:off x="1784200" y="4517100"/>
            <a:ext cx="5659200" cy="626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400" u="sng">
                <a:solidFill>
                  <a:schemeClr val="hlink"/>
                </a:solidFill>
                <a:latin typeface="Corbel"/>
                <a:ea typeface="Corbel"/>
                <a:cs typeface="Corbel"/>
                <a:sym typeface="Corbel"/>
                <a:hlinkClick r:id="rId3"/>
              </a:rPr>
              <a:t>Petroglyphs at Utah’s Newspaper Rock</a:t>
            </a:r>
            <a:endParaRPr sz="2400">
              <a:latin typeface="Corbel"/>
              <a:ea typeface="Corbel"/>
              <a:cs typeface="Corbel"/>
              <a:sym typeface="Corbel"/>
            </a:endParaRPr>
          </a:p>
        </p:txBody>
      </p:sp>
      <p:pic>
        <p:nvPicPr>
          <p:cNvPr descr="&lt;p&gt;This 2006 image from Newspaper Rock State Historic Monument in Utah shows many carvings of animals and symbols, including what look to be hand and footprints, deer, and bighorn sheep.&lt;/p&gt;&#10;" id="64" name="Google Shape;64;p14"/>
          <p:cNvPicPr preferRelativeResize="0"/>
          <p:nvPr/>
        </p:nvPicPr>
        <p:blipFill>
          <a:blip r:embed="rId4">
            <a:alphaModFix/>
          </a:blip>
          <a:stretch>
            <a:fillRect/>
          </a:stretch>
        </p:blipFill>
        <p:spPr>
          <a:xfrm>
            <a:off x="1630713" y="90437"/>
            <a:ext cx="5882574" cy="45444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 name="Shape 68"/>
        <p:cNvGrpSpPr/>
        <p:nvPr/>
      </p:nvGrpSpPr>
      <p:grpSpPr>
        <a:xfrm>
          <a:off x="0" y="0"/>
          <a:ext cx="0" cy="0"/>
          <a:chOff x="0" y="0"/>
          <a:chExt cx="0" cy="0"/>
        </a:xfrm>
      </p:grpSpPr>
      <p:sp>
        <p:nvSpPr>
          <p:cNvPr id="69" name="Google Shape;69;p15"/>
          <p:cNvSpPr txBox="1"/>
          <p:nvPr/>
        </p:nvSpPr>
        <p:spPr>
          <a:xfrm>
            <a:off x="3665975" y="299700"/>
            <a:ext cx="30000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lt;p&gt;This 2006 image from Newspaper Rock State Historic Monument in Utah shows many carvings of animals and symbols, including what look to be hand and footprints, deer, and bighorn sheep.&lt;/p&gt;&#10;" id="70" name="Google Shape;70;p15"/>
          <p:cNvPicPr preferRelativeResize="0"/>
          <p:nvPr/>
        </p:nvPicPr>
        <p:blipFill>
          <a:blip r:embed="rId3">
            <a:alphaModFix/>
          </a:blip>
          <a:stretch>
            <a:fillRect/>
          </a:stretch>
        </p:blipFill>
        <p:spPr>
          <a:xfrm>
            <a:off x="2999988" y="118287"/>
            <a:ext cx="5882574" cy="4544475"/>
          </a:xfrm>
          <a:prstGeom prst="rect">
            <a:avLst/>
          </a:prstGeom>
          <a:noFill/>
          <a:ln>
            <a:noFill/>
          </a:ln>
        </p:spPr>
      </p:pic>
      <p:sp>
        <p:nvSpPr>
          <p:cNvPr id="71" name="Google Shape;71;p15"/>
          <p:cNvSpPr txBox="1"/>
          <p:nvPr/>
        </p:nvSpPr>
        <p:spPr>
          <a:xfrm>
            <a:off x="0" y="459975"/>
            <a:ext cx="3000000" cy="3000000"/>
          </a:xfrm>
          <a:prstGeom prst="rect">
            <a:avLst/>
          </a:prstGeom>
          <a:noFill/>
          <a:ln>
            <a:noFill/>
          </a:ln>
        </p:spPr>
        <p:txBody>
          <a:bodyPr anchorCtr="0" anchor="ctr" bIns="91425" lIns="91425" spcFirstLastPara="1" rIns="91425" wrap="square" tIns="91425">
            <a:noAutofit/>
          </a:bodyPr>
          <a:lstStyle/>
          <a:p>
            <a:pPr indent="-317500" lvl="0" marL="457200" rtl="0" algn="l">
              <a:lnSpc>
                <a:spcPct val="150000"/>
              </a:lnSpc>
              <a:spcBef>
                <a:spcPts val="0"/>
              </a:spcBef>
              <a:spcAft>
                <a:spcPts val="0"/>
              </a:spcAft>
              <a:buSzPts val="1400"/>
              <a:buFont typeface="Corbel"/>
              <a:buChar char="●"/>
            </a:pPr>
            <a:r>
              <a:rPr lang="en">
                <a:latin typeface="Corbel"/>
                <a:ea typeface="Corbel"/>
                <a:cs typeface="Corbel"/>
                <a:sym typeface="Corbel"/>
              </a:rPr>
              <a:t>Describe the objects you see on the side of the rock wall.</a:t>
            </a:r>
            <a:endParaRPr>
              <a:latin typeface="Corbel"/>
              <a:ea typeface="Corbel"/>
              <a:cs typeface="Corbel"/>
              <a:sym typeface="Corbel"/>
            </a:endParaRPr>
          </a:p>
          <a:p>
            <a:pPr indent="-317500" lvl="0" marL="457200" rtl="0" algn="l">
              <a:lnSpc>
                <a:spcPct val="150000"/>
              </a:lnSpc>
              <a:spcBef>
                <a:spcPts val="0"/>
              </a:spcBef>
              <a:spcAft>
                <a:spcPts val="0"/>
              </a:spcAft>
              <a:buSzPts val="1400"/>
              <a:buFont typeface="Corbel"/>
              <a:buChar char="●"/>
            </a:pPr>
            <a:r>
              <a:rPr lang="en">
                <a:latin typeface="Corbel"/>
                <a:ea typeface="Corbel"/>
                <a:cs typeface="Corbel"/>
                <a:sym typeface="Corbel"/>
              </a:rPr>
              <a:t>How do you think people over time created this rock art? Why?</a:t>
            </a:r>
            <a:endParaRPr>
              <a:latin typeface="Corbel"/>
              <a:ea typeface="Corbel"/>
              <a:cs typeface="Corbel"/>
              <a:sym typeface="Corbel"/>
            </a:endParaRPr>
          </a:p>
          <a:p>
            <a:pPr indent="-317500" lvl="0" marL="457200" rtl="0" algn="l">
              <a:lnSpc>
                <a:spcPct val="150000"/>
              </a:lnSpc>
              <a:spcBef>
                <a:spcPts val="0"/>
              </a:spcBef>
              <a:spcAft>
                <a:spcPts val="0"/>
              </a:spcAft>
              <a:buSzPts val="1400"/>
              <a:buFont typeface="Corbel"/>
              <a:buChar char="●"/>
            </a:pPr>
            <a:r>
              <a:rPr lang="en">
                <a:latin typeface="Corbel"/>
                <a:ea typeface="Corbel"/>
                <a:cs typeface="Corbel"/>
                <a:sym typeface="Corbel"/>
              </a:rPr>
              <a:t>What questions do you have about Newspaper Rock?</a:t>
            </a:r>
            <a:endParaRPr>
              <a:latin typeface="Corbel"/>
              <a:ea typeface="Corbel"/>
              <a:cs typeface="Corbel"/>
              <a:sym typeface="Corbel"/>
            </a:endParaRPr>
          </a:p>
          <a:p>
            <a:pPr indent="-317500" lvl="0" marL="457200" rtl="0" algn="l">
              <a:lnSpc>
                <a:spcPct val="150000"/>
              </a:lnSpc>
              <a:spcBef>
                <a:spcPts val="0"/>
              </a:spcBef>
              <a:spcAft>
                <a:spcPts val="0"/>
              </a:spcAft>
              <a:buSzPts val="1400"/>
              <a:buFont typeface="Corbel"/>
              <a:buChar char="●"/>
            </a:pPr>
            <a:r>
              <a:rPr lang="en">
                <a:latin typeface="Corbel"/>
                <a:ea typeface="Corbel"/>
                <a:cs typeface="Corbel"/>
                <a:sym typeface="Corbel"/>
              </a:rPr>
              <a:t>What can this source tell you about the culture of the people who created the rock art?</a:t>
            </a:r>
            <a:endParaRPr>
              <a:latin typeface="Corbel"/>
              <a:ea typeface="Corbel"/>
              <a:cs typeface="Corbel"/>
              <a:sym typeface="Corbel"/>
            </a:endParaRPr>
          </a:p>
        </p:txBody>
      </p:sp>
      <p:sp>
        <p:nvSpPr>
          <p:cNvPr id="72" name="Google Shape;72;p15"/>
          <p:cNvSpPr txBox="1"/>
          <p:nvPr/>
        </p:nvSpPr>
        <p:spPr>
          <a:xfrm>
            <a:off x="3307075" y="4816100"/>
            <a:ext cx="5728800" cy="4320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2200"/>
              </a:spcAft>
              <a:buNone/>
            </a:pPr>
            <a:r>
              <a:rPr lang="en" sz="1200">
                <a:uFill>
                  <a:noFill/>
                </a:uFill>
                <a:latin typeface="Corbel"/>
                <a:ea typeface="Corbel"/>
                <a:cs typeface="Corbel"/>
                <a:sym typeface="Corbel"/>
                <a:hlinkClick r:id="rId4"/>
              </a:rPr>
              <a:t>Highsmith, Carol M, photographer. Petroglyphs at Utah’s Newspaper Rock. United States Utah Utah, None. [Between 1980 and 2006] Photograph.</a:t>
            </a:r>
            <a:endParaRPr sz="1200">
              <a:uFill>
                <a:noFill/>
              </a:uFill>
              <a:latin typeface="Corbel"/>
              <a:ea typeface="Corbel"/>
              <a:cs typeface="Corbel"/>
              <a:sym typeface="Corbel"/>
              <a:hlinkClick r:id="rId5"/>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 name="Shape 76"/>
        <p:cNvGrpSpPr/>
        <p:nvPr/>
      </p:nvGrpSpPr>
      <p:grpSpPr>
        <a:xfrm>
          <a:off x="0" y="0"/>
          <a:ext cx="0" cy="0"/>
          <a:chOff x="0" y="0"/>
          <a:chExt cx="0" cy="0"/>
        </a:xfrm>
      </p:grpSpPr>
      <p:pic>
        <p:nvPicPr>
          <p:cNvPr descr="&lt;p&gt;World map from 1670.&lt;/p&gt;&#10;" id="77" name="Google Shape;77;p16"/>
          <p:cNvPicPr preferRelativeResize="0"/>
          <p:nvPr/>
        </p:nvPicPr>
        <p:blipFill>
          <a:blip r:embed="rId3">
            <a:alphaModFix/>
          </a:blip>
          <a:stretch>
            <a:fillRect/>
          </a:stretch>
        </p:blipFill>
        <p:spPr>
          <a:xfrm>
            <a:off x="1616925" y="75650"/>
            <a:ext cx="5486400" cy="4572000"/>
          </a:xfrm>
          <a:prstGeom prst="rect">
            <a:avLst/>
          </a:prstGeom>
          <a:noFill/>
          <a:ln>
            <a:noFill/>
          </a:ln>
        </p:spPr>
      </p:pic>
      <p:sp>
        <p:nvSpPr>
          <p:cNvPr id="78" name="Google Shape;78;p16"/>
          <p:cNvSpPr txBox="1"/>
          <p:nvPr/>
        </p:nvSpPr>
        <p:spPr>
          <a:xfrm>
            <a:off x="2367525" y="4647650"/>
            <a:ext cx="4735800" cy="651000"/>
          </a:xfrm>
          <a:prstGeom prst="rect">
            <a:avLst/>
          </a:prstGeom>
          <a:noFill/>
          <a:ln>
            <a:noFill/>
          </a:ln>
        </p:spPr>
        <p:txBody>
          <a:bodyPr anchorCtr="0" anchor="ctr" bIns="91425" lIns="91425" spcFirstLastPara="1" rIns="91425" wrap="square" tIns="91425">
            <a:noAutofit/>
          </a:bodyPr>
          <a:lstStyle/>
          <a:p>
            <a:pPr indent="0" lvl="0" marL="0" rtl="0" algn="l">
              <a:lnSpc>
                <a:spcPct val="119836"/>
              </a:lnSpc>
              <a:spcBef>
                <a:spcPts val="0"/>
              </a:spcBef>
              <a:spcAft>
                <a:spcPts val="1800"/>
              </a:spcAft>
              <a:buNone/>
            </a:pPr>
            <a:r>
              <a:rPr b="1" lang="en" sz="2400" u="sng">
                <a:solidFill>
                  <a:schemeClr val="hlink"/>
                </a:solidFill>
                <a:latin typeface="Corbel"/>
                <a:ea typeface="Corbel"/>
                <a:cs typeface="Corbel"/>
                <a:sym typeface="Corbel"/>
                <a:hlinkClick r:id="rId4"/>
              </a:rPr>
              <a:t>America noviter delineata</a:t>
            </a:r>
            <a:endParaRPr b="1" sz="2400">
              <a:solidFill>
                <a:srgbClr val="232324"/>
              </a:solidFill>
              <a:latin typeface="Corbel"/>
              <a:ea typeface="Corbel"/>
              <a:cs typeface="Corbel"/>
              <a:sym typeface="Corbe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 name="Shape 82"/>
        <p:cNvGrpSpPr/>
        <p:nvPr/>
      </p:nvGrpSpPr>
      <p:grpSpPr>
        <a:xfrm>
          <a:off x="0" y="0"/>
          <a:ext cx="0" cy="0"/>
          <a:chOff x="0" y="0"/>
          <a:chExt cx="0" cy="0"/>
        </a:xfrm>
      </p:grpSpPr>
      <p:pic>
        <p:nvPicPr>
          <p:cNvPr descr="&lt;p&gt;World map from 1670.&lt;/p&gt;&#10;" id="83" name="Google Shape;83;p17"/>
          <p:cNvPicPr preferRelativeResize="0"/>
          <p:nvPr/>
        </p:nvPicPr>
        <p:blipFill>
          <a:blip r:embed="rId3">
            <a:alphaModFix/>
          </a:blip>
          <a:stretch>
            <a:fillRect/>
          </a:stretch>
        </p:blipFill>
        <p:spPr>
          <a:xfrm>
            <a:off x="223050" y="194200"/>
            <a:ext cx="5486400" cy="4572000"/>
          </a:xfrm>
          <a:prstGeom prst="rect">
            <a:avLst/>
          </a:prstGeom>
          <a:noFill/>
          <a:ln>
            <a:noFill/>
          </a:ln>
        </p:spPr>
      </p:pic>
      <p:sp>
        <p:nvSpPr>
          <p:cNvPr id="84" name="Google Shape;84;p17"/>
          <p:cNvSpPr txBox="1"/>
          <p:nvPr/>
        </p:nvSpPr>
        <p:spPr>
          <a:xfrm>
            <a:off x="5509000" y="3618000"/>
            <a:ext cx="3871500" cy="1525500"/>
          </a:xfrm>
          <a:prstGeom prst="rect">
            <a:avLst/>
          </a:prstGeom>
          <a:noFill/>
          <a:ln>
            <a:noFill/>
          </a:ln>
        </p:spPr>
        <p:txBody>
          <a:bodyPr anchorCtr="0" anchor="ctr" bIns="91425" lIns="91425" spcFirstLastPara="1" rIns="91425" wrap="square" tIns="91425">
            <a:noAutofit/>
          </a:bodyPr>
          <a:lstStyle/>
          <a:p>
            <a:pPr indent="0" lvl="0" marL="457200" rtl="0" algn="l">
              <a:lnSpc>
                <a:spcPct val="115000"/>
              </a:lnSpc>
              <a:spcBef>
                <a:spcPts val="0"/>
              </a:spcBef>
              <a:spcAft>
                <a:spcPts val="1600"/>
              </a:spcAft>
              <a:buNone/>
            </a:pPr>
            <a:r>
              <a:rPr lang="en" sz="1200">
                <a:latin typeface="Corbel"/>
                <a:ea typeface="Corbel"/>
                <a:cs typeface="Corbel"/>
                <a:sym typeface="Corbel"/>
              </a:rPr>
              <a:t>Hondius, Jodocus, and Pietro Todeschi. America Noviter Delineata. [Bologna, Italy: Pietro Todeschi, 167-?, 1670] Map. https://www.loc.gov/item/96686659/.</a:t>
            </a:r>
            <a:endParaRPr sz="1350">
              <a:uFill>
                <a:noFill/>
              </a:uFill>
              <a:latin typeface="Corbel"/>
              <a:ea typeface="Corbel"/>
              <a:cs typeface="Corbel"/>
              <a:sym typeface="Corbel"/>
              <a:hlinkClick r:id="rId4"/>
            </a:endParaRPr>
          </a:p>
        </p:txBody>
      </p:sp>
      <p:sp>
        <p:nvSpPr>
          <p:cNvPr id="85" name="Google Shape;85;p17"/>
          <p:cNvSpPr txBox="1"/>
          <p:nvPr/>
        </p:nvSpPr>
        <p:spPr>
          <a:xfrm>
            <a:off x="5993550" y="500200"/>
            <a:ext cx="3000000" cy="3000000"/>
          </a:xfrm>
          <a:prstGeom prst="rect">
            <a:avLst/>
          </a:prstGeom>
          <a:noFill/>
          <a:ln>
            <a:noFill/>
          </a:ln>
        </p:spPr>
        <p:txBody>
          <a:bodyPr anchorCtr="0" anchor="ctr" bIns="91425" lIns="91425" spcFirstLastPara="1" rIns="91425" wrap="square" tIns="91425">
            <a:noAutofit/>
          </a:bodyPr>
          <a:lstStyle/>
          <a:p>
            <a:pPr indent="-317500" lvl="0" marL="457200" rtl="0" algn="l">
              <a:lnSpc>
                <a:spcPct val="115000"/>
              </a:lnSpc>
              <a:spcBef>
                <a:spcPts val="0"/>
              </a:spcBef>
              <a:spcAft>
                <a:spcPts val="0"/>
              </a:spcAft>
              <a:buClr>
                <a:schemeClr val="dk1"/>
              </a:buClr>
              <a:buSzPts val="1400"/>
              <a:buFont typeface="Corbel"/>
              <a:buChar char="●"/>
            </a:pPr>
            <a:r>
              <a:rPr lang="en">
                <a:solidFill>
                  <a:schemeClr val="dk1"/>
                </a:solidFill>
                <a:latin typeface="Corbel"/>
                <a:ea typeface="Corbel"/>
                <a:cs typeface="Corbel"/>
                <a:sym typeface="Corbel"/>
              </a:rPr>
              <a:t>What do you notice about the language of the map?</a:t>
            </a:r>
            <a:endParaRPr>
              <a:solidFill>
                <a:schemeClr val="dk1"/>
              </a:solidFill>
              <a:latin typeface="Corbel"/>
              <a:ea typeface="Corbel"/>
              <a:cs typeface="Corbel"/>
              <a:sym typeface="Corbel"/>
            </a:endParaRPr>
          </a:p>
          <a:p>
            <a:pPr indent="-317500" lvl="0" marL="457200" rtl="0" algn="l">
              <a:lnSpc>
                <a:spcPct val="115000"/>
              </a:lnSpc>
              <a:spcBef>
                <a:spcPts val="0"/>
              </a:spcBef>
              <a:spcAft>
                <a:spcPts val="0"/>
              </a:spcAft>
              <a:buClr>
                <a:schemeClr val="dk1"/>
              </a:buClr>
              <a:buSzPts val="1400"/>
              <a:buFont typeface="Corbel"/>
              <a:buChar char="●"/>
            </a:pPr>
            <a:r>
              <a:rPr lang="en">
                <a:solidFill>
                  <a:schemeClr val="dk1"/>
                </a:solidFill>
                <a:latin typeface="Corbel"/>
                <a:ea typeface="Corbel"/>
                <a:cs typeface="Corbel"/>
                <a:sym typeface="Corbel"/>
              </a:rPr>
              <a:t>Why do you think the map was drawn?</a:t>
            </a:r>
            <a:endParaRPr>
              <a:solidFill>
                <a:schemeClr val="dk1"/>
              </a:solidFill>
              <a:latin typeface="Corbel"/>
              <a:ea typeface="Corbel"/>
              <a:cs typeface="Corbel"/>
              <a:sym typeface="Corbel"/>
            </a:endParaRPr>
          </a:p>
          <a:p>
            <a:pPr indent="-317500" lvl="0" marL="457200" rtl="0" algn="l">
              <a:lnSpc>
                <a:spcPct val="115000"/>
              </a:lnSpc>
              <a:spcBef>
                <a:spcPts val="0"/>
              </a:spcBef>
              <a:spcAft>
                <a:spcPts val="0"/>
              </a:spcAft>
              <a:buClr>
                <a:schemeClr val="dk1"/>
              </a:buClr>
              <a:buSzPts val="1400"/>
              <a:buFont typeface="Corbel"/>
              <a:buChar char="●"/>
            </a:pPr>
            <a:r>
              <a:rPr lang="en">
                <a:solidFill>
                  <a:schemeClr val="dk1"/>
                </a:solidFill>
                <a:latin typeface="Corbel"/>
                <a:ea typeface="Corbel"/>
                <a:cs typeface="Corbel"/>
                <a:sym typeface="Corbel"/>
              </a:rPr>
              <a:t>Could an explorer use this map? Is this map accurate?</a:t>
            </a:r>
            <a:endParaRPr>
              <a:solidFill>
                <a:schemeClr val="dk1"/>
              </a:solidFill>
              <a:latin typeface="Corbel"/>
              <a:ea typeface="Corbel"/>
              <a:cs typeface="Corbel"/>
              <a:sym typeface="Corbel"/>
            </a:endParaRPr>
          </a:p>
          <a:p>
            <a:pPr indent="-317500" lvl="0" marL="457200" rtl="0" algn="l">
              <a:lnSpc>
                <a:spcPct val="115000"/>
              </a:lnSpc>
              <a:spcBef>
                <a:spcPts val="0"/>
              </a:spcBef>
              <a:spcAft>
                <a:spcPts val="0"/>
              </a:spcAft>
              <a:buClr>
                <a:schemeClr val="dk1"/>
              </a:buClr>
              <a:buSzPts val="1400"/>
              <a:buFont typeface="Corbel"/>
              <a:buChar char="●"/>
            </a:pPr>
            <a:r>
              <a:rPr lang="en">
                <a:solidFill>
                  <a:schemeClr val="dk1"/>
                </a:solidFill>
                <a:latin typeface="Corbel"/>
                <a:ea typeface="Corbel"/>
                <a:cs typeface="Corbel"/>
                <a:sym typeface="Corbel"/>
              </a:rPr>
              <a:t>What type of physical geography and landforms does this map show in the Americas? How would these landforms affect the way people lived?</a:t>
            </a:r>
            <a:endParaRPr>
              <a:solidFill>
                <a:schemeClr val="dk1"/>
              </a:solidFill>
              <a:latin typeface="Corbel"/>
              <a:ea typeface="Corbel"/>
              <a:cs typeface="Corbel"/>
              <a:sym typeface="Corbe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 name="Shape 89"/>
        <p:cNvGrpSpPr/>
        <p:nvPr/>
      </p:nvGrpSpPr>
      <p:grpSpPr>
        <a:xfrm>
          <a:off x="0" y="0"/>
          <a:ext cx="0" cy="0"/>
          <a:chOff x="0" y="0"/>
          <a:chExt cx="0" cy="0"/>
        </a:xfrm>
      </p:grpSpPr>
      <p:pic>
        <p:nvPicPr>
          <p:cNvPr descr="&lt;p&gt;This illustration shows a village with native people on a street in the center of the drawing, with fields on the top and rights and houses and storerooms on the left side.&lt;/p&gt;&#10;" id="90" name="Google Shape;90;p18"/>
          <p:cNvPicPr preferRelativeResize="0"/>
          <p:nvPr/>
        </p:nvPicPr>
        <p:blipFill>
          <a:blip r:embed="rId3">
            <a:alphaModFix/>
          </a:blip>
          <a:stretch>
            <a:fillRect/>
          </a:stretch>
        </p:blipFill>
        <p:spPr>
          <a:xfrm>
            <a:off x="656200" y="152400"/>
            <a:ext cx="3790339" cy="4838700"/>
          </a:xfrm>
          <a:prstGeom prst="rect">
            <a:avLst/>
          </a:prstGeom>
          <a:noFill/>
          <a:ln>
            <a:noFill/>
          </a:ln>
        </p:spPr>
      </p:pic>
      <p:sp>
        <p:nvSpPr>
          <p:cNvPr id="91" name="Google Shape;91;p18"/>
          <p:cNvSpPr txBox="1"/>
          <p:nvPr/>
        </p:nvSpPr>
        <p:spPr>
          <a:xfrm>
            <a:off x="5352600" y="494800"/>
            <a:ext cx="3359400" cy="3617100"/>
          </a:xfrm>
          <a:prstGeom prst="rect">
            <a:avLst/>
          </a:prstGeom>
          <a:noFill/>
          <a:ln>
            <a:noFill/>
          </a:ln>
        </p:spPr>
        <p:txBody>
          <a:bodyPr anchorCtr="0" anchor="ctr" bIns="91425" lIns="91425" spcFirstLastPara="1" rIns="91425" wrap="square" tIns="91425">
            <a:noAutofit/>
          </a:bodyPr>
          <a:lstStyle/>
          <a:p>
            <a:pPr indent="0" lvl="0" marL="0" rtl="0" algn="l">
              <a:lnSpc>
                <a:spcPct val="119836"/>
              </a:lnSpc>
              <a:spcBef>
                <a:spcPts val="0"/>
              </a:spcBef>
              <a:spcAft>
                <a:spcPts val="1800"/>
              </a:spcAft>
              <a:buNone/>
            </a:pPr>
            <a:r>
              <a:rPr b="1" lang="en" sz="3000" u="sng">
                <a:solidFill>
                  <a:schemeClr val="hlink"/>
                </a:solidFill>
                <a:latin typeface="Corbel"/>
                <a:ea typeface="Corbel"/>
                <a:cs typeface="Corbel"/>
                <a:sym typeface="Corbel"/>
                <a:hlinkClick r:id="rId4"/>
              </a:rPr>
              <a:t>Village of Secotan</a:t>
            </a:r>
            <a:endParaRPr b="1" sz="3000">
              <a:solidFill>
                <a:srgbClr val="232324"/>
              </a:solidFill>
              <a:latin typeface="Corbel"/>
              <a:ea typeface="Corbel"/>
              <a:cs typeface="Corbel"/>
              <a:sym typeface="Corbe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 name="Shape 95"/>
        <p:cNvGrpSpPr/>
        <p:nvPr/>
      </p:nvGrpSpPr>
      <p:grpSpPr>
        <a:xfrm>
          <a:off x="0" y="0"/>
          <a:ext cx="0" cy="0"/>
          <a:chOff x="0" y="0"/>
          <a:chExt cx="0" cy="0"/>
        </a:xfrm>
      </p:grpSpPr>
      <p:pic>
        <p:nvPicPr>
          <p:cNvPr descr="&lt;p&gt;This illustration shows a village with native people on a street in the center of the drawing, with fields on the top and rights and houses and storerooms on the left side.&lt;/p&gt;&#10;" id="96" name="Google Shape;96;p19"/>
          <p:cNvPicPr preferRelativeResize="0"/>
          <p:nvPr/>
        </p:nvPicPr>
        <p:blipFill>
          <a:blip r:embed="rId3">
            <a:alphaModFix/>
          </a:blip>
          <a:stretch>
            <a:fillRect/>
          </a:stretch>
        </p:blipFill>
        <p:spPr>
          <a:xfrm>
            <a:off x="263925" y="152400"/>
            <a:ext cx="3790339" cy="4838700"/>
          </a:xfrm>
          <a:prstGeom prst="rect">
            <a:avLst/>
          </a:prstGeom>
          <a:noFill/>
          <a:ln>
            <a:noFill/>
          </a:ln>
        </p:spPr>
      </p:pic>
      <p:sp>
        <p:nvSpPr>
          <p:cNvPr id="97" name="Google Shape;97;p19"/>
          <p:cNvSpPr txBox="1"/>
          <p:nvPr/>
        </p:nvSpPr>
        <p:spPr>
          <a:xfrm>
            <a:off x="4801975" y="578475"/>
            <a:ext cx="3000000" cy="3000000"/>
          </a:xfrm>
          <a:prstGeom prst="rect">
            <a:avLst/>
          </a:prstGeom>
          <a:noFill/>
          <a:ln>
            <a:noFill/>
          </a:ln>
        </p:spPr>
        <p:txBody>
          <a:bodyPr anchorCtr="0" anchor="ctr" bIns="91425" lIns="91425" spcFirstLastPara="1" rIns="91425" wrap="square" tIns="91425">
            <a:noAutofit/>
          </a:bodyPr>
          <a:lstStyle/>
          <a:p>
            <a:pPr indent="-317500" lvl="0" marL="457200" rtl="0" algn="l">
              <a:lnSpc>
                <a:spcPct val="115000"/>
              </a:lnSpc>
              <a:spcBef>
                <a:spcPts val="0"/>
              </a:spcBef>
              <a:spcAft>
                <a:spcPts val="0"/>
              </a:spcAft>
              <a:buSzPts val="1400"/>
              <a:buFont typeface="Corbel"/>
              <a:buChar char="●"/>
            </a:pPr>
            <a:r>
              <a:rPr lang="en">
                <a:latin typeface="Corbel"/>
                <a:ea typeface="Corbel"/>
                <a:cs typeface="Corbel"/>
                <a:sym typeface="Corbel"/>
              </a:rPr>
              <a:t>What elements of physical geography do you see in this drawing?</a:t>
            </a:r>
            <a:endParaRPr>
              <a:latin typeface="Corbel"/>
              <a:ea typeface="Corbel"/>
              <a:cs typeface="Corbel"/>
              <a:sym typeface="Corbel"/>
            </a:endParaRPr>
          </a:p>
          <a:p>
            <a:pPr indent="-317500" lvl="0" marL="457200" rtl="0" algn="l">
              <a:lnSpc>
                <a:spcPct val="115000"/>
              </a:lnSpc>
              <a:spcBef>
                <a:spcPts val="0"/>
              </a:spcBef>
              <a:spcAft>
                <a:spcPts val="0"/>
              </a:spcAft>
              <a:buSzPts val="1400"/>
              <a:buFont typeface="Corbel"/>
              <a:buChar char="●"/>
            </a:pPr>
            <a:r>
              <a:rPr lang="en">
                <a:latin typeface="Corbel"/>
                <a:ea typeface="Corbel"/>
                <a:cs typeface="Corbel"/>
                <a:sym typeface="Corbel"/>
              </a:rPr>
              <a:t>What can you learn about the lifestyle of the American Indians in this drawing?</a:t>
            </a:r>
            <a:endParaRPr>
              <a:latin typeface="Corbel"/>
              <a:ea typeface="Corbel"/>
              <a:cs typeface="Corbel"/>
              <a:sym typeface="Corbel"/>
            </a:endParaRPr>
          </a:p>
          <a:p>
            <a:pPr indent="-317500" lvl="0" marL="457200" rtl="0" algn="l">
              <a:lnSpc>
                <a:spcPct val="115000"/>
              </a:lnSpc>
              <a:spcBef>
                <a:spcPts val="0"/>
              </a:spcBef>
              <a:spcAft>
                <a:spcPts val="0"/>
              </a:spcAft>
              <a:buSzPts val="1400"/>
              <a:buFont typeface="Corbel"/>
              <a:buChar char="●"/>
            </a:pPr>
            <a:r>
              <a:rPr lang="en">
                <a:latin typeface="Corbel"/>
                <a:ea typeface="Corbel"/>
                <a:cs typeface="Corbel"/>
                <a:sym typeface="Corbel"/>
              </a:rPr>
              <a:t>How have the American Indians in this drawing adapted to their environment?</a:t>
            </a:r>
            <a:endParaRPr>
              <a:latin typeface="Corbel"/>
              <a:ea typeface="Corbel"/>
              <a:cs typeface="Corbel"/>
              <a:sym typeface="Corbel"/>
            </a:endParaRPr>
          </a:p>
          <a:p>
            <a:pPr indent="-317500" lvl="0" marL="457200" rtl="0" algn="l">
              <a:lnSpc>
                <a:spcPct val="115000"/>
              </a:lnSpc>
              <a:spcBef>
                <a:spcPts val="0"/>
              </a:spcBef>
              <a:spcAft>
                <a:spcPts val="0"/>
              </a:spcAft>
              <a:buSzPts val="1400"/>
              <a:buFont typeface="Corbel"/>
              <a:buChar char="●"/>
            </a:pPr>
            <a:r>
              <a:rPr lang="en">
                <a:latin typeface="Corbel"/>
                <a:ea typeface="Corbel"/>
                <a:cs typeface="Corbel"/>
                <a:sym typeface="Corbel"/>
              </a:rPr>
              <a:t>Are the Algonquins in this drawing nomadic or sedentary? How do you know?</a:t>
            </a:r>
            <a:endParaRPr>
              <a:latin typeface="Corbel"/>
              <a:ea typeface="Corbel"/>
              <a:cs typeface="Corbel"/>
              <a:sym typeface="Corbel"/>
            </a:endParaRPr>
          </a:p>
        </p:txBody>
      </p:sp>
      <p:sp>
        <p:nvSpPr>
          <p:cNvPr id="98" name="Google Shape;98;p19"/>
          <p:cNvSpPr txBox="1"/>
          <p:nvPr/>
        </p:nvSpPr>
        <p:spPr>
          <a:xfrm>
            <a:off x="5126550" y="3928500"/>
            <a:ext cx="3000000" cy="10626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2200"/>
              </a:spcAft>
              <a:buNone/>
            </a:pPr>
            <a:r>
              <a:rPr lang="en" sz="1200">
                <a:uFill>
                  <a:noFill/>
                </a:uFill>
                <a:latin typeface="Corbel"/>
                <a:ea typeface="Corbel"/>
                <a:cs typeface="Corbel"/>
                <a:sym typeface="Corbel"/>
                <a:hlinkClick r:id="rId4"/>
              </a:rPr>
              <a:t>De Bry, Theodor. </a:t>
            </a:r>
            <a:r>
              <a:rPr i="1" lang="en" sz="1200">
                <a:uFill>
                  <a:noFill/>
                </a:uFill>
                <a:latin typeface="Corbel"/>
                <a:ea typeface="Corbel"/>
                <a:cs typeface="Corbel"/>
                <a:sym typeface="Corbel"/>
                <a:hlinkClick r:id="rId5"/>
              </a:rPr>
              <a:t>Americae pars decima</a:t>
            </a:r>
            <a:r>
              <a:rPr lang="en" sz="1200">
                <a:uFill>
                  <a:noFill/>
                </a:uFill>
                <a:latin typeface="Corbel"/>
                <a:ea typeface="Corbel"/>
                <a:cs typeface="Corbel"/>
                <a:sym typeface="Corbel"/>
                <a:hlinkClick r:id="rId6"/>
              </a:rPr>
              <a:t>. Oppenheimii: Typis H. Galleri, 1619. Library of Congress Rare Book and Special Collections Division.</a:t>
            </a:r>
            <a:endParaRPr sz="1200">
              <a:uFill>
                <a:noFill/>
              </a:uFill>
              <a:latin typeface="Corbel"/>
              <a:ea typeface="Corbel"/>
              <a:cs typeface="Corbel"/>
              <a:sym typeface="Corbel"/>
              <a:hlinkClick r:id="rId7"/>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 name="Shape 102"/>
        <p:cNvGrpSpPr/>
        <p:nvPr/>
      </p:nvGrpSpPr>
      <p:grpSpPr>
        <a:xfrm>
          <a:off x="0" y="0"/>
          <a:ext cx="0" cy="0"/>
          <a:chOff x="0" y="0"/>
          <a:chExt cx="0" cy="0"/>
        </a:xfrm>
      </p:grpSpPr>
      <p:sp>
        <p:nvSpPr>
          <p:cNvPr id="103" name="Google Shape;103;p20"/>
          <p:cNvSpPr txBox="1"/>
          <p:nvPr/>
        </p:nvSpPr>
        <p:spPr>
          <a:xfrm>
            <a:off x="2216250" y="4669550"/>
            <a:ext cx="4711500" cy="560700"/>
          </a:xfrm>
          <a:prstGeom prst="rect">
            <a:avLst/>
          </a:prstGeom>
          <a:noFill/>
          <a:ln>
            <a:noFill/>
          </a:ln>
        </p:spPr>
        <p:txBody>
          <a:bodyPr anchorCtr="0" anchor="ctr" bIns="91425" lIns="91425" spcFirstLastPara="1" rIns="91425" wrap="square" tIns="91425">
            <a:noAutofit/>
          </a:bodyPr>
          <a:lstStyle/>
          <a:p>
            <a:pPr indent="0" lvl="0" marL="0" rtl="0" algn="l">
              <a:lnSpc>
                <a:spcPct val="119836"/>
              </a:lnSpc>
              <a:spcBef>
                <a:spcPts val="0"/>
              </a:spcBef>
              <a:spcAft>
                <a:spcPts val="1800"/>
              </a:spcAft>
              <a:buNone/>
            </a:pPr>
            <a:r>
              <a:rPr b="1" lang="en" sz="2750" u="sng">
                <a:solidFill>
                  <a:schemeClr val="hlink"/>
                </a:solidFill>
                <a:latin typeface="Corbel"/>
                <a:ea typeface="Corbel"/>
                <a:cs typeface="Corbel"/>
                <a:sym typeface="Corbel"/>
                <a:hlinkClick r:id="rId3"/>
              </a:rPr>
              <a:t>Birch-bark Indian Wigwams</a:t>
            </a:r>
            <a:endParaRPr b="1" sz="2750">
              <a:solidFill>
                <a:srgbClr val="232324"/>
              </a:solidFill>
              <a:latin typeface="Corbel"/>
              <a:ea typeface="Corbel"/>
              <a:cs typeface="Corbel"/>
              <a:sym typeface="Corbel"/>
            </a:endParaRPr>
          </a:p>
        </p:txBody>
      </p:sp>
      <p:pic>
        <p:nvPicPr>
          <p:cNvPr descr="&lt;p&gt;A woman and child are on the left, next to a wigwam. 5 men are seated to the right of a canoe. Two have pipes. A group of four are standing in the background near two wigwams. A river is near the horizon.&lt;/p&gt;&#10;" id="104" name="Google Shape;104;p20"/>
          <p:cNvPicPr preferRelativeResize="0"/>
          <p:nvPr/>
        </p:nvPicPr>
        <p:blipFill>
          <a:blip r:embed="rId4">
            <a:alphaModFix/>
          </a:blip>
          <a:stretch>
            <a:fillRect/>
          </a:stretch>
        </p:blipFill>
        <p:spPr>
          <a:xfrm>
            <a:off x="1470500" y="61825"/>
            <a:ext cx="5610549" cy="44884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 name="Shape 108"/>
        <p:cNvGrpSpPr/>
        <p:nvPr/>
      </p:nvGrpSpPr>
      <p:grpSpPr>
        <a:xfrm>
          <a:off x="0" y="0"/>
          <a:ext cx="0" cy="0"/>
          <a:chOff x="0" y="0"/>
          <a:chExt cx="0" cy="0"/>
        </a:xfrm>
      </p:grpSpPr>
      <p:pic>
        <p:nvPicPr>
          <p:cNvPr descr="&lt;p&gt;A woman and child are on the left, next to a wigwam. 5 men are seated to the right of a canoe. Two have pipes. A group of four are standing in the background near two wigwams. A river is near the horizon.&lt;/p&gt;&#10;" id="109" name="Google Shape;109;p21"/>
          <p:cNvPicPr preferRelativeResize="0"/>
          <p:nvPr/>
        </p:nvPicPr>
        <p:blipFill>
          <a:blip r:embed="rId3">
            <a:alphaModFix/>
          </a:blip>
          <a:stretch>
            <a:fillRect/>
          </a:stretch>
        </p:blipFill>
        <p:spPr>
          <a:xfrm>
            <a:off x="41825" y="215582"/>
            <a:ext cx="5861350" cy="4687936"/>
          </a:xfrm>
          <a:prstGeom prst="rect">
            <a:avLst/>
          </a:prstGeom>
          <a:noFill/>
          <a:ln>
            <a:noFill/>
          </a:ln>
        </p:spPr>
      </p:pic>
      <p:sp>
        <p:nvSpPr>
          <p:cNvPr id="110" name="Google Shape;110;p21"/>
          <p:cNvSpPr txBox="1"/>
          <p:nvPr/>
        </p:nvSpPr>
        <p:spPr>
          <a:xfrm>
            <a:off x="5986800" y="655100"/>
            <a:ext cx="3000000" cy="3000000"/>
          </a:xfrm>
          <a:prstGeom prst="rect">
            <a:avLst/>
          </a:prstGeom>
          <a:noFill/>
          <a:ln>
            <a:noFill/>
          </a:ln>
        </p:spPr>
        <p:txBody>
          <a:bodyPr anchorCtr="0" anchor="ctr" bIns="91425" lIns="91425" spcFirstLastPara="1" rIns="91425" wrap="square" tIns="91425">
            <a:noAutofit/>
          </a:bodyPr>
          <a:lstStyle/>
          <a:p>
            <a:pPr indent="-304800" lvl="0" marL="457200" rtl="0" algn="l">
              <a:lnSpc>
                <a:spcPct val="150000"/>
              </a:lnSpc>
              <a:spcBef>
                <a:spcPts val="0"/>
              </a:spcBef>
              <a:spcAft>
                <a:spcPts val="0"/>
              </a:spcAft>
              <a:buClr>
                <a:srgbClr val="000000"/>
              </a:buClr>
              <a:buSzPts val="1200"/>
              <a:buFont typeface="Corbel"/>
              <a:buChar char="●"/>
            </a:pPr>
            <a:r>
              <a:rPr lang="en" sz="1200">
                <a:latin typeface="Corbel"/>
                <a:ea typeface="Corbel"/>
                <a:cs typeface="Corbel"/>
                <a:sym typeface="Corbel"/>
              </a:rPr>
              <a:t>What types of physical geography and natural resources do you see in this photograph?</a:t>
            </a:r>
            <a:endParaRPr sz="1200">
              <a:latin typeface="Corbel"/>
              <a:ea typeface="Corbel"/>
              <a:cs typeface="Corbel"/>
              <a:sym typeface="Corbel"/>
            </a:endParaRPr>
          </a:p>
          <a:p>
            <a:pPr indent="-304800" lvl="0" marL="457200" rtl="0" algn="l">
              <a:lnSpc>
                <a:spcPct val="150000"/>
              </a:lnSpc>
              <a:spcBef>
                <a:spcPts val="0"/>
              </a:spcBef>
              <a:spcAft>
                <a:spcPts val="0"/>
              </a:spcAft>
              <a:buClr>
                <a:srgbClr val="000000"/>
              </a:buClr>
              <a:buSzPts val="1200"/>
              <a:buFont typeface="Corbel"/>
              <a:buChar char="●"/>
            </a:pPr>
            <a:r>
              <a:rPr lang="en" sz="1200">
                <a:latin typeface="Corbel"/>
                <a:ea typeface="Corbel"/>
                <a:cs typeface="Corbel"/>
                <a:sym typeface="Corbel"/>
              </a:rPr>
              <a:t>How did the Indians at Oklanah, near Lake Superior, adapt to their physical environment?</a:t>
            </a:r>
            <a:endParaRPr sz="1200">
              <a:latin typeface="Corbel"/>
              <a:ea typeface="Corbel"/>
              <a:cs typeface="Corbel"/>
              <a:sym typeface="Corbel"/>
            </a:endParaRPr>
          </a:p>
          <a:p>
            <a:pPr indent="-304800" lvl="0" marL="457200" rtl="0" algn="l">
              <a:lnSpc>
                <a:spcPct val="150000"/>
              </a:lnSpc>
              <a:spcBef>
                <a:spcPts val="0"/>
              </a:spcBef>
              <a:spcAft>
                <a:spcPts val="0"/>
              </a:spcAft>
              <a:buClr>
                <a:srgbClr val="000000"/>
              </a:buClr>
              <a:buSzPts val="1200"/>
              <a:buFont typeface="Corbel"/>
              <a:buChar char="●"/>
            </a:pPr>
            <a:r>
              <a:rPr lang="en" sz="1200">
                <a:latin typeface="Corbel"/>
                <a:ea typeface="Corbel"/>
                <a:cs typeface="Corbel"/>
                <a:sym typeface="Corbel"/>
              </a:rPr>
              <a:t>What questions do you have about this engraving?</a:t>
            </a:r>
            <a:endParaRPr sz="1200">
              <a:latin typeface="Corbel"/>
              <a:ea typeface="Corbel"/>
              <a:cs typeface="Corbel"/>
              <a:sym typeface="Corbel"/>
            </a:endParaRPr>
          </a:p>
        </p:txBody>
      </p:sp>
      <p:sp>
        <p:nvSpPr>
          <p:cNvPr id="111" name="Google Shape;111;p21"/>
          <p:cNvSpPr txBox="1"/>
          <p:nvPr/>
        </p:nvSpPr>
        <p:spPr>
          <a:xfrm>
            <a:off x="6070450" y="3268700"/>
            <a:ext cx="2948100" cy="2560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2200"/>
              </a:spcAft>
              <a:buNone/>
            </a:pPr>
            <a:r>
              <a:rPr lang="en" sz="1200">
                <a:uFill>
                  <a:noFill/>
                </a:uFill>
                <a:latin typeface="Corbel"/>
                <a:ea typeface="Corbel"/>
                <a:cs typeface="Corbel"/>
                <a:sym typeface="Corbel"/>
                <a:hlinkClick r:id="rId4"/>
              </a:rPr>
              <a:t>“Birch-bark Indian Wigwams.” Illustration in </a:t>
            </a:r>
            <a:r>
              <a:rPr i="1" lang="en" sz="1200">
                <a:uFill>
                  <a:noFill/>
                </a:uFill>
                <a:latin typeface="Corbel"/>
                <a:ea typeface="Corbel"/>
                <a:cs typeface="Corbel"/>
                <a:sym typeface="Corbel"/>
                <a:hlinkClick r:id="rId5"/>
              </a:rPr>
              <a:t>Harper’s Weekly</a:t>
            </a:r>
            <a:r>
              <a:rPr lang="en" sz="1200">
                <a:uFill>
                  <a:noFill/>
                </a:uFill>
                <a:latin typeface="Corbel"/>
                <a:ea typeface="Corbel"/>
                <a:cs typeface="Corbel"/>
                <a:sym typeface="Corbel"/>
                <a:hlinkClick r:id="rId6"/>
              </a:rPr>
              <a:t>, August 5, 1871. Library of Congress Prints and Photographs Division.</a:t>
            </a:r>
            <a:endParaRPr sz="1200">
              <a:uFill>
                <a:noFill/>
              </a:uFill>
              <a:latin typeface="Corbel"/>
              <a:ea typeface="Corbel"/>
              <a:cs typeface="Corbel"/>
              <a:sym typeface="Corbel"/>
              <a:hlinkClick r:id="rId7"/>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