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orbel"/>
      <p:regular r:id="rId22"/>
      <p:bold r:id="rId23"/>
      <p:italic r:id="rId24"/>
      <p:boldItalic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rbel-regular.fntdata"/><Relationship Id="rId21" Type="http://schemas.openxmlformats.org/officeDocument/2006/relationships/slide" Target="slides/slide17.xml"/><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regular.fntdata"/><Relationship Id="rId25" Type="http://schemas.openxmlformats.org/officeDocument/2006/relationships/font" Target="fonts/Corbel-boldItalic.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6d28c9921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6d28c992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6d28c9921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6d28c992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6d28c9921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6d28c992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6d28c9921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6d28c9921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6d28c9921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6d28c9921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6d28c9921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6d28c992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6d28c9921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6d28c9921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d28c9921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d28c992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6d28c9921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6d28c992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6d28c9921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6d28c992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d28c9921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d28c992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6d28c9921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6d28c9921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53" name="Google Shape;53;p13"/>
          <p:cNvSpPr txBox="1"/>
          <p:nvPr>
            <p:ph idx="10" type="dt"/>
          </p:nvPr>
        </p:nvSpPr>
        <p:spPr>
          <a:xfrm>
            <a:off x="8595360" y="6356350"/>
            <a:ext cx="2910900" cy="365100"/>
          </a:xfrm>
          <a:prstGeom prst="rect">
            <a:avLst/>
          </a:prstGeom>
          <a:noFill/>
          <a:ln>
            <a:noFill/>
          </a:ln>
        </p:spPr>
        <p:txBody>
          <a:bodyPr anchorCtr="0" anchor="ctr"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54" name="Google Shape;54;p13"/>
          <p:cNvSpPr txBox="1"/>
          <p:nvPr>
            <p:ph idx="11" type="ftr"/>
          </p:nvPr>
        </p:nvSpPr>
        <p:spPr>
          <a:xfrm>
            <a:off x="685800" y="6355845"/>
            <a:ext cx="7772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Google Shape;55;p13"/>
          <p:cNvSpPr txBox="1"/>
          <p:nvPr>
            <p:ph idx="12" type="sldNum"/>
          </p:nvPr>
        </p:nvSpPr>
        <p:spPr>
          <a:xfrm>
            <a:off x="8763000" y="38100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s://www.loc.gov/item/9944614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ualrexhibits.org/trailoftears/eyewitness-accounts/choctaw-removal-song/" TargetMode="Externa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hyperlink" Target="https://ualrexhibits.org/trailoftears/eyewitness-accounts/choctaw-removal-song/" TargetMode="External"/><Relationship Id="rId5" Type="http://schemas.openxmlformats.org/officeDocument/2006/relationships/hyperlink" Target="https://ualrexhibits.org/trailoftears/eyewitness-accounts/choctaw-removal-song/" TargetMode="External"/><Relationship Id="rId6" Type="http://schemas.openxmlformats.org/officeDocument/2006/relationships/hyperlink" Target="https://ualrexhibits.org/trailoftears/eyewitness-accounts/choctaw-removal-song/" TargetMode="External"/><Relationship Id="rId7" Type="http://schemas.openxmlformats.org/officeDocument/2006/relationships/hyperlink" Target="https://ualrexhibits.org/trailoftears/eyewitness-accounts/choctaw-removal-so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ualrexhibits.org/trailoftears/eyewitness-accounts/siah-hicks-creek-interview-1937/"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hyperlink" Target="https://www.loc.gov/resource/g3701e.ct003648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hyperlink" Target="https://www.loc.gov/resource/g3701e.ct003648r" TargetMode="External"/><Relationship Id="rId5" Type="http://schemas.openxmlformats.org/officeDocument/2006/relationships/hyperlink" Target="https://www.loc.gov/resource/g3701e.ct003648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oc.gov/resource/maj.01075_0394_0397/?sp=2"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loc.gov/resource/maj.01075_0394_0397/?sp=2"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loc.gov/resource/g4051e.mf000044/"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hyperlink" Target="https://www.loc.gov/resource/g4051e.mf00004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ualrexhibits.org/trailoftears/letters/correspondence-general-smith-to-harris/nathaniel-smith-correspondence-regarding-cherokee-removal-april-1837/" TargetMode="External"/><Relationship Id="rId4" Type="http://schemas.openxmlformats.org/officeDocument/2006/relationships/hyperlink" Target="https://ualrexhibits.org/trailoftears/letters/correspondence-general-smith-to-harris/nathaniel-smith-correspondence-regarding-cherokee-removal-april-1837/" TargetMode="External"/><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555025" y="494077"/>
            <a:ext cx="11360700" cy="1164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b="1" lang="en-US" sz="6000">
                <a:solidFill>
                  <a:srgbClr val="232324"/>
                </a:solidFill>
                <a:latin typeface="Corbel"/>
                <a:ea typeface="Corbel"/>
                <a:cs typeface="Corbel"/>
                <a:sym typeface="Corbel"/>
              </a:rPr>
              <a:t>American Indian Removal</a:t>
            </a:r>
            <a:endParaRPr sz="6000">
              <a:latin typeface="Corbel"/>
              <a:ea typeface="Corbel"/>
              <a:cs typeface="Corbel"/>
              <a:sym typeface="Corbel"/>
            </a:endParaRPr>
          </a:p>
        </p:txBody>
      </p:sp>
      <p:sp>
        <p:nvSpPr>
          <p:cNvPr id="61" name="Google Shape;61;p14"/>
          <p:cNvSpPr txBox="1"/>
          <p:nvPr>
            <p:ph idx="1" type="subTitle"/>
          </p:nvPr>
        </p:nvSpPr>
        <p:spPr>
          <a:xfrm>
            <a:off x="1019225" y="5380450"/>
            <a:ext cx="10742400" cy="1231500"/>
          </a:xfrm>
          <a:prstGeom prst="rect">
            <a:avLst/>
          </a:prstGeom>
        </p:spPr>
        <p:txBody>
          <a:bodyPr anchorCtr="0" anchor="t" bIns="121900" lIns="121900" spcFirstLastPara="1" rIns="121900" wrap="square" tIns="121900">
            <a:noAutofit/>
          </a:bodyPr>
          <a:lstStyle/>
          <a:p>
            <a:pPr indent="-355600" lvl="0" marL="457200" rtl="0" algn="l">
              <a:lnSpc>
                <a:spcPct val="115000"/>
              </a:lnSpc>
              <a:spcBef>
                <a:spcPts val="0"/>
              </a:spcBef>
              <a:spcAft>
                <a:spcPts val="0"/>
              </a:spcAft>
              <a:buClr>
                <a:srgbClr val="000000"/>
              </a:buClr>
              <a:buSzPts val="2000"/>
              <a:buFont typeface="Corbel"/>
              <a:buChar char="●"/>
            </a:pPr>
            <a:r>
              <a:rPr lang="en-US" sz="2000">
                <a:solidFill>
                  <a:srgbClr val="000000"/>
                </a:solidFill>
                <a:latin typeface="Corbel"/>
                <a:ea typeface="Corbel"/>
                <a:cs typeface="Corbel"/>
                <a:sym typeface="Corbel"/>
              </a:rPr>
              <a:t>What techniques do individuals use to try to persuade others?</a:t>
            </a:r>
            <a:endParaRPr sz="2000">
              <a:solidFill>
                <a:srgbClr val="000000"/>
              </a:solidFill>
              <a:latin typeface="Corbel"/>
              <a:ea typeface="Corbel"/>
              <a:cs typeface="Corbel"/>
              <a:sym typeface="Corbel"/>
            </a:endParaRPr>
          </a:p>
          <a:p>
            <a:pPr indent="-355600" lvl="0" marL="457200" rtl="0" algn="l">
              <a:lnSpc>
                <a:spcPct val="115000"/>
              </a:lnSpc>
              <a:spcBef>
                <a:spcPts val="0"/>
              </a:spcBef>
              <a:spcAft>
                <a:spcPts val="0"/>
              </a:spcAft>
              <a:buClr>
                <a:srgbClr val="000000"/>
              </a:buClr>
              <a:buSzPts val="2000"/>
              <a:buFont typeface="Corbel"/>
              <a:buChar char="●"/>
            </a:pPr>
            <a:r>
              <a:rPr lang="en-US" sz="2000">
                <a:solidFill>
                  <a:srgbClr val="000000"/>
                </a:solidFill>
                <a:latin typeface="Corbel"/>
                <a:ea typeface="Corbel"/>
                <a:cs typeface="Corbel"/>
                <a:sym typeface="Corbel"/>
              </a:rPr>
              <a:t>Who was Andrew Jackson and how did he influence westward expansion of the United States?</a:t>
            </a:r>
            <a:endParaRPr sz="2000">
              <a:solidFill>
                <a:srgbClr val="000000"/>
              </a:solidFill>
              <a:latin typeface="Corbel"/>
              <a:ea typeface="Corbel"/>
              <a:cs typeface="Corbel"/>
              <a:sym typeface="Corbel"/>
            </a:endParaRPr>
          </a:p>
          <a:p>
            <a:pPr indent="0" lvl="0" marL="0" rtl="0" algn="ctr">
              <a:spcBef>
                <a:spcPts val="2200"/>
              </a:spcBef>
              <a:spcAft>
                <a:spcPts val="0"/>
              </a:spcAft>
              <a:buNone/>
            </a:pPr>
            <a:r>
              <a:t/>
            </a:r>
            <a:endParaRPr>
              <a:latin typeface="Corbel"/>
              <a:ea typeface="Corbel"/>
              <a:cs typeface="Corbel"/>
              <a:sym typeface="Corbel"/>
            </a:endParaRPr>
          </a:p>
        </p:txBody>
      </p:sp>
      <p:sp>
        <p:nvSpPr>
          <p:cNvPr id="62" name="Google Shape;62;p14"/>
          <p:cNvSpPr txBox="1"/>
          <p:nvPr/>
        </p:nvSpPr>
        <p:spPr>
          <a:xfrm>
            <a:off x="2824975" y="2276725"/>
            <a:ext cx="7131000" cy="20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200">
                <a:latin typeface="Corbel"/>
                <a:ea typeface="Corbel"/>
                <a:cs typeface="Corbel"/>
                <a:sym typeface="Corbel"/>
              </a:rPr>
              <a:t>How do primary sources show the author’s/creator’s point of view and the context of the time period?</a:t>
            </a:r>
            <a:endParaRPr sz="320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blip>
          <a:srcRect b="0" l="0" r="0" t="0"/>
          <a:stretch/>
        </p:blipFill>
        <p:spPr>
          <a:xfrm>
            <a:off x="120795" y="37413"/>
            <a:ext cx="6337042" cy="6783186"/>
          </a:xfrm>
          <a:prstGeom prst="rect">
            <a:avLst/>
          </a:prstGeom>
          <a:noFill/>
          <a:ln>
            <a:noFill/>
          </a:ln>
        </p:spPr>
      </p:pic>
      <p:sp>
        <p:nvSpPr>
          <p:cNvPr id="123" name="Google Shape;123;p23"/>
          <p:cNvSpPr txBox="1"/>
          <p:nvPr/>
        </p:nvSpPr>
        <p:spPr>
          <a:xfrm>
            <a:off x="7173950" y="808475"/>
            <a:ext cx="4395600" cy="36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4"/>
              </a:rPr>
              <a:t>Map of the former territorial limits of the Cherokee Nation of Indians , 1884</a:t>
            </a:r>
            <a:endParaRPr sz="3600">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nvSpPr>
        <p:spPr>
          <a:xfrm>
            <a:off x="7620000" y="4497675"/>
            <a:ext cx="3297300" cy="227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rbel"/>
                <a:ea typeface="Corbel"/>
                <a:cs typeface="Corbel"/>
                <a:sym typeface="Corbel"/>
              </a:rPr>
              <a:t>Royce, C. C. Map of the former territorial limits of the Cherokee “Nation of” Indians ; Map showing the territory originally assigned Cherokee “Nation of” Indians. [S.l, 1884] Map. Library of Congress Geography and Map Division.</a:t>
            </a:r>
            <a:endParaRPr>
              <a:latin typeface="Corbel"/>
              <a:ea typeface="Corbel"/>
              <a:cs typeface="Corbel"/>
              <a:sym typeface="Corbel"/>
            </a:endParaRPr>
          </a:p>
        </p:txBody>
      </p:sp>
      <p:pic>
        <p:nvPicPr>
          <p:cNvPr id="129" name="Google Shape;129;p24"/>
          <p:cNvPicPr preferRelativeResize="0"/>
          <p:nvPr/>
        </p:nvPicPr>
        <p:blipFill rotWithShape="1">
          <a:blip r:embed="rId3">
            <a:alphaModFix/>
          </a:blip>
          <a:srcRect b="0" l="0" r="0" t="0"/>
          <a:stretch/>
        </p:blipFill>
        <p:spPr>
          <a:xfrm>
            <a:off x="120795" y="37413"/>
            <a:ext cx="6337042" cy="6783186"/>
          </a:xfrm>
          <a:prstGeom prst="rect">
            <a:avLst/>
          </a:prstGeom>
          <a:noFill/>
          <a:ln>
            <a:noFill/>
          </a:ln>
        </p:spPr>
      </p:pic>
      <p:sp>
        <p:nvSpPr>
          <p:cNvPr id="130" name="Google Shape;130;p24"/>
          <p:cNvSpPr txBox="1"/>
          <p:nvPr/>
        </p:nvSpPr>
        <p:spPr>
          <a:xfrm>
            <a:off x="7099600" y="585450"/>
            <a:ext cx="4413900" cy="3912300"/>
          </a:xfrm>
          <a:prstGeom prst="rect">
            <a:avLst/>
          </a:prstGeom>
          <a:noFill/>
          <a:ln>
            <a:noFill/>
          </a:ln>
        </p:spPr>
        <p:txBody>
          <a:bodyPr anchorCtr="0" anchor="ctr" bIns="91425" lIns="91425" spcFirstLastPara="1" rIns="91425" wrap="square" tIns="91425">
            <a:noAutofit/>
          </a:bodyPr>
          <a:lstStyle/>
          <a:p>
            <a:pPr indent="-355600" lvl="0" marL="457200" rtl="0" algn="l">
              <a:lnSpc>
                <a:spcPct val="115000"/>
              </a:lnSpc>
              <a:spcBef>
                <a:spcPts val="0"/>
              </a:spcBef>
              <a:spcAft>
                <a:spcPts val="0"/>
              </a:spcAft>
              <a:buSzPts val="2000"/>
              <a:buFont typeface="Corbel"/>
              <a:buChar char="●"/>
            </a:pPr>
            <a:r>
              <a:rPr lang="en-US" sz="2000">
                <a:latin typeface="Corbel"/>
                <a:ea typeface="Corbel"/>
                <a:cs typeface="Corbel"/>
                <a:sym typeface="Corbel"/>
              </a:rPr>
              <a:t>What does the word “ceded” mean?</a:t>
            </a:r>
            <a:endParaRPr sz="2000">
              <a:latin typeface="Corbel"/>
              <a:ea typeface="Corbel"/>
              <a:cs typeface="Corbel"/>
              <a:sym typeface="Corbel"/>
            </a:endParaRPr>
          </a:p>
          <a:p>
            <a:pPr indent="-355600" lvl="0" marL="457200" rtl="0" algn="l">
              <a:lnSpc>
                <a:spcPct val="115000"/>
              </a:lnSpc>
              <a:spcBef>
                <a:spcPts val="0"/>
              </a:spcBef>
              <a:spcAft>
                <a:spcPts val="0"/>
              </a:spcAft>
              <a:buSzPts val="2000"/>
              <a:buFont typeface="Corbel"/>
              <a:buChar char="●"/>
            </a:pPr>
            <a:r>
              <a:rPr lang="en-US" sz="2000">
                <a:latin typeface="Corbel"/>
                <a:ea typeface="Corbel"/>
                <a:cs typeface="Corbel"/>
                <a:sym typeface="Corbel"/>
              </a:rPr>
              <a:t>Compare this map with the map from 1836 showing territory west of Arkansas and Missouri. What do you notice?</a:t>
            </a:r>
            <a:endParaRPr sz="2000">
              <a:latin typeface="Corbel"/>
              <a:ea typeface="Corbel"/>
              <a:cs typeface="Corbel"/>
              <a:sym typeface="Corbel"/>
            </a:endParaRPr>
          </a:p>
          <a:p>
            <a:pPr indent="-355600" lvl="0" marL="457200" rtl="0" algn="l">
              <a:lnSpc>
                <a:spcPct val="115000"/>
              </a:lnSpc>
              <a:spcBef>
                <a:spcPts val="0"/>
              </a:spcBef>
              <a:spcAft>
                <a:spcPts val="0"/>
              </a:spcAft>
              <a:buSzPts val="2000"/>
              <a:buFont typeface="Corbel"/>
              <a:buChar char="●"/>
            </a:pPr>
            <a:r>
              <a:rPr lang="en-US" sz="2000">
                <a:latin typeface="Corbel"/>
                <a:ea typeface="Corbel"/>
                <a:cs typeface="Corbel"/>
                <a:sym typeface="Corbel"/>
              </a:rPr>
              <a:t>From what perspective was this map drawn? Cite evidence to support your answer.</a:t>
            </a:r>
            <a:endParaRPr sz="20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5"/>
          <p:cNvSpPr/>
          <p:nvPr/>
        </p:nvSpPr>
        <p:spPr>
          <a:xfrm>
            <a:off x="3809700" y="5457375"/>
            <a:ext cx="4677600" cy="9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000" u="sng">
                <a:solidFill>
                  <a:schemeClr val="hlink"/>
                </a:solidFill>
                <a:hlinkClick r:id="rId3"/>
              </a:rPr>
              <a:t>Choctaw Removal Song</a:t>
            </a:r>
            <a:endParaRPr b="1" sz="3000">
              <a:latin typeface="Corbel"/>
              <a:ea typeface="Corbel"/>
              <a:cs typeface="Corbel"/>
              <a:sym typeface="Corbel"/>
            </a:endParaRPr>
          </a:p>
        </p:txBody>
      </p:sp>
      <p:pic>
        <p:nvPicPr>
          <p:cNvPr descr="&lt;p&gt;The source is a transcript of a Choctaw song with original lyrics in the native language and an English translation. It is part of an exhibit on the Trail of Tears through Arkansas by the UA Little Rock Center for Arkansas History and Culture.&lt;/p&gt;&#10;" id="136" name="Google Shape;136;p25"/>
          <p:cNvPicPr preferRelativeResize="0"/>
          <p:nvPr/>
        </p:nvPicPr>
        <p:blipFill>
          <a:blip r:embed="rId4">
            <a:alphaModFix/>
          </a:blip>
          <a:stretch>
            <a:fillRect/>
          </a:stretch>
        </p:blipFill>
        <p:spPr>
          <a:xfrm>
            <a:off x="2177275" y="1501118"/>
            <a:ext cx="7942450" cy="3473075"/>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descr="&lt;p&gt;The source is a transcript of a Choctaw song with original lyrics in the native language and an English translation. It is part of an exhibit on the Trail of Tears through Arkansas by the UA Little Rock Center for Arkansas History and Culture.&lt;/p&gt;&#10;" id="141" name="Google Shape;141;p26"/>
          <p:cNvPicPr preferRelativeResize="0"/>
          <p:nvPr/>
        </p:nvPicPr>
        <p:blipFill>
          <a:blip r:embed="rId3">
            <a:alphaModFix/>
          </a:blip>
          <a:stretch>
            <a:fillRect/>
          </a:stretch>
        </p:blipFill>
        <p:spPr>
          <a:xfrm>
            <a:off x="2177275" y="1501118"/>
            <a:ext cx="7942450" cy="3473075"/>
          </a:xfrm>
          <a:prstGeom prst="rect">
            <a:avLst/>
          </a:prstGeom>
          <a:noFill/>
          <a:ln cap="flat" cmpd="sng" w="19050">
            <a:solidFill>
              <a:srgbClr val="000000"/>
            </a:solidFill>
            <a:prstDash val="solid"/>
            <a:round/>
            <a:headEnd len="sm" w="sm" type="none"/>
            <a:tailEnd len="sm" w="sm" type="none"/>
          </a:ln>
        </p:spPr>
      </p:pic>
      <p:sp>
        <p:nvSpPr>
          <p:cNvPr id="142" name="Google Shape;142;p26"/>
          <p:cNvSpPr txBox="1"/>
          <p:nvPr/>
        </p:nvSpPr>
        <p:spPr>
          <a:xfrm>
            <a:off x="2927175" y="5357625"/>
            <a:ext cx="7750200" cy="10779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SzPts val="2400"/>
              <a:buFont typeface="Corbel"/>
              <a:buChar char="●"/>
            </a:pPr>
            <a:r>
              <a:rPr lang="en-US" sz="2400">
                <a:latin typeface="Corbel"/>
                <a:ea typeface="Corbel"/>
                <a:cs typeface="Corbel"/>
                <a:sym typeface="Corbel"/>
              </a:rPr>
              <a:t>What point of view does this source show?</a:t>
            </a:r>
            <a:endParaRPr sz="2400">
              <a:latin typeface="Corbel"/>
              <a:ea typeface="Corbel"/>
              <a:cs typeface="Corbel"/>
              <a:sym typeface="Corbel"/>
            </a:endParaRPr>
          </a:p>
          <a:p>
            <a:pPr indent="-381000" lvl="0" marL="457200" rtl="0" algn="l">
              <a:lnSpc>
                <a:spcPct val="115000"/>
              </a:lnSpc>
              <a:spcBef>
                <a:spcPts val="0"/>
              </a:spcBef>
              <a:spcAft>
                <a:spcPts val="0"/>
              </a:spcAft>
              <a:buSzPts val="2400"/>
              <a:buFont typeface="Corbel"/>
              <a:buChar char="●"/>
            </a:pPr>
            <a:r>
              <a:rPr lang="en-US" sz="2400">
                <a:latin typeface="Corbel"/>
                <a:ea typeface="Corbel"/>
                <a:cs typeface="Corbel"/>
                <a:sym typeface="Corbel"/>
              </a:rPr>
              <a:t>What questions do you have after reading this source?</a:t>
            </a:r>
            <a:endParaRPr sz="2400">
              <a:latin typeface="Corbel"/>
              <a:ea typeface="Corbel"/>
              <a:cs typeface="Corbel"/>
              <a:sym typeface="Corbel"/>
            </a:endParaRPr>
          </a:p>
        </p:txBody>
      </p:sp>
      <p:sp>
        <p:nvSpPr>
          <p:cNvPr id="143" name="Google Shape;143;p26"/>
          <p:cNvSpPr txBox="1"/>
          <p:nvPr/>
        </p:nvSpPr>
        <p:spPr>
          <a:xfrm>
            <a:off x="650500" y="509125"/>
            <a:ext cx="11104800" cy="813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800">
                <a:uFill>
                  <a:noFill/>
                </a:uFill>
                <a:latin typeface="Corbel"/>
                <a:ea typeface="Corbel"/>
                <a:cs typeface="Corbel"/>
                <a:sym typeface="Corbel"/>
                <a:hlinkClick r:id="rId4"/>
              </a:rPr>
              <a:t>Muriel H. Wright, “A Chieftain’s ‘Farewell Letter’ to the American People,” </a:t>
            </a:r>
            <a:r>
              <a:rPr i="1" lang="en-US" sz="1800">
                <a:uFill>
                  <a:noFill/>
                </a:uFill>
                <a:latin typeface="Corbel"/>
                <a:ea typeface="Corbel"/>
                <a:cs typeface="Corbel"/>
                <a:sym typeface="Corbel"/>
                <a:hlinkClick r:id="rId5"/>
              </a:rPr>
              <a:t>American Indian</a:t>
            </a:r>
            <a:r>
              <a:rPr lang="en-US" sz="1800">
                <a:uFill>
                  <a:noFill/>
                </a:uFill>
                <a:latin typeface="Corbel"/>
                <a:ea typeface="Corbel"/>
                <a:cs typeface="Corbel"/>
                <a:sym typeface="Corbel"/>
                <a:hlinkClick r:id="rId6"/>
              </a:rPr>
              <a:t> 1 (December 1926), 7, 12.</a:t>
            </a:r>
            <a:endParaRPr sz="1800">
              <a:uFill>
                <a:noFill/>
              </a:uFill>
              <a:latin typeface="Corbel"/>
              <a:ea typeface="Corbel"/>
              <a:cs typeface="Corbel"/>
              <a:sym typeface="Corbel"/>
              <a:hlinkClick r:id="rId7"/>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p:nvPr/>
        </p:nvSpPr>
        <p:spPr>
          <a:xfrm>
            <a:off x="2081625" y="6329225"/>
            <a:ext cx="7316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n-US" sz="1400" u="none" cap="none" strike="noStrike">
                <a:solidFill>
                  <a:schemeClr val="lt1"/>
                </a:solidFill>
                <a:latin typeface="Century Gothic"/>
                <a:ea typeface="Century Gothic"/>
                <a:cs typeface="Century Gothic"/>
                <a:sym typeface="Century Gothic"/>
              </a:rPr>
              <a:t>https://ualrexhibits.org/primarysources/object/american-indian-removal-object-7/</a:t>
            </a:r>
            <a:endParaRPr i="0" sz="1400" u="none" cap="none" strike="noStrike">
              <a:solidFill>
                <a:srgbClr val="000000"/>
              </a:solidFill>
              <a:latin typeface="Century Gothic"/>
              <a:ea typeface="Century Gothic"/>
              <a:cs typeface="Century Gothic"/>
              <a:sym typeface="Century Gothic"/>
            </a:endParaRPr>
          </a:p>
        </p:txBody>
      </p:sp>
      <p:sp>
        <p:nvSpPr>
          <p:cNvPr id="149" name="Google Shape;149;p27"/>
          <p:cNvSpPr txBox="1"/>
          <p:nvPr/>
        </p:nvSpPr>
        <p:spPr>
          <a:xfrm>
            <a:off x="3059625" y="5383925"/>
            <a:ext cx="5886900" cy="125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000" u="sng">
                <a:solidFill>
                  <a:schemeClr val="hlink"/>
                </a:solidFill>
                <a:latin typeface="Corbel"/>
                <a:ea typeface="Corbel"/>
                <a:cs typeface="Corbel"/>
                <a:sym typeface="Corbel"/>
                <a:hlinkClick r:id="rId3"/>
              </a:rPr>
              <a:t>Siah Hicks (Creek) Interview, 1937</a:t>
            </a:r>
            <a:endParaRPr sz="3000">
              <a:latin typeface="Corbel"/>
              <a:ea typeface="Corbel"/>
              <a:cs typeface="Corbel"/>
              <a:sym typeface="Corbel"/>
            </a:endParaRPr>
          </a:p>
        </p:txBody>
      </p:sp>
      <p:pic>
        <p:nvPicPr>
          <p:cNvPr id="150" name="Google Shape;150;p27"/>
          <p:cNvPicPr preferRelativeResize="0"/>
          <p:nvPr/>
        </p:nvPicPr>
        <p:blipFill rotWithShape="1">
          <a:blip r:embed="rId4">
            <a:alphaModFix/>
          </a:blip>
          <a:srcRect b="0" l="0" r="0" t="0"/>
          <a:stretch/>
        </p:blipFill>
        <p:spPr>
          <a:xfrm>
            <a:off x="2229749" y="315957"/>
            <a:ext cx="7546657" cy="5035091"/>
          </a:xfrm>
          <a:prstGeom prst="rect">
            <a:avLst/>
          </a:prstGeom>
          <a:noFill/>
          <a:ln cap="flat" cmpd="sng" w="57150">
            <a:solidFill>
              <a:schemeClr val="accent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8"/>
          <p:cNvPicPr preferRelativeResize="0"/>
          <p:nvPr/>
        </p:nvPicPr>
        <p:blipFill rotWithShape="1">
          <a:blip r:embed="rId3">
            <a:alphaModFix/>
          </a:blip>
          <a:srcRect b="0" l="0" r="0" t="0"/>
          <a:stretch/>
        </p:blipFill>
        <p:spPr>
          <a:xfrm>
            <a:off x="2229749" y="315957"/>
            <a:ext cx="7546657" cy="5035091"/>
          </a:xfrm>
          <a:prstGeom prst="rect">
            <a:avLst/>
          </a:prstGeom>
          <a:noFill/>
          <a:ln cap="flat" cmpd="sng" w="57150">
            <a:solidFill>
              <a:schemeClr val="accent2"/>
            </a:solidFill>
            <a:prstDash val="solid"/>
            <a:round/>
            <a:headEnd len="sm" w="sm" type="none"/>
            <a:tailEnd len="sm" w="sm" type="none"/>
          </a:ln>
        </p:spPr>
      </p:pic>
      <p:sp>
        <p:nvSpPr>
          <p:cNvPr id="156" name="Google Shape;156;p28"/>
          <p:cNvSpPr txBox="1"/>
          <p:nvPr/>
        </p:nvSpPr>
        <p:spPr>
          <a:xfrm>
            <a:off x="10008225" y="1737725"/>
            <a:ext cx="2081400" cy="22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rbel"/>
                <a:ea typeface="Corbel"/>
                <a:cs typeface="Corbel"/>
                <a:sym typeface="Corbel"/>
              </a:rPr>
              <a:t>Interview with Siah Hicks (Creek), November 17, 1937,Indian-Pioneer History (Oklahoma Historical Society), 29:80</a:t>
            </a:r>
            <a:endParaRPr>
              <a:latin typeface="Corbel"/>
              <a:ea typeface="Corbel"/>
              <a:cs typeface="Corbel"/>
              <a:sym typeface="Corbel"/>
            </a:endParaRPr>
          </a:p>
        </p:txBody>
      </p:sp>
      <p:sp>
        <p:nvSpPr>
          <p:cNvPr id="157" name="Google Shape;157;p28"/>
          <p:cNvSpPr txBox="1"/>
          <p:nvPr/>
        </p:nvSpPr>
        <p:spPr>
          <a:xfrm>
            <a:off x="111525" y="5707425"/>
            <a:ext cx="12303600" cy="899700"/>
          </a:xfrm>
          <a:prstGeom prst="rect">
            <a:avLst/>
          </a:prstGeom>
          <a:noFill/>
          <a:ln>
            <a:noFill/>
          </a:ln>
        </p:spPr>
        <p:txBody>
          <a:bodyPr anchorCtr="0" anchor="ctr" bIns="91425" lIns="91425" spcFirstLastPara="1" rIns="91425" wrap="square" tIns="91425">
            <a:noAutofit/>
          </a:bodyPr>
          <a:lstStyle/>
          <a:p>
            <a:pPr indent="-323850" lvl="0" marL="457200" rtl="0" algn="l">
              <a:lnSpc>
                <a:spcPct val="115000"/>
              </a:lnSpc>
              <a:spcBef>
                <a:spcPts val="0"/>
              </a:spcBef>
              <a:spcAft>
                <a:spcPts val="0"/>
              </a:spcAft>
              <a:buSzPts val="1500"/>
              <a:buFont typeface="Corbel"/>
              <a:buChar char="●"/>
            </a:pPr>
            <a:r>
              <a:rPr lang="en-US" sz="1500">
                <a:latin typeface="Corbel"/>
                <a:ea typeface="Corbel"/>
                <a:cs typeface="Corbel"/>
                <a:sym typeface="Corbel"/>
              </a:rPr>
              <a:t>Summarize this source. What did Siah Hicks remember about the time before and after the Creeks had to move from Alabama and Georgia?</a:t>
            </a:r>
            <a:endParaRPr sz="1500">
              <a:latin typeface="Corbel"/>
              <a:ea typeface="Corbel"/>
              <a:cs typeface="Corbel"/>
              <a:sym typeface="Corbel"/>
            </a:endParaRPr>
          </a:p>
          <a:p>
            <a:pPr indent="-323850" lvl="0" marL="457200" rtl="0" algn="l">
              <a:lnSpc>
                <a:spcPct val="115000"/>
              </a:lnSpc>
              <a:spcBef>
                <a:spcPts val="0"/>
              </a:spcBef>
              <a:spcAft>
                <a:spcPts val="0"/>
              </a:spcAft>
              <a:buSzPts val="1500"/>
              <a:buFont typeface="Corbel"/>
              <a:buChar char="●"/>
            </a:pPr>
            <a:r>
              <a:rPr lang="en-US" sz="1500">
                <a:latin typeface="Corbel"/>
                <a:ea typeface="Corbel"/>
                <a:cs typeface="Corbel"/>
                <a:sym typeface="Corbel"/>
              </a:rPr>
              <a:t>How does this source show the speaker’s point of view? Cite evidence to support your answer.</a:t>
            </a:r>
            <a:endParaRPr sz="1500">
              <a:latin typeface="Corbel"/>
              <a:ea typeface="Corbel"/>
              <a:cs typeface="Corbel"/>
              <a:sym typeface="Corbel"/>
            </a:endParaRPr>
          </a:p>
          <a:p>
            <a:pPr indent="-323850" lvl="0" marL="457200" rtl="0" algn="l">
              <a:lnSpc>
                <a:spcPct val="115000"/>
              </a:lnSpc>
              <a:spcBef>
                <a:spcPts val="0"/>
              </a:spcBef>
              <a:spcAft>
                <a:spcPts val="0"/>
              </a:spcAft>
              <a:buSzPts val="1500"/>
              <a:buFont typeface="Corbel"/>
              <a:buChar char="●"/>
            </a:pPr>
            <a:r>
              <a:rPr lang="en-US" sz="1500">
                <a:latin typeface="Corbel"/>
                <a:ea typeface="Corbel"/>
                <a:cs typeface="Corbel"/>
                <a:sym typeface="Corbel"/>
              </a:rPr>
              <a:t>How does this source help you understand the maps? How do the maps help you understand this source?</a:t>
            </a:r>
            <a:endParaRPr sz="1500">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163" name="Google Shape;163;p29"/>
          <p:cNvSpPr txBox="1"/>
          <p:nvPr/>
        </p:nvSpPr>
        <p:spPr>
          <a:xfrm>
            <a:off x="304800" y="1068650"/>
            <a:ext cx="3000000" cy="26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t;p&gt;This map shows the linguistic groups and cultural divisions of American Indians within the current borders of the United States.&lt;/p&gt;&#10;" id="164" name="Google Shape;164;p29"/>
          <p:cNvPicPr preferRelativeResize="0"/>
          <p:nvPr/>
        </p:nvPicPr>
        <p:blipFill>
          <a:blip r:embed="rId3">
            <a:alphaModFix/>
          </a:blip>
          <a:stretch>
            <a:fillRect/>
          </a:stretch>
        </p:blipFill>
        <p:spPr>
          <a:xfrm>
            <a:off x="449775" y="656625"/>
            <a:ext cx="8375401" cy="5684400"/>
          </a:xfrm>
          <a:prstGeom prst="rect">
            <a:avLst/>
          </a:prstGeom>
          <a:noFill/>
          <a:ln>
            <a:noFill/>
          </a:ln>
        </p:spPr>
      </p:pic>
      <p:sp>
        <p:nvSpPr>
          <p:cNvPr id="165" name="Google Shape;165;p29"/>
          <p:cNvSpPr txBox="1"/>
          <p:nvPr/>
        </p:nvSpPr>
        <p:spPr>
          <a:xfrm>
            <a:off x="9078950" y="1291675"/>
            <a:ext cx="32787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4"/>
              </a:rPr>
              <a:t>National Atlas. Indian tribes, cultures &amp; languages</a:t>
            </a:r>
            <a:endParaRPr sz="3600">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descr="&lt;p&gt;This map shows the linguistic groups and cultural divisions of American Indians within the current borders of the United States.&lt;/p&gt;&#10;" id="170" name="Google Shape;170;p30"/>
          <p:cNvPicPr preferRelativeResize="0"/>
          <p:nvPr/>
        </p:nvPicPr>
        <p:blipFill>
          <a:blip r:embed="rId3">
            <a:alphaModFix/>
          </a:blip>
          <a:stretch>
            <a:fillRect/>
          </a:stretch>
        </p:blipFill>
        <p:spPr>
          <a:xfrm>
            <a:off x="852250" y="370100"/>
            <a:ext cx="8375401" cy="5684400"/>
          </a:xfrm>
          <a:prstGeom prst="rect">
            <a:avLst/>
          </a:prstGeom>
          <a:noFill/>
          <a:ln>
            <a:noFill/>
          </a:ln>
        </p:spPr>
      </p:pic>
      <p:sp>
        <p:nvSpPr>
          <p:cNvPr id="171" name="Google Shape;171;p30"/>
          <p:cNvSpPr txBox="1"/>
          <p:nvPr/>
        </p:nvSpPr>
        <p:spPr>
          <a:xfrm>
            <a:off x="9469250" y="1060575"/>
            <a:ext cx="2601900" cy="53046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535354"/>
              </a:buClr>
              <a:buSzPts val="1800"/>
              <a:buFont typeface="Corbel"/>
              <a:buChar char="●"/>
            </a:pPr>
            <a:r>
              <a:rPr lang="en-US" sz="1800">
                <a:solidFill>
                  <a:srgbClr val="535354"/>
                </a:solidFill>
                <a:latin typeface="Corbel"/>
                <a:ea typeface="Corbel"/>
                <a:cs typeface="Corbel"/>
                <a:sym typeface="Corbel"/>
              </a:rPr>
              <a:t>For what reason do you think this map was drawn?</a:t>
            </a:r>
            <a:endParaRPr sz="1800">
              <a:solidFill>
                <a:srgbClr val="535354"/>
              </a:solidFill>
              <a:latin typeface="Corbel"/>
              <a:ea typeface="Corbel"/>
              <a:cs typeface="Corbel"/>
              <a:sym typeface="Corbel"/>
            </a:endParaRPr>
          </a:p>
          <a:p>
            <a:pPr indent="-342900" lvl="0" marL="457200" rtl="0" algn="l">
              <a:lnSpc>
                <a:spcPct val="115000"/>
              </a:lnSpc>
              <a:spcBef>
                <a:spcPts val="0"/>
              </a:spcBef>
              <a:spcAft>
                <a:spcPts val="0"/>
              </a:spcAft>
              <a:buClr>
                <a:srgbClr val="535354"/>
              </a:buClr>
              <a:buSzPts val="1800"/>
              <a:buFont typeface="Corbel"/>
              <a:buChar char="●"/>
            </a:pPr>
            <a:r>
              <a:rPr lang="en-US" sz="1800">
                <a:solidFill>
                  <a:srgbClr val="535354"/>
                </a:solidFill>
                <a:latin typeface="Corbel"/>
                <a:ea typeface="Corbel"/>
                <a:cs typeface="Corbel"/>
                <a:sym typeface="Corbel"/>
              </a:rPr>
              <a:t>From what perspective was it drawn? What evidence can you give to support your answer?</a:t>
            </a:r>
            <a:endParaRPr sz="1800">
              <a:solidFill>
                <a:srgbClr val="535354"/>
              </a:solidFill>
              <a:latin typeface="Corbel"/>
              <a:ea typeface="Corbel"/>
              <a:cs typeface="Corbel"/>
              <a:sym typeface="Corbel"/>
            </a:endParaRPr>
          </a:p>
          <a:p>
            <a:pPr indent="-342900" lvl="0" marL="457200" rtl="0" algn="l">
              <a:lnSpc>
                <a:spcPct val="115000"/>
              </a:lnSpc>
              <a:spcBef>
                <a:spcPts val="0"/>
              </a:spcBef>
              <a:spcAft>
                <a:spcPts val="0"/>
              </a:spcAft>
              <a:buClr>
                <a:srgbClr val="535354"/>
              </a:buClr>
              <a:buSzPts val="1800"/>
              <a:buFont typeface="Corbel"/>
              <a:buChar char="●"/>
            </a:pPr>
            <a:r>
              <a:rPr lang="en-US" sz="1800">
                <a:solidFill>
                  <a:srgbClr val="535354"/>
                </a:solidFill>
                <a:latin typeface="Corbel"/>
                <a:ea typeface="Corbel"/>
                <a:cs typeface="Corbel"/>
                <a:sym typeface="Corbel"/>
              </a:rPr>
              <a:t>After looking at this map next to the two other maps in this primary source set, what questions do you have?</a:t>
            </a:r>
            <a:endParaRPr sz="1800">
              <a:solidFill>
                <a:srgbClr val="535354"/>
              </a:solidFill>
              <a:latin typeface="Corbel"/>
              <a:ea typeface="Corbel"/>
              <a:cs typeface="Corbel"/>
              <a:sym typeface="Corbel"/>
            </a:endParaRPr>
          </a:p>
        </p:txBody>
      </p:sp>
      <p:sp>
        <p:nvSpPr>
          <p:cNvPr id="172" name="Google Shape;172;p30"/>
          <p:cNvSpPr txBox="1"/>
          <p:nvPr/>
        </p:nvSpPr>
        <p:spPr>
          <a:xfrm>
            <a:off x="938550" y="6365175"/>
            <a:ext cx="8001000" cy="418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a:uFill>
                  <a:noFill/>
                </a:uFill>
                <a:latin typeface="Corbel"/>
                <a:ea typeface="Corbel"/>
                <a:cs typeface="Corbel"/>
                <a:sym typeface="Corbel"/>
                <a:hlinkClick r:id="rId4"/>
              </a:rPr>
              <a:t>Sturtevant, William C, and U.S Geological Survey. National atlas. Indian tribes, cultures &amp; languages: United States. Reston, Va.: Interior, Geological Survey, 1967. Map. Library of Congress.</a:t>
            </a:r>
            <a:endParaRPr>
              <a:uFill>
                <a:noFill/>
              </a:uFill>
              <a:latin typeface="Corbel"/>
              <a:ea typeface="Corbel"/>
              <a:cs typeface="Corbel"/>
              <a:sym typeface="Corbel"/>
              <a:hlinkClick r:id="rId5"/>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nvSpPr>
        <p:spPr>
          <a:xfrm>
            <a:off x="1774925" y="6003125"/>
            <a:ext cx="10101300" cy="102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200" u="sng">
                <a:solidFill>
                  <a:schemeClr val="hlink"/>
                </a:solidFill>
                <a:latin typeface="Corbel"/>
                <a:ea typeface="Corbel"/>
                <a:cs typeface="Corbel"/>
                <a:sym typeface="Corbel"/>
                <a:hlinkClick r:id="rId3"/>
              </a:rPr>
              <a:t>Andrew Jackson to John Pitchlynn, August 5, 1830</a:t>
            </a:r>
            <a:endParaRPr sz="3200">
              <a:latin typeface="Corbel"/>
              <a:ea typeface="Corbel"/>
              <a:cs typeface="Corbel"/>
              <a:sym typeface="Corbel"/>
            </a:endParaRPr>
          </a:p>
        </p:txBody>
      </p:sp>
      <p:pic>
        <p:nvPicPr>
          <p:cNvPr descr="&lt;p&gt;A letter from Andrew Jackson to John Pitchlynn from 1830 in which Jackson is instructing Pitchlynn on how to persuade the Indian groups in MIssissippi to move.&lt;/p&gt;&#10;" id="68" name="Google Shape;68;p15"/>
          <p:cNvPicPr preferRelativeResize="0"/>
          <p:nvPr/>
        </p:nvPicPr>
        <p:blipFill>
          <a:blip r:embed="rId4">
            <a:alphaModFix/>
          </a:blip>
          <a:stretch>
            <a:fillRect/>
          </a:stretch>
        </p:blipFill>
        <p:spPr>
          <a:xfrm>
            <a:off x="3714303" y="311083"/>
            <a:ext cx="4763394" cy="5882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nvSpPr>
        <p:spPr>
          <a:xfrm>
            <a:off x="-132950" y="901400"/>
            <a:ext cx="3921600" cy="3343800"/>
          </a:xfrm>
          <a:prstGeom prst="rect">
            <a:avLst/>
          </a:prstGeom>
          <a:noFill/>
          <a:ln>
            <a:noFill/>
          </a:ln>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SzPts val="1800"/>
              <a:buFont typeface="Corbel"/>
              <a:buChar char="●"/>
            </a:pPr>
            <a:r>
              <a:rPr lang="en-US" sz="1800">
                <a:latin typeface="Corbel"/>
                <a:ea typeface="Corbel"/>
                <a:cs typeface="Corbel"/>
                <a:sym typeface="Corbel"/>
              </a:rPr>
              <a:t>What purpose did Jackson have with this letter?</a:t>
            </a:r>
            <a:endParaRPr sz="1800">
              <a:latin typeface="Corbel"/>
              <a:ea typeface="Corbel"/>
              <a:cs typeface="Corbel"/>
              <a:sym typeface="Corbel"/>
            </a:endParaRPr>
          </a:p>
          <a:p>
            <a:pPr indent="-342900" lvl="0" marL="457200" rtl="0" algn="l">
              <a:lnSpc>
                <a:spcPct val="150000"/>
              </a:lnSpc>
              <a:spcBef>
                <a:spcPts val="0"/>
              </a:spcBef>
              <a:spcAft>
                <a:spcPts val="0"/>
              </a:spcAft>
              <a:buSzPts val="1800"/>
              <a:buFont typeface="Corbel"/>
              <a:buChar char="●"/>
            </a:pPr>
            <a:r>
              <a:rPr lang="en-US" sz="1800">
                <a:latin typeface="Corbel"/>
                <a:ea typeface="Corbel"/>
                <a:cs typeface="Corbel"/>
                <a:sym typeface="Corbel"/>
              </a:rPr>
              <a:t>How is this letter different from the letter to the Chickasaw?</a:t>
            </a:r>
            <a:endParaRPr sz="1800">
              <a:latin typeface="Corbel"/>
              <a:ea typeface="Corbel"/>
              <a:cs typeface="Corbel"/>
              <a:sym typeface="Corbel"/>
            </a:endParaRPr>
          </a:p>
          <a:p>
            <a:pPr indent="-342900" lvl="0" marL="457200" rtl="0" algn="l">
              <a:lnSpc>
                <a:spcPct val="150000"/>
              </a:lnSpc>
              <a:spcBef>
                <a:spcPts val="0"/>
              </a:spcBef>
              <a:spcAft>
                <a:spcPts val="0"/>
              </a:spcAft>
              <a:buSzPts val="1800"/>
              <a:buFont typeface="Corbel"/>
              <a:buChar char="●"/>
            </a:pPr>
            <a:r>
              <a:rPr lang="en-US" sz="1800">
                <a:latin typeface="Corbel"/>
                <a:ea typeface="Corbel"/>
                <a:cs typeface="Corbel"/>
                <a:sym typeface="Corbel"/>
              </a:rPr>
              <a:t>How did Andrew Jackson’s social status and position influence what he wrote in this letter?</a:t>
            </a:r>
            <a:endParaRPr sz="1800">
              <a:latin typeface="Corbel"/>
              <a:ea typeface="Corbel"/>
              <a:cs typeface="Corbel"/>
              <a:sym typeface="Corbel"/>
            </a:endParaRPr>
          </a:p>
        </p:txBody>
      </p:sp>
      <p:sp>
        <p:nvSpPr>
          <p:cNvPr id="74" name="Google Shape;74;p16"/>
          <p:cNvSpPr txBox="1"/>
          <p:nvPr/>
        </p:nvSpPr>
        <p:spPr>
          <a:xfrm>
            <a:off x="3788650" y="6156650"/>
            <a:ext cx="5622000" cy="7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rbel"/>
                <a:ea typeface="Corbel"/>
                <a:cs typeface="Corbel"/>
                <a:sym typeface="Corbel"/>
              </a:rPr>
              <a:t>Pitchlynn, John, and Andrew Jackson. Andrew Jackson to John Pitchlynn,. August 5, 1830. Library of Congress Manuscript/Mixed Material.</a:t>
            </a:r>
            <a:endParaRPr>
              <a:latin typeface="Corbel"/>
              <a:ea typeface="Corbel"/>
              <a:cs typeface="Corbel"/>
              <a:sym typeface="Corbel"/>
            </a:endParaRPr>
          </a:p>
        </p:txBody>
      </p:sp>
      <p:pic>
        <p:nvPicPr>
          <p:cNvPr descr="&lt;p&gt;A letter from Andrew Jackson to John Pitchlynn from 1830 in which Jackson is instructing Pitchlynn on how to persuade the Indian groups in MIssissippi to move.&lt;/p&gt;&#10;" id="75" name="Google Shape;75;p16"/>
          <p:cNvPicPr preferRelativeResize="0"/>
          <p:nvPr/>
        </p:nvPicPr>
        <p:blipFill>
          <a:blip r:embed="rId3">
            <a:alphaModFix/>
          </a:blip>
          <a:stretch>
            <a:fillRect/>
          </a:stretch>
        </p:blipFill>
        <p:spPr>
          <a:xfrm>
            <a:off x="3714303" y="311083"/>
            <a:ext cx="4763394" cy="58827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nvSpPr>
        <p:spPr>
          <a:xfrm>
            <a:off x="1319550" y="4822900"/>
            <a:ext cx="101568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200" u="sng">
                <a:solidFill>
                  <a:schemeClr val="hlink"/>
                </a:solidFill>
                <a:latin typeface="Corbel"/>
                <a:ea typeface="Corbel"/>
                <a:cs typeface="Corbel"/>
                <a:sym typeface="Corbel"/>
                <a:hlinkClick r:id="rId3"/>
              </a:rPr>
              <a:t>Andrew Jackson to Chickasaw Chiefs, August 23, 1830</a:t>
            </a:r>
            <a:endParaRPr sz="3200">
              <a:latin typeface="Corbel"/>
              <a:ea typeface="Corbel"/>
              <a:cs typeface="Corbel"/>
              <a:sym typeface="Corbel"/>
            </a:endParaRPr>
          </a:p>
        </p:txBody>
      </p:sp>
      <p:pic>
        <p:nvPicPr>
          <p:cNvPr descr="&lt;p&gt;Andrew Jackson composed a letter in August 1830 in which he is trying to persuade the Chickasaw people to move. He references their great spirit being ready as well as liberal compensation for the move.&lt;/p&gt;&#10;" id="81" name="Google Shape;81;p17"/>
          <p:cNvPicPr preferRelativeResize="0"/>
          <p:nvPr/>
        </p:nvPicPr>
        <p:blipFill>
          <a:blip r:embed="rId4">
            <a:alphaModFix/>
          </a:blip>
          <a:stretch>
            <a:fillRect/>
          </a:stretch>
        </p:blipFill>
        <p:spPr>
          <a:xfrm>
            <a:off x="3716505" y="133825"/>
            <a:ext cx="4758990" cy="5778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87" name="Google Shape;87;p18"/>
          <p:cNvSpPr txBox="1"/>
          <p:nvPr/>
        </p:nvSpPr>
        <p:spPr>
          <a:xfrm>
            <a:off x="8419175" y="548275"/>
            <a:ext cx="3494100" cy="4321200"/>
          </a:xfrm>
          <a:prstGeom prst="rect">
            <a:avLst/>
          </a:prstGeom>
          <a:noFill/>
          <a:ln>
            <a:noFill/>
          </a:ln>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SzPts val="1800"/>
              <a:buFont typeface="Corbel"/>
              <a:buChar char="●"/>
            </a:pPr>
            <a:r>
              <a:rPr lang="en-US" sz="1800">
                <a:latin typeface="Corbel"/>
                <a:ea typeface="Corbel"/>
                <a:cs typeface="Corbel"/>
                <a:sym typeface="Corbel"/>
              </a:rPr>
              <a:t>What purpose did Jackson have with this letter?</a:t>
            </a:r>
            <a:endParaRPr sz="1800">
              <a:latin typeface="Corbel"/>
              <a:ea typeface="Corbel"/>
              <a:cs typeface="Corbel"/>
              <a:sym typeface="Corbel"/>
            </a:endParaRPr>
          </a:p>
          <a:p>
            <a:pPr indent="-342900" lvl="0" marL="457200" rtl="0" algn="l">
              <a:lnSpc>
                <a:spcPct val="150000"/>
              </a:lnSpc>
              <a:spcBef>
                <a:spcPts val="0"/>
              </a:spcBef>
              <a:spcAft>
                <a:spcPts val="0"/>
              </a:spcAft>
              <a:buSzPts val="1800"/>
              <a:buFont typeface="Corbel"/>
              <a:buChar char="●"/>
            </a:pPr>
            <a:r>
              <a:rPr lang="en-US" sz="1800">
                <a:latin typeface="Corbel"/>
                <a:ea typeface="Corbel"/>
                <a:cs typeface="Corbel"/>
                <a:sym typeface="Corbel"/>
              </a:rPr>
              <a:t>How is this letter different from the letter to the Chickasaw?</a:t>
            </a:r>
            <a:endParaRPr sz="1800">
              <a:latin typeface="Corbel"/>
              <a:ea typeface="Corbel"/>
              <a:cs typeface="Corbel"/>
              <a:sym typeface="Corbel"/>
            </a:endParaRPr>
          </a:p>
          <a:p>
            <a:pPr indent="-342900" lvl="0" marL="457200" rtl="0" algn="l">
              <a:lnSpc>
                <a:spcPct val="150000"/>
              </a:lnSpc>
              <a:spcBef>
                <a:spcPts val="0"/>
              </a:spcBef>
              <a:spcAft>
                <a:spcPts val="0"/>
              </a:spcAft>
              <a:buSzPts val="1800"/>
              <a:buFont typeface="Corbel"/>
              <a:buChar char="●"/>
            </a:pPr>
            <a:r>
              <a:rPr lang="en-US" sz="1800">
                <a:latin typeface="Corbel"/>
                <a:ea typeface="Corbel"/>
                <a:cs typeface="Corbel"/>
                <a:sym typeface="Corbel"/>
              </a:rPr>
              <a:t>How did Andrew Jackson’s social status and position influence what he wrote in this letter?</a:t>
            </a:r>
            <a:endParaRPr sz="1800">
              <a:latin typeface="Corbel"/>
              <a:ea typeface="Corbel"/>
              <a:cs typeface="Corbel"/>
              <a:sym typeface="Corbel"/>
            </a:endParaRPr>
          </a:p>
        </p:txBody>
      </p:sp>
      <p:sp>
        <p:nvSpPr>
          <p:cNvPr id="88" name="Google Shape;88;p18"/>
          <p:cNvSpPr txBox="1"/>
          <p:nvPr/>
        </p:nvSpPr>
        <p:spPr>
          <a:xfrm>
            <a:off x="2713500" y="5805050"/>
            <a:ext cx="5975100" cy="129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rbel"/>
                <a:ea typeface="Corbel"/>
                <a:cs typeface="Corbel"/>
                <a:sym typeface="Corbel"/>
              </a:rPr>
              <a:t>Pitchlynn, John, and Andrew Jackson. Andrew Jackson to John Pitchlynn, August 5, 1830. Library of Congress Manuscript/Mixed Material.</a:t>
            </a:r>
            <a:endParaRPr>
              <a:latin typeface="Corbel"/>
              <a:ea typeface="Corbel"/>
              <a:cs typeface="Corbel"/>
              <a:sym typeface="Corbel"/>
            </a:endParaRPr>
          </a:p>
        </p:txBody>
      </p:sp>
      <p:pic>
        <p:nvPicPr>
          <p:cNvPr descr="&lt;p&gt;Andrew Jackson composed a letter in August 1830 in which he is trying to persuade the Chickasaw people to move. He references their great spirit being ready as well as liberal compensation for the move.&lt;/p&gt;&#10;" id="89" name="Google Shape;89;p18"/>
          <p:cNvPicPr preferRelativeResize="0"/>
          <p:nvPr/>
        </p:nvPicPr>
        <p:blipFill>
          <a:blip r:embed="rId3">
            <a:alphaModFix/>
          </a:blip>
          <a:stretch>
            <a:fillRect/>
          </a:stretch>
        </p:blipFill>
        <p:spPr>
          <a:xfrm>
            <a:off x="3716505" y="133825"/>
            <a:ext cx="4758990" cy="5778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155400" y="2388175"/>
            <a:ext cx="5029800" cy="1564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sz="3600" u="sng">
                <a:solidFill>
                  <a:schemeClr val="hlink"/>
                </a:solidFill>
                <a:latin typeface="Corbel"/>
                <a:ea typeface="Corbel"/>
                <a:cs typeface="Corbel"/>
                <a:sym typeface="Corbel"/>
                <a:hlinkClick r:id="rId3"/>
              </a:rPr>
              <a:t>Map showing the lands assigned to emigrant Indians west of Arkansas and Missouri, 1836</a:t>
            </a:r>
            <a:endParaRPr sz="3600">
              <a:solidFill>
                <a:srgbClr val="000000"/>
              </a:solidFill>
              <a:latin typeface="Corbel"/>
              <a:ea typeface="Corbel"/>
              <a:cs typeface="Corbel"/>
              <a:sym typeface="Corbel"/>
            </a:endParaRPr>
          </a:p>
        </p:txBody>
      </p:sp>
      <p:pic>
        <p:nvPicPr>
          <p:cNvPr descr="&lt;p&gt;The hand-drawn map shows the middle of the country, including current-day Oklahoma and Kansas, and land set aside for native groups impacted by the Indian Removal Act. The from south to north, the assigned lands are Choctaw, Cherokee, Creek, Osage, Quapaw, Shawnee, Pawnee, Sacs &amp; Foxes, Kansas, Delaware, Kickapoo, Potawatamies, Otoes and Omahas. Rivers are also drawn, including the Arkansas and Mississippi. Major roads and forts are also indicated.&lt;/p&gt;&#10;" id="95" name="Google Shape;95;p19"/>
          <p:cNvPicPr preferRelativeResize="0"/>
          <p:nvPr/>
        </p:nvPicPr>
        <p:blipFill>
          <a:blip r:embed="rId4">
            <a:alphaModFix/>
          </a:blip>
          <a:stretch>
            <a:fillRect/>
          </a:stretch>
        </p:blipFill>
        <p:spPr>
          <a:xfrm>
            <a:off x="5725274" y="61576"/>
            <a:ext cx="5509575" cy="6734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descr="&lt;p&gt;The hand-drawn map shows the middle of the country, including current-day Oklahoma and Kansas, and land set aside for native groups impacted by the Indian Removal Act. The from south to north, the assigned lands are Choctaw, Cherokee, Creek, Osage, Quapaw, Shawnee, Pawnee, Sacs &amp; Foxes, Kansas, Delaware, Kickapoo, Potawatamies, Otoes and Omahas. Rivers are also drawn, including the Arkansas and Mississippi. Major roads and forts are also indicated.&lt;/p&gt;&#10;" id="100" name="Google Shape;100;p20"/>
          <p:cNvPicPr preferRelativeResize="0"/>
          <p:nvPr/>
        </p:nvPicPr>
        <p:blipFill>
          <a:blip r:embed="rId3">
            <a:alphaModFix/>
          </a:blip>
          <a:stretch>
            <a:fillRect/>
          </a:stretch>
        </p:blipFill>
        <p:spPr>
          <a:xfrm>
            <a:off x="5725274" y="61576"/>
            <a:ext cx="5509575" cy="6734849"/>
          </a:xfrm>
          <a:prstGeom prst="rect">
            <a:avLst/>
          </a:prstGeom>
          <a:noFill/>
          <a:ln>
            <a:noFill/>
          </a:ln>
        </p:spPr>
      </p:pic>
      <p:sp>
        <p:nvSpPr>
          <p:cNvPr id="101" name="Google Shape;101;p20"/>
          <p:cNvSpPr txBox="1"/>
          <p:nvPr/>
        </p:nvSpPr>
        <p:spPr>
          <a:xfrm>
            <a:off x="706250" y="185850"/>
            <a:ext cx="3893700" cy="50832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How many native groups were moved into the territory west of Arkansas and Missouri?</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Which groups were the largest?</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What current day landmarks do you see on this map?</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From what perspective was this map drawn, or who do you think drew this map? Give evidence to support your answer.</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How might this map look different if it was drawn from a different perspective? Why?</a:t>
            </a:r>
            <a:endParaRPr sz="1800">
              <a:latin typeface="Corbel"/>
              <a:ea typeface="Corbel"/>
              <a:cs typeface="Corbel"/>
              <a:sym typeface="Corbel"/>
            </a:endParaRPr>
          </a:p>
        </p:txBody>
      </p:sp>
      <p:sp>
        <p:nvSpPr>
          <p:cNvPr id="102" name="Google Shape;102;p20"/>
          <p:cNvSpPr txBox="1"/>
          <p:nvPr/>
        </p:nvSpPr>
        <p:spPr>
          <a:xfrm>
            <a:off x="408850" y="5092400"/>
            <a:ext cx="5139000" cy="196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a:latin typeface="Corbel"/>
                <a:ea typeface="Corbel"/>
                <a:cs typeface="Corbel"/>
                <a:sym typeface="Corbel"/>
              </a:rPr>
              <a:t>United States Topographical Bureau. Map showing the lands assigned to emigrant Indians west of Arkansas and Missouri, 1836. Library of Congress Geography and Map Division.</a:t>
            </a:r>
            <a:endParaRPr>
              <a:uFill>
                <a:noFill/>
              </a:uFill>
              <a:latin typeface="Corbel"/>
              <a:ea typeface="Corbel"/>
              <a:cs typeface="Corbel"/>
              <a:sym typeface="Corbel"/>
              <a:hlinkClick r:id="rId4"/>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p:nvPr/>
        </p:nvSpPr>
        <p:spPr>
          <a:xfrm>
            <a:off x="243437" y="3896933"/>
            <a:ext cx="5378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https://ualrexhibits.org/primarysources/object/american-indian-removal-object-4/</a:t>
            </a:r>
            <a:endParaRPr b="0" i="0" sz="1400" u="none" cap="none" strike="noStrike">
              <a:solidFill>
                <a:srgbClr val="000000"/>
              </a:solidFill>
              <a:latin typeface="Arial"/>
              <a:ea typeface="Arial"/>
              <a:cs typeface="Arial"/>
              <a:sym typeface="Arial"/>
            </a:endParaRPr>
          </a:p>
        </p:txBody>
      </p:sp>
      <p:sp>
        <p:nvSpPr>
          <p:cNvPr id="108" name="Google Shape;108;p21"/>
          <p:cNvSpPr/>
          <p:nvPr/>
        </p:nvSpPr>
        <p:spPr>
          <a:xfrm>
            <a:off x="114275" y="1955525"/>
            <a:ext cx="5729700" cy="147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n-US" sz="1800" u="sng" cap="none" strike="noStrike">
                <a:solidFill>
                  <a:srgbClr val="FFFFFF"/>
                </a:solidFill>
                <a:latin typeface="Century Gothic"/>
                <a:ea typeface="Century Gothic"/>
                <a:cs typeface="Century Gothic"/>
                <a:sym typeface="Century Gothic"/>
                <a:hlinkClick r:id="rId3"/>
              </a:rPr>
              <a:t>Nathaniel Smith to C.A. Harris, April 26, 1837. National Archives Microfilm Publications, Microcopy 574, Roll 4, S290. Transcribed by Roy Boney, Jr. for the Sequoyah Center of the UA Little Rock Center for Arkansas History and Culture.</a:t>
            </a:r>
            <a:endParaRPr i="0" sz="1800" u="none" cap="none" strike="noStrike">
              <a:solidFill>
                <a:srgbClr val="FFFFFF"/>
              </a:solidFill>
              <a:latin typeface="Century Gothic"/>
              <a:ea typeface="Century Gothic"/>
              <a:cs typeface="Century Gothic"/>
              <a:sym typeface="Century Gothic"/>
            </a:endParaRPr>
          </a:p>
        </p:txBody>
      </p:sp>
      <p:sp>
        <p:nvSpPr>
          <p:cNvPr id="109" name="Google Shape;109;p21"/>
          <p:cNvSpPr txBox="1"/>
          <p:nvPr/>
        </p:nvSpPr>
        <p:spPr>
          <a:xfrm>
            <a:off x="464625" y="1505400"/>
            <a:ext cx="45255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4"/>
              </a:rPr>
              <a:t>Nathaniel Smith to Hon. C.A. Harris, April 24, 1837</a:t>
            </a:r>
            <a:endParaRPr sz="3600">
              <a:latin typeface="Corbel"/>
              <a:ea typeface="Corbel"/>
              <a:cs typeface="Corbel"/>
              <a:sym typeface="Corbel"/>
            </a:endParaRPr>
          </a:p>
        </p:txBody>
      </p:sp>
      <p:pic>
        <p:nvPicPr>
          <p:cNvPr descr="&lt;p&gt;The letter from General Nathaniel Smith to the head of the Cherokee Agency East is a transcript of the original document. It is part of a digital exhibit on the Trail of Tears through Arkansas from the UA Little Rock Center for Arkansas History and Culture.&lt;/p&gt;&#10;" id="110" name="Google Shape;110;p21"/>
          <p:cNvPicPr preferRelativeResize="0"/>
          <p:nvPr/>
        </p:nvPicPr>
        <p:blipFill>
          <a:blip r:embed="rId5">
            <a:alphaModFix/>
          </a:blip>
          <a:stretch>
            <a:fillRect/>
          </a:stretch>
        </p:blipFill>
        <p:spPr>
          <a:xfrm>
            <a:off x="5621825" y="106300"/>
            <a:ext cx="5840725" cy="6560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lt;p&gt;The letter from General Nathaniel Smith to the head of the Cherokee Agency East is a transcript of the original document. It is part of a digital exhibit on the Trail of Tears through Arkansas from the UA Little Rock Center for Arkansas History and Culture.&lt;/p&gt;&#10;" id="115" name="Google Shape;115;p22"/>
          <p:cNvPicPr preferRelativeResize="0"/>
          <p:nvPr/>
        </p:nvPicPr>
        <p:blipFill>
          <a:blip r:embed="rId3">
            <a:alphaModFix/>
          </a:blip>
          <a:stretch>
            <a:fillRect/>
          </a:stretch>
        </p:blipFill>
        <p:spPr>
          <a:xfrm>
            <a:off x="5621825" y="106300"/>
            <a:ext cx="5840725" cy="6560474"/>
          </a:xfrm>
          <a:prstGeom prst="rect">
            <a:avLst/>
          </a:prstGeom>
          <a:noFill/>
          <a:ln>
            <a:noFill/>
          </a:ln>
        </p:spPr>
      </p:pic>
      <p:sp>
        <p:nvSpPr>
          <p:cNvPr id="116" name="Google Shape;116;p22"/>
          <p:cNvSpPr txBox="1"/>
          <p:nvPr/>
        </p:nvSpPr>
        <p:spPr>
          <a:xfrm>
            <a:off x="520275" y="882800"/>
            <a:ext cx="4572000" cy="37914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SzPts val="2000"/>
              <a:buFont typeface="Corbel"/>
              <a:buChar char="●"/>
            </a:pPr>
            <a:r>
              <a:rPr lang="en-US" sz="2000">
                <a:latin typeface="Corbel"/>
                <a:ea typeface="Corbel"/>
                <a:cs typeface="Corbel"/>
                <a:sym typeface="Corbel"/>
              </a:rPr>
              <a:t>What was the purpose of this letter?</a:t>
            </a:r>
            <a:endParaRPr sz="2000">
              <a:latin typeface="Corbel"/>
              <a:ea typeface="Corbel"/>
              <a:cs typeface="Corbel"/>
              <a:sym typeface="Corbel"/>
            </a:endParaRPr>
          </a:p>
          <a:p>
            <a:pPr indent="-355600" lvl="0" marL="457200" rtl="0" algn="l">
              <a:lnSpc>
                <a:spcPct val="150000"/>
              </a:lnSpc>
              <a:spcBef>
                <a:spcPts val="0"/>
              </a:spcBef>
              <a:spcAft>
                <a:spcPts val="0"/>
              </a:spcAft>
              <a:buSzPts val="2000"/>
              <a:buFont typeface="Corbel"/>
              <a:buChar char="●"/>
            </a:pPr>
            <a:r>
              <a:rPr lang="en-US" sz="2000">
                <a:latin typeface="Corbel"/>
                <a:ea typeface="Corbel"/>
                <a:cs typeface="Corbel"/>
                <a:sym typeface="Corbel"/>
              </a:rPr>
              <a:t>How did the author’s point of view influence what was in this letter?</a:t>
            </a:r>
            <a:endParaRPr sz="2000">
              <a:latin typeface="Corbel"/>
              <a:ea typeface="Corbel"/>
              <a:cs typeface="Corbel"/>
              <a:sym typeface="Corbel"/>
            </a:endParaRPr>
          </a:p>
          <a:p>
            <a:pPr indent="-355600" lvl="0" marL="457200" rtl="0" algn="l">
              <a:lnSpc>
                <a:spcPct val="150000"/>
              </a:lnSpc>
              <a:spcBef>
                <a:spcPts val="0"/>
              </a:spcBef>
              <a:spcAft>
                <a:spcPts val="0"/>
              </a:spcAft>
              <a:buSzPts val="2000"/>
              <a:buFont typeface="Corbel"/>
              <a:buChar char="●"/>
            </a:pPr>
            <a:r>
              <a:rPr lang="en-US" sz="2000">
                <a:latin typeface="Corbel"/>
                <a:ea typeface="Corbel"/>
                <a:cs typeface="Corbel"/>
                <a:sym typeface="Corbel"/>
              </a:rPr>
              <a:t>Why might the Cherokee want to move? Why might they want to stay?</a:t>
            </a:r>
            <a:endParaRPr sz="2000">
              <a:latin typeface="Corbel"/>
              <a:ea typeface="Corbel"/>
              <a:cs typeface="Corbel"/>
              <a:sym typeface="Corbel"/>
            </a:endParaRPr>
          </a:p>
        </p:txBody>
      </p:sp>
      <p:sp>
        <p:nvSpPr>
          <p:cNvPr id="117" name="Google Shape;117;p22"/>
          <p:cNvSpPr txBox="1"/>
          <p:nvPr/>
        </p:nvSpPr>
        <p:spPr>
          <a:xfrm>
            <a:off x="901275" y="5161375"/>
            <a:ext cx="4516200" cy="15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orbel"/>
                <a:ea typeface="Corbel"/>
                <a:cs typeface="Corbel"/>
                <a:sym typeface="Corbel"/>
              </a:rPr>
              <a:t>Nathaniel Smith to C.A. Harris, April 26, 1837. National Archives Microfilm Publications, Microcopy 574, Roll 4, S290. Transcribed by Roy Boney, Jr. for the Sequoyah Center of the UA Little Rock Center for Arkansas History and Culture.</a:t>
            </a:r>
            <a:endParaRPr sz="12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