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12192000"/>
  <p:notesSz cx="6858000" cy="9144000"/>
  <p:embeddedFontLst>
    <p:embeddedFont>
      <p:font typeface="Corbel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orbel-regular.fntdata"/><Relationship Id="rId25" Type="http://schemas.openxmlformats.org/officeDocument/2006/relationships/slide" Target="slides/slide21.xml"/><Relationship Id="rId28" Type="http://schemas.openxmlformats.org/officeDocument/2006/relationships/font" Target="fonts/Corbel-italic.fntdata"/><Relationship Id="rId27" Type="http://schemas.openxmlformats.org/officeDocument/2006/relationships/font" Target="fonts/Corbel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orbel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6fa346b25_0_1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6fa346b25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6fa346b25_0_1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6fa346b25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6fa346b25_0_1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6fa346b25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6fa346b25_0_1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6fa346b25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6fa346b25_0_1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6fa346b25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6fa346b25_0_1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6fa346b25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6fa346b25_0_1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6fa346b25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6fa346b25_0_1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6fa346b25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6fa346b25_0_2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6fa346b25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6fa346b25_0_2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6fa346b25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6fa346b25_0_2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6fa346b25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6fa346b25_0_2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6fa346b25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6fa346b25_0_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6fa346b25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6fa346b25_0_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6fa346b25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6fa346b25_0_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6fa346b25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6fa346b25_0_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6fa346b25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6fa346b25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6fa346b2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6fa346b25_0_1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6fa346b25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6fa346b25_0_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6fa346b25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/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/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51" name="Google Shape;5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3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52" name="Google Shape;5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8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/>
          <p:nvPr/>
        </p:nvSpPr>
        <p:spPr>
          <a:xfrm>
            <a:off x="0" y="609600"/>
            <a:ext cx="104379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/>
          <p:nvPr/>
        </p:nvSpPr>
        <p:spPr>
          <a:xfrm>
            <a:off x="10585827" y="609600"/>
            <a:ext cx="16029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0" type="dt"/>
          </p:nvPr>
        </p:nvSpPr>
        <p:spPr>
          <a:xfrm>
            <a:off x="7550981" y="593618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1" type="ftr"/>
          </p:nvPr>
        </p:nvSpPr>
        <p:spPr>
          <a:xfrm>
            <a:off x="680321" y="59361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l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l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l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l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/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hyperlink" Target="https://www.loc.gov/item/2013646397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hyperlink" Target="https://www.loc.gov/resource/fsac.1a34254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Relationship Id="rId4" Type="http://schemas.openxmlformats.org/officeDocument/2006/relationships/hyperlink" Target="https://www.loc.gov/resource/fsac.1a34254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loc.gov/resource/fsa.8a15764/" TargetMode="External"/><Relationship Id="rId4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Relationship Id="rId4" Type="http://schemas.openxmlformats.org/officeDocument/2006/relationships/hyperlink" Target="https://arstudies.contentdm.oclc.org/digital/collection/p15728coll1/id/1790/rec/14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Relationship Id="rId4" Type="http://schemas.openxmlformats.org/officeDocument/2006/relationships/hyperlink" Target="https://www.loc.gov/item/98518387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hyperlink" Target="https://arstudies.contentdm.oclc.org/digital/collection/p15728coll1/id/1125/rec/180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jpg"/><Relationship Id="rId4" Type="http://schemas.openxmlformats.org/officeDocument/2006/relationships/hyperlink" Target="https://www.loc.gov/item/rbpe.06602700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hyperlink" Target="https://www.loc.gov/resource/ppmsca.11782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hyperlink" Target="https://www.loc.gov/item/98519369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hyperlink" Target="https://www.loc.gov/resource/det.4a27419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idx="4294967295" type="ctrTitle"/>
          </p:nvPr>
        </p:nvSpPr>
        <p:spPr>
          <a:xfrm>
            <a:off x="1724214" y="2407492"/>
            <a:ext cx="80181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rebuchet MS"/>
              <a:buNone/>
            </a:pPr>
            <a:r>
              <a:rPr i="0" lang="en-US" sz="4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How did children play in the past?</a:t>
            </a:r>
            <a:endParaRPr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2890456" y="867390"/>
            <a:ext cx="6808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latin typeface="Corbel"/>
                <a:ea typeface="Corbel"/>
                <a:cs typeface="Corbel"/>
                <a:sym typeface="Corbel"/>
              </a:rPr>
              <a:t>		Children at Play</a:t>
            </a:r>
            <a:endParaRPr b="1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3156065" y="4455719"/>
            <a:ext cx="609600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Char char="•"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What types of toys did children have in the past? </a:t>
            </a:r>
            <a:endParaRPr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Char char="•"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How are they similar to and different from toys of today?</a:t>
            </a:r>
            <a:endParaRPr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Char char="•"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What games did children play in the past?</a:t>
            </a:r>
            <a:endParaRPr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Char char="•"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What type of clothing did children wear in the past? How is it different from our clothing today?</a:t>
            </a:r>
            <a:endParaRPr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Char char="•"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Tell or write a story about one of the children in these pictures.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&lt;p&gt;Photograph shows rear view of 12 yr. old Peter Rodriguez, of 19 Henry St. in Brooklyn, in hike position waiting for the signal to snap the ball back; other boys around Peter also wait for signal.&lt;/p&gt;&#10;"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7073" y="755801"/>
            <a:ext cx="7019500" cy="57367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3"/>
          <p:cNvSpPr txBox="1"/>
          <p:nvPr/>
        </p:nvSpPr>
        <p:spPr>
          <a:xfrm>
            <a:off x="371700" y="8456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50" u="sng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4"/>
              </a:rPr>
              <a:t>Small Fry Football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&lt;p&gt;Photograph shows rear view of 12 yr. old Peter Rodriguez, of 19 Henry St. in Brooklyn, in hike position waiting for the signal to snap the ball back; other boys around Peter also wait for signal.&lt;/p&gt;&#10;"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7073" y="755801"/>
            <a:ext cx="7019500" cy="57367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/>
          <p:cNvSpPr txBox="1"/>
          <p:nvPr/>
        </p:nvSpPr>
        <p:spPr>
          <a:xfrm>
            <a:off x="315950" y="10314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354"/>
              </a:buClr>
              <a:buSzPts val="1800"/>
              <a:buFont typeface="Corbel"/>
              <a:buChar char="●"/>
            </a:pPr>
            <a:r>
              <a:rPr lang="en-US" sz="1800">
                <a:solidFill>
                  <a:srgbClr val="535354"/>
                </a:solidFill>
                <a:latin typeface="Corbel"/>
                <a:ea typeface="Corbel"/>
                <a:cs typeface="Corbel"/>
                <a:sym typeface="Corbel"/>
              </a:rPr>
              <a:t>What words would you use to describe the boys in this photograph?</a:t>
            </a:r>
            <a:endParaRPr sz="1800">
              <a:solidFill>
                <a:srgbClr val="535354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354"/>
              </a:buClr>
              <a:buSzPts val="1800"/>
              <a:buFont typeface="Corbel"/>
              <a:buChar char="●"/>
            </a:pPr>
            <a:r>
              <a:rPr lang="en-US" sz="1800">
                <a:solidFill>
                  <a:srgbClr val="535354"/>
                </a:solidFill>
                <a:latin typeface="Corbel"/>
                <a:ea typeface="Corbel"/>
                <a:cs typeface="Corbel"/>
                <a:sym typeface="Corbel"/>
              </a:rPr>
              <a:t>How do football uniforms today look different than the football uniforms in this photograph?</a:t>
            </a:r>
            <a:endParaRPr sz="1800">
              <a:solidFill>
                <a:srgbClr val="535354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1" name="Google Shape;131;p24"/>
          <p:cNvSpPr txBox="1"/>
          <p:nvPr/>
        </p:nvSpPr>
        <p:spPr>
          <a:xfrm>
            <a:off x="399600" y="36984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latin typeface="Corbel"/>
                <a:ea typeface="Corbel"/>
                <a:cs typeface="Corbel"/>
                <a:sym typeface="Corbel"/>
              </a:rPr>
              <a:t>Higgins, Roger, photographer. “Small Fry Football.” World Telegram &amp; Sun, Brooklyn New York, 1959. Oct. 6. Library of Congress Prints and Photographs Division.</a:t>
            </a:r>
            <a:r>
              <a:rPr lang="en-US" sz="1350">
                <a:solidFill>
                  <a:srgbClr val="273A7D"/>
                </a:solidFill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&lt;p&gt;A group of about fourteen children stand in front of a brown building in this color photograph, watching three boys, who wear overalls, long-sleeved shirts and hats, play marbles in the gravel.&lt;/p&gt;&#10;" id="136" name="Google Shape;1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2750" y="286174"/>
            <a:ext cx="9055425" cy="641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5"/>
          <p:cNvSpPr txBox="1"/>
          <p:nvPr/>
        </p:nvSpPr>
        <p:spPr>
          <a:xfrm>
            <a:off x="-65050" y="10872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9836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b="1" lang="en-US" sz="2750" u="sng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4"/>
              </a:rPr>
              <a:t>Playing Marbles</a:t>
            </a:r>
            <a:endParaRPr b="1" sz="2750">
              <a:solidFill>
                <a:srgbClr val="232324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&lt;p&gt;A group of about fourteen children stand in front of a brown building in this color photograph, watching three boys, who wear overalls, long-sleeved shirts and hats, play marbles in the gravel.&lt;/p&gt;&#10;" id="142" name="Google Shape;14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2750" y="286174"/>
            <a:ext cx="9055425" cy="641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6"/>
          <p:cNvSpPr txBox="1"/>
          <p:nvPr/>
        </p:nvSpPr>
        <p:spPr>
          <a:xfrm>
            <a:off x="0" y="44047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200"/>
              </a:spcAft>
              <a:buNone/>
            </a:pPr>
            <a:r>
              <a:rPr lang="en-US" sz="1200">
                <a:latin typeface="Corbel"/>
                <a:ea typeface="Corbel"/>
                <a:cs typeface="Corbel"/>
                <a:sym typeface="Corbel"/>
              </a:rPr>
              <a:t>Rothstein, Arthur, photographer. Boys Playing Marbles, FSA…Labor Camp, Robstown, Texas. January 1942. Farm Security Administration – Office of War Information Color Slides and Transparencies Collection. Library of Congress Prints and Photographs Division.</a:t>
            </a:r>
            <a:endParaRPr sz="1200">
              <a:solidFill>
                <a:srgbClr val="273A7D"/>
              </a:solidFill>
              <a:uFill>
                <a:noFill/>
              </a:uFill>
              <a:latin typeface="Corbel"/>
              <a:ea typeface="Corbel"/>
              <a:cs typeface="Corbel"/>
              <a:sym typeface="Corbel"/>
              <a:hlinkClick r:id="rId4"/>
            </a:endParaRPr>
          </a:p>
        </p:txBody>
      </p:sp>
      <p:sp>
        <p:nvSpPr>
          <p:cNvPr id="144" name="Google Shape;144;p26"/>
          <p:cNvSpPr txBox="1"/>
          <p:nvPr/>
        </p:nvSpPr>
        <p:spPr>
          <a:xfrm>
            <a:off x="269500" y="752725"/>
            <a:ext cx="2202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50"/>
              <a:buFont typeface="Corbel"/>
              <a:buChar char="●"/>
            </a:pPr>
            <a:r>
              <a:rPr lang="en-US" sz="1350">
                <a:latin typeface="Corbel"/>
                <a:ea typeface="Corbel"/>
                <a:cs typeface="Corbel"/>
                <a:sym typeface="Corbel"/>
              </a:rPr>
              <a:t>What game are the boys playing?</a:t>
            </a:r>
            <a:endParaRPr sz="1350">
              <a:latin typeface="Corbel"/>
              <a:ea typeface="Corbel"/>
              <a:cs typeface="Corbel"/>
              <a:sym typeface="Corbel"/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50"/>
              <a:buFont typeface="Corbel"/>
              <a:buChar char="●"/>
            </a:pPr>
            <a:r>
              <a:rPr lang="en-US" sz="1350">
                <a:latin typeface="Corbel"/>
                <a:ea typeface="Corbel"/>
                <a:cs typeface="Corbel"/>
                <a:sym typeface="Corbel"/>
              </a:rPr>
              <a:t>What do you think the weather was like on the day this photograph was taken? How can you tell?</a:t>
            </a:r>
            <a:endParaRPr sz="1350">
              <a:latin typeface="Corbel"/>
              <a:ea typeface="Corbel"/>
              <a:cs typeface="Corbel"/>
              <a:sym typeface="Corbel"/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50"/>
              <a:buFont typeface="Corbel"/>
              <a:buChar char="●"/>
            </a:pPr>
            <a:r>
              <a:rPr lang="en-US" sz="1350">
                <a:latin typeface="Corbel"/>
                <a:ea typeface="Corbel"/>
                <a:cs typeface="Corbel"/>
                <a:sym typeface="Corbel"/>
              </a:rPr>
              <a:t>How can you tell this photograph was taken in the past?</a:t>
            </a:r>
            <a:endParaRPr sz="1350"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Untitled Photograph, possibly related to Jumping Rope on Sidewalk...</a:t>
            </a:r>
            <a:endParaRPr sz="3000"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&lt;p&gt;One girl jumps in the air, while two others turn a jump rope on a sidewalk in front of a brick apartment building. Five children stand near the rope-turner watching.&lt;/p&gt;&#10;" id="150" name="Google Shape;15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3895" y="396348"/>
            <a:ext cx="7991849" cy="573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&lt;p&gt;One girl jumps in the air, while two others turn a jump rope on a sidewalk in front of a brick apartment building. Five children stand near the rope-turner watching.&lt;/p&gt;&#10;" id="155" name="Google Shape;15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3895" y="396348"/>
            <a:ext cx="7991849" cy="57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8"/>
          <p:cNvSpPr txBox="1"/>
          <p:nvPr/>
        </p:nvSpPr>
        <p:spPr>
          <a:xfrm>
            <a:off x="250750" y="6133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●"/>
            </a:pPr>
            <a:r>
              <a:rPr lang="en-US">
                <a:latin typeface="Corbel"/>
                <a:ea typeface="Corbel"/>
                <a:cs typeface="Corbel"/>
                <a:sym typeface="Corbel"/>
              </a:rPr>
              <a:t>What are these children doing? Do children today do this?</a:t>
            </a:r>
            <a:endParaRPr>
              <a:latin typeface="Corbel"/>
              <a:ea typeface="Corbel"/>
              <a:cs typeface="Corbel"/>
              <a:sym typeface="Corbe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●"/>
            </a:pPr>
            <a:r>
              <a:rPr lang="en-US">
                <a:latin typeface="Corbel"/>
                <a:ea typeface="Corbel"/>
                <a:cs typeface="Corbel"/>
                <a:sym typeface="Corbel"/>
              </a:rPr>
              <a:t>Describe the children in this photograph.</a:t>
            </a:r>
            <a:endParaRPr>
              <a:latin typeface="Corbel"/>
              <a:ea typeface="Corbel"/>
              <a:cs typeface="Corbel"/>
              <a:sym typeface="Corbe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●"/>
            </a:pPr>
            <a:r>
              <a:rPr lang="en-US">
                <a:latin typeface="Corbel"/>
                <a:ea typeface="Corbel"/>
                <a:cs typeface="Corbel"/>
                <a:sym typeface="Corbel"/>
              </a:rPr>
              <a:t>Describe the houses in the background. How are they similar to and different from where you live?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7" name="Google Shape;157;p28"/>
          <p:cNvSpPr txBox="1"/>
          <p:nvPr/>
        </p:nvSpPr>
        <p:spPr>
          <a:xfrm>
            <a:off x="325250" y="38580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latin typeface="Corbel"/>
                <a:ea typeface="Corbel"/>
                <a:cs typeface="Corbel"/>
                <a:sym typeface="Corbel"/>
              </a:rPr>
              <a:t>Edwin Rosskam, photographer. Untitled photograph, possibly related to Jumping rope on sidewalk in one of the better neighborhoods of the Black Belt, Chicago, Illinois. April 1941. Farm Security Administration -Office of War Information Collection, Library of Congress Prints and Photographs Division.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&lt;p&gt;Three small children play with wooden pallets to make a playhouse outdoors in under oak and pine trees at Jerome Relocation Center. The forest looks like it has been partially cleared and there is smoke in the background.&lt;/p&gt;&#10;" id="162" name="Google Shape;16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8076" y="759553"/>
            <a:ext cx="7000050" cy="533890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9"/>
          <p:cNvSpPr txBox="1"/>
          <p:nvPr/>
        </p:nvSpPr>
        <p:spPr>
          <a:xfrm>
            <a:off x="371700" y="9571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50" u="sng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4"/>
              </a:rPr>
              <a:t>Makeshift playhouse Jerome Relocation Center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&lt;p&gt;Three small children play with wooden pallets to make a playhouse outdoors in under oak and pine trees at Jerome Relocation Center. The forest looks like it has been partially cleared and there is smoke in the background.&lt;/p&gt;&#10;" id="168" name="Google Shape;16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8076" y="759553"/>
            <a:ext cx="7000050" cy="53389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0"/>
          <p:cNvSpPr txBox="1"/>
          <p:nvPr/>
        </p:nvSpPr>
        <p:spPr>
          <a:xfrm>
            <a:off x="362425" y="11151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354"/>
              </a:buClr>
              <a:buSzPts val="1800"/>
              <a:buFont typeface="Corbel"/>
              <a:buChar char="●"/>
            </a:pPr>
            <a:r>
              <a:rPr lang="en-US" sz="1800">
                <a:solidFill>
                  <a:srgbClr val="535354"/>
                </a:solidFill>
                <a:latin typeface="Corbel"/>
                <a:ea typeface="Corbel"/>
                <a:cs typeface="Corbel"/>
                <a:sym typeface="Corbel"/>
              </a:rPr>
              <a:t>What are these children playing with? Why do you think they are playing with these things?</a:t>
            </a:r>
            <a:endParaRPr sz="1800">
              <a:solidFill>
                <a:srgbClr val="535354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354"/>
              </a:buClr>
              <a:buSzPts val="1800"/>
              <a:buFont typeface="Corbel"/>
              <a:buChar char="●"/>
            </a:pPr>
            <a:r>
              <a:rPr lang="en-US" sz="1800">
                <a:solidFill>
                  <a:srgbClr val="535354"/>
                </a:solidFill>
                <a:latin typeface="Corbel"/>
                <a:ea typeface="Corbel"/>
                <a:cs typeface="Corbel"/>
                <a:sym typeface="Corbel"/>
              </a:rPr>
              <a:t>Have you ever built a playhouse? What did you use to build it? Why?</a:t>
            </a:r>
            <a:endParaRPr sz="1800">
              <a:solidFill>
                <a:srgbClr val="535354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354"/>
              </a:buClr>
              <a:buSzPts val="1800"/>
              <a:buFont typeface="Corbel"/>
              <a:buChar char="●"/>
            </a:pPr>
            <a:r>
              <a:rPr lang="en-US" sz="1800">
                <a:solidFill>
                  <a:srgbClr val="535354"/>
                </a:solidFill>
                <a:latin typeface="Corbel"/>
                <a:ea typeface="Corbel"/>
                <a:cs typeface="Corbel"/>
                <a:sym typeface="Corbel"/>
              </a:rPr>
              <a:t>During what time of year do you think this photograph was taken? Give evidence to support your answer.</a:t>
            </a:r>
            <a:endParaRPr sz="1800">
              <a:solidFill>
                <a:srgbClr val="535354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0" name="Google Shape;170;p30"/>
          <p:cNvSpPr txBox="1"/>
          <p:nvPr/>
        </p:nvSpPr>
        <p:spPr>
          <a:xfrm>
            <a:off x="483225" y="42839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orbel"/>
                <a:ea typeface="Corbel"/>
                <a:cs typeface="Corbel"/>
                <a:sym typeface="Corbel"/>
              </a:rPr>
              <a:t>United States War Relocation Authority. “Makeshift playhouse Jerome Relocation Center” November 20, 1942. Life Interrupted Collection, UALR-MS-0250_04_na_02_03_05.B_pho16. UA Little Rock Center for Arkansas History and Culture. Original in National Archives.</a:t>
            </a:r>
            <a:endParaRPr sz="1200"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&lt;p&gt;Toy blocks spell out the words “Toy sale” surrounded by toys, including a doll, baseball glove, bat and ball, tennis racket, toy soldier, drum, elephant and spinning top. The poster is illustrated in bright primary colors.&lt;/p&gt;&#10;" id="175" name="Google Shape;17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414362" cy="655320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1"/>
          <p:cNvSpPr txBox="1"/>
          <p:nvPr/>
        </p:nvSpPr>
        <p:spPr>
          <a:xfrm>
            <a:off x="7043850" y="5575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9836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b="1" lang="en-US" sz="3600" u="sng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4"/>
              </a:rPr>
              <a:t>Toy Sale</a:t>
            </a:r>
            <a:endParaRPr b="1" sz="3600">
              <a:solidFill>
                <a:srgbClr val="232324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&lt;p&gt;Toy blocks spell out the words “Toy sale” surrounded by toys, including a doll, baseball glove, bat and ball, tennis racket, toy soldier, drum, elephant and spinning top. The poster is illustrated in bright primary colors.&lt;/p&gt;&#10;" id="181" name="Google Shape;18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414362" cy="655320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2"/>
          <p:cNvSpPr txBox="1"/>
          <p:nvPr/>
        </p:nvSpPr>
        <p:spPr>
          <a:xfrm>
            <a:off x="5408325" y="613300"/>
            <a:ext cx="30000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354"/>
              </a:buClr>
              <a:buSzPts val="1800"/>
              <a:buFont typeface="Corbel"/>
              <a:buChar char="●"/>
            </a:pPr>
            <a:r>
              <a:rPr lang="en-US" sz="1800">
                <a:solidFill>
                  <a:srgbClr val="535354"/>
                </a:solidFill>
                <a:latin typeface="Corbel"/>
                <a:ea typeface="Corbel"/>
                <a:cs typeface="Corbel"/>
                <a:sym typeface="Corbel"/>
              </a:rPr>
              <a:t>What toys do you see in this poster? Do children today play with any of these toys?</a:t>
            </a:r>
            <a:endParaRPr sz="1800">
              <a:solidFill>
                <a:srgbClr val="535354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354"/>
              </a:buClr>
              <a:buSzPts val="1800"/>
              <a:buFont typeface="Corbel"/>
              <a:buChar char="●"/>
            </a:pPr>
            <a:r>
              <a:rPr lang="en-US" sz="1800">
                <a:solidFill>
                  <a:srgbClr val="535354"/>
                </a:solidFill>
                <a:latin typeface="Corbel"/>
                <a:ea typeface="Corbel"/>
                <a:cs typeface="Corbel"/>
                <a:sym typeface="Corbel"/>
              </a:rPr>
              <a:t>What toys that you play with today are not in this poster? Why do you think they are not shown?</a:t>
            </a:r>
            <a:endParaRPr sz="1800">
              <a:solidFill>
                <a:srgbClr val="535354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354"/>
              </a:buClr>
              <a:buSzPts val="1800"/>
              <a:buFont typeface="Corbel"/>
              <a:buChar char="●"/>
            </a:pPr>
            <a:r>
              <a:rPr lang="en-US" sz="1800">
                <a:solidFill>
                  <a:srgbClr val="535354"/>
                </a:solidFill>
                <a:latin typeface="Corbel"/>
                <a:ea typeface="Corbel"/>
                <a:cs typeface="Corbel"/>
                <a:sym typeface="Corbel"/>
              </a:rPr>
              <a:t>Why do you think an artist created this poster? Who was the audience for the poster?</a:t>
            </a:r>
            <a:endParaRPr sz="1800">
              <a:solidFill>
                <a:srgbClr val="535354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3" name="Google Shape;183;p32"/>
          <p:cNvSpPr txBox="1"/>
          <p:nvPr/>
        </p:nvSpPr>
        <p:spPr>
          <a:xfrm>
            <a:off x="7406275" y="42653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latin typeface="Corbel"/>
                <a:ea typeface="Corbel"/>
                <a:cs typeface="Corbel"/>
                <a:sym typeface="Corbel"/>
              </a:rPr>
              <a:t>Toy Sale. New York, Federal Art Project. Works Progress Administration Poster Collection.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&lt;p&gt;A small girl, dressed in a long-sleeved black dress, boots, and a hat, looks at the camera while holding on to a metal doll carriage in what appears to be her front yard. A porcelain doll dressed in a long white gown is in the doll carriage.&lt;/p&gt;&#10;"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0875" y="480324"/>
            <a:ext cx="8801700" cy="59995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353125" y="5296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50" u="sng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4"/>
              </a:rPr>
              <a:t>A.B. Quinn with Doll Carriage in Little Rock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&lt;p&gt;This is a half page vertical advertisement for a toy store, with varying fonts to capture the reader’s attention.&lt;/p&gt;&#10;" id="188" name="Google Shape;18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6150" y="65025"/>
            <a:ext cx="2466552" cy="655320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3"/>
          <p:cNvSpPr txBox="1"/>
          <p:nvPr/>
        </p:nvSpPr>
        <p:spPr>
          <a:xfrm>
            <a:off x="1672700" y="1050050"/>
            <a:ext cx="2220900" cy="39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9836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b="1" lang="en-US" sz="3600" u="sng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4"/>
              </a:rPr>
              <a:t>Toys, toys, toys!</a:t>
            </a:r>
            <a:endParaRPr b="1" sz="3600">
              <a:solidFill>
                <a:srgbClr val="232324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&lt;p&gt;This is a half page vertical advertisement for a toy store, with varying fonts to capture the reader’s attention.&lt;/p&gt;&#10;" id="194" name="Google Shape;19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6150" y="65025"/>
            <a:ext cx="2466552" cy="655320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4"/>
          <p:cNvSpPr txBox="1"/>
          <p:nvPr/>
        </p:nvSpPr>
        <p:spPr>
          <a:xfrm>
            <a:off x="8354125" y="30015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latin typeface="Corbel"/>
                <a:ea typeface="Corbel"/>
                <a:cs typeface="Corbel"/>
                <a:sym typeface="Corbel"/>
              </a:rPr>
              <a:t>Lotts, J. F. Toys, toys, toys! at wholesale and retail. The temple of enchantment. J. F. Lotts …. Boston. Geo. B. Hamlin, printer, 131 Hanover Street. Boston, 1860. Library of Congress Printed Ephemera Collection.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6" name="Google Shape;196;p34"/>
          <p:cNvSpPr txBox="1"/>
          <p:nvPr/>
        </p:nvSpPr>
        <p:spPr>
          <a:xfrm>
            <a:off x="659800" y="1756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rbel"/>
              <a:buChar char="●"/>
            </a:pPr>
            <a:r>
              <a:rPr lang="en-US" sz="1800">
                <a:latin typeface="Corbel"/>
                <a:ea typeface="Corbel"/>
                <a:cs typeface="Corbel"/>
                <a:sym typeface="Corbel"/>
              </a:rPr>
              <a:t>What toys do you see in this listed on this poster? Do children today play with any of these toys?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rbel"/>
              <a:buChar char="●"/>
            </a:pPr>
            <a:r>
              <a:rPr lang="en-US" sz="1800">
                <a:latin typeface="Corbel"/>
                <a:ea typeface="Corbel"/>
                <a:cs typeface="Corbel"/>
                <a:sym typeface="Corbel"/>
              </a:rPr>
              <a:t>Why do you think this primary source was created?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rbel"/>
              <a:buChar char="●"/>
            </a:pPr>
            <a:r>
              <a:rPr lang="en-US" sz="1800">
                <a:latin typeface="Corbel"/>
                <a:ea typeface="Corbel"/>
                <a:cs typeface="Corbel"/>
                <a:sym typeface="Corbel"/>
              </a:rPr>
              <a:t>Who was the audience for the poster?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rbel"/>
              <a:buChar char="●"/>
            </a:pPr>
            <a:r>
              <a:rPr lang="en-US" sz="1800">
                <a:latin typeface="Corbel"/>
                <a:ea typeface="Corbel"/>
                <a:cs typeface="Corbel"/>
                <a:sym typeface="Corbel"/>
              </a:rPr>
              <a:t>What questions do you have about this primary source?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&lt;p&gt;A small girl, dressed in a long-sleeved black dress, boots, and a hat, looks at the camera while holding on to a metal doll carriage in what appears to be her front yard. A porcelain doll dressed in a long white gown is in the doll carriage.&lt;/p&gt;&#10;"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0875" y="480324"/>
            <a:ext cx="8801700" cy="59995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139400" y="8735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●"/>
            </a:pPr>
            <a:r>
              <a:rPr lang="en-US">
                <a:latin typeface="Corbel"/>
                <a:ea typeface="Corbel"/>
                <a:cs typeface="Corbel"/>
                <a:sym typeface="Corbel"/>
              </a:rPr>
              <a:t>Where do you think this girl was playing?</a:t>
            </a:r>
            <a:endParaRPr>
              <a:latin typeface="Corbel"/>
              <a:ea typeface="Corbel"/>
              <a:cs typeface="Corbel"/>
              <a:sym typeface="Corbe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●"/>
            </a:pPr>
            <a:r>
              <a:rPr lang="en-US">
                <a:latin typeface="Corbel"/>
                <a:ea typeface="Corbel"/>
                <a:cs typeface="Corbel"/>
                <a:sym typeface="Corbel"/>
              </a:rPr>
              <a:t>What evidence in the photo makes you think this?</a:t>
            </a:r>
            <a:endParaRPr>
              <a:latin typeface="Corbel"/>
              <a:ea typeface="Corbel"/>
              <a:cs typeface="Corbel"/>
              <a:sym typeface="Corbe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●"/>
            </a:pPr>
            <a:r>
              <a:rPr lang="en-US">
                <a:latin typeface="Corbel"/>
                <a:ea typeface="Corbel"/>
                <a:cs typeface="Corbel"/>
                <a:sym typeface="Corbel"/>
              </a:rPr>
              <a:t>What is the girl wearing? What is the doll wearing?</a:t>
            </a:r>
            <a:endParaRPr>
              <a:latin typeface="Corbel"/>
              <a:ea typeface="Corbel"/>
              <a:cs typeface="Corbel"/>
              <a:sym typeface="Corbe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●"/>
            </a:pPr>
            <a:r>
              <a:rPr lang="en-US">
                <a:latin typeface="Corbel"/>
                <a:ea typeface="Corbel"/>
                <a:cs typeface="Corbel"/>
                <a:sym typeface="Corbel"/>
              </a:rPr>
              <a:t>How is the clothing similar to and different from clothes we wear today?</a:t>
            </a:r>
            <a:endParaRPr>
              <a:latin typeface="Corbel"/>
              <a:ea typeface="Corbel"/>
              <a:cs typeface="Corbel"/>
              <a:sym typeface="Corbe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●"/>
            </a:pPr>
            <a:r>
              <a:rPr lang="en-US">
                <a:latin typeface="Corbel"/>
                <a:ea typeface="Corbel"/>
                <a:cs typeface="Corbel"/>
                <a:sym typeface="Corbel"/>
              </a:rPr>
              <a:t>What questions do you have about this photograph?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501800" y="4079500"/>
            <a:ext cx="3391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rbel"/>
                <a:ea typeface="Corbel"/>
                <a:cs typeface="Corbel"/>
                <a:sym typeface="Corbel"/>
              </a:rPr>
              <a:t>Mary Elizabeth Parker Photograph Collection (UALR.PH.0061), UALR Center for Arkansas History and Culture.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&lt;p&gt;Four very young children load rocks into a wagon in this sepia-toned photograph. A small child sits on the ground next to a wooden pony toy.&lt;/p&gt;&#10;"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8224" y="775462"/>
            <a:ext cx="7312000" cy="53070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195150" y="5018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50" u="sng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4"/>
              </a:rPr>
              <a:t>Four Young Children Loading Rocks Into a Wagon...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278800" y="10965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rbel"/>
              <a:buChar char="●"/>
            </a:pPr>
            <a:r>
              <a:rPr lang="en-US" sz="1800">
                <a:latin typeface="Corbel"/>
                <a:ea typeface="Corbel"/>
                <a:cs typeface="Corbel"/>
                <a:sym typeface="Corbel"/>
              </a:rPr>
              <a:t>What do you think these children are doing?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rbel"/>
              <a:buChar char="●"/>
            </a:pPr>
            <a:r>
              <a:rPr lang="en-US" sz="1800">
                <a:latin typeface="Corbel"/>
                <a:ea typeface="Corbel"/>
                <a:cs typeface="Corbel"/>
                <a:sym typeface="Corbel"/>
              </a:rPr>
              <a:t>What toys do you see in this picture? Do children today play with any of these kinds of toys?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rbel"/>
              <a:buChar char="●"/>
            </a:pPr>
            <a:r>
              <a:rPr lang="en-US" sz="1800">
                <a:latin typeface="Corbel"/>
                <a:ea typeface="Corbel"/>
                <a:cs typeface="Corbel"/>
                <a:sym typeface="Corbel"/>
              </a:rPr>
              <a:t>What questions do you have about this picture?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&lt;p&gt;Four very young children load rocks into a wagon in this sepia-toned photograph. A small child sits on the ground next to a wooden pony toy.&lt;/p&gt;&#10;"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8224" y="775462"/>
            <a:ext cx="7312000" cy="53070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458225" y="42560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orbel"/>
                <a:ea typeface="Corbel"/>
                <a:cs typeface="Corbel"/>
                <a:sym typeface="Corbel"/>
              </a:rPr>
              <a:t>Jessie Tarbox Beals, photographer. “Four young children load rocks into a wagon while a smaller child sits on the ground playing with his toy ponycart,” ca. 1915. Goldsberry Collection of Open-Air Schools, Library of Congress Prints and Photographs Division</a:t>
            </a:r>
            <a:endParaRPr sz="1200"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8600" y="553125"/>
            <a:ext cx="7338400" cy="58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185850" y="1300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50" u="sng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4"/>
              </a:rPr>
              <a:t>Two African American girls playing with yarn and knitting needle at Harlem playground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8600" y="553125"/>
            <a:ext cx="7338400" cy="58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/>
          <p:nvPr/>
        </p:nvSpPr>
        <p:spPr>
          <a:xfrm>
            <a:off x="371725" y="7898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rbel"/>
              <a:buChar char="●"/>
            </a:pPr>
            <a:r>
              <a:rPr lang="en-US" sz="1800">
                <a:latin typeface="Corbel"/>
                <a:ea typeface="Corbel"/>
                <a:cs typeface="Corbel"/>
                <a:sym typeface="Corbel"/>
              </a:rPr>
              <a:t>What are these girls playing with?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rbel"/>
              <a:buChar char="●"/>
            </a:pPr>
            <a:r>
              <a:rPr lang="en-US" sz="1800">
                <a:latin typeface="Corbel"/>
                <a:ea typeface="Corbel"/>
                <a:cs typeface="Corbel"/>
                <a:sym typeface="Corbel"/>
              </a:rPr>
              <a:t>What adjective would you use to describe the girls? Give evidence from the picture to support your answer.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5" name="Google Shape;105;p20"/>
          <p:cNvSpPr txBox="1"/>
          <p:nvPr/>
        </p:nvSpPr>
        <p:spPr>
          <a:xfrm>
            <a:off x="278800" y="35405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latin typeface="Corbel"/>
                <a:ea typeface="Corbel"/>
                <a:cs typeface="Corbel"/>
                <a:sym typeface="Corbel"/>
              </a:rPr>
              <a:t>Ward, Florence. “Two African American girls playing with yarn and knitting needle at Harlem playground”. Visual Materials from the National Association for the Advancement of Colored People Records, 1950-1970. Library of Congress Prints and Photographs Division.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&lt;p&gt;A large number of people wade in the waves just off the shoreline, while several hold on to a rope on the beach. The young people are wearing bathing costumes that look like short dresses.&lt;/p&gt;&#10;"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3550" y="461075"/>
            <a:ext cx="8400600" cy="621615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1"/>
          <p:cNvSpPr txBox="1"/>
          <p:nvPr/>
        </p:nvSpPr>
        <p:spPr>
          <a:xfrm>
            <a:off x="0" y="12173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50" u="sng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4"/>
              </a:rPr>
              <a:t>Children Playing with Rope at Beach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&lt;p&gt;A large number of people wade in the waves just off the shoreline, while several hold on to a rope on the beach. The young people are wearing bathing costumes that look like short dresses.&lt;/p&gt;&#10;"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3550" y="461075"/>
            <a:ext cx="8400600" cy="621615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2"/>
          <p:cNvSpPr txBox="1"/>
          <p:nvPr/>
        </p:nvSpPr>
        <p:spPr>
          <a:xfrm>
            <a:off x="0" y="631925"/>
            <a:ext cx="2732100" cy="51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●"/>
            </a:pPr>
            <a:r>
              <a:rPr lang="en-US">
                <a:latin typeface="Corbel"/>
                <a:ea typeface="Corbel"/>
                <a:cs typeface="Corbel"/>
                <a:sym typeface="Corbel"/>
              </a:rPr>
              <a:t>What people, objects, and activities do you see in this photograph?</a:t>
            </a:r>
            <a:endParaRPr>
              <a:latin typeface="Corbel"/>
              <a:ea typeface="Corbel"/>
              <a:cs typeface="Corbel"/>
              <a:sym typeface="Corbe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●"/>
            </a:pPr>
            <a:r>
              <a:rPr lang="en-US">
                <a:latin typeface="Corbel"/>
                <a:ea typeface="Corbel"/>
                <a:cs typeface="Corbel"/>
                <a:sym typeface="Corbel"/>
              </a:rPr>
              <a:t>How can you tell this photograph was taken in the past?</a:t>
            </a:r>
            <a:endParaRPr>
              <a:latin typeface="Corbel"/>
              <a:ea typeface="Corbel"/>
              <a:cs typeface="Corbel"/>
              <a:sym typeface="Corbe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●"/>
            </a:pPr>
            <a:r>
              <a:rPr lang="en-US">
                <a:latin typeface="Corbel"/>
                <a:ea typeface="Corbel"/>
                <a:cs typeface="Corbel"/>
                <a:sym typeface="Corbel"/>
              </a:rPr>
              <a:t>How do you think children playing at the beach would look different today?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8" name="Google Shape;118;p22"/>
          <p:cNvSpPr txBox="1"/>
          <p:nvPr/>
        </p:nvSpPr>
        <p:spPr>
          <a:xfrm>
            <a:off x="0" y="4274625"/>
            <a:ext cx="2406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latin typeface="Corbel"/>
                <a:ea typeface="Corbel"/>
                <a:cs typeface="Corbel"/>
                <a:sym typeface="Corbel"/>
              </a:rPr>
              <a:t>Detroit Publishing Company. Children playing with rope at beach, possibly Atlantic City, N.J. Library of Congress Prints and Photographs Division.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