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orbel"/>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orbel-bold.fntdata"/><Relationship Id="rId10" Type="http://schemas.openxmlformats.org/officeDocument/2006/relationships/slide" Target="slides/slide5.xml"/><Relationship Id="rId21" Type="http://schemas.openxmlformats.org/officeDocument/2006/relationships/font" Target="fonts/Corbel-regular.fntdata"/><Relationship Id="rId13" Type="http://schemas.openxmlformats.org/officeDocument/2006/relationships/slide" Target="slides/slide8.xml"/><Relationship Id="rId24" Type="http://schemas.openxmlformats.org/officeDocument/2006/relationships/font" Target="fonts/Corbel-boldItalic.fntdata"/><Relationship Id="rId12" Type="http://schemas.openxmlformats.org/officeDocument/2006/relationships/slide" Target="slides/slide7.xml"/><Relationship Id="rId23" Type="http://schemas.openxmlformats.org/officeDocument/2006/relationships/font" Target="fonts/Corbe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6f60c4f6d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6f60c4f6d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6f60c4f6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6f60c4f6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6f60c4f6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6f60c4f6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6f60c4f6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6f60c4f6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6f60c4f6d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6f60c4f6d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6f60c4f6d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6f60c4f6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6f60c4f6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6f60c4f6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6f60c4f6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6f60c4f6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6f60c4f6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6f60c4f6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6f60c4f6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6f60c4f6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6f60c4f6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6f60c4f6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6f60c4f6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6f60c4f6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6f60c4f6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6f60c4f6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6f60c4f6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6f60c4f6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loc.gov/item/00653052/"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hyperlink" Target="https://www.loc.gov/item/0065305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hyperlink" Target="https://www.loc.gov/item/ihas.10001051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hyperlink" Target="https://www.loc.gov/item/1801200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arstudies.contentdm.oclc.org/digital/collection/p15728coll3/id/24868/rec/3" TargetMode="External"/><Relationship Id="rId5" Type="http://schemas.openxmlformats.org/officeDocument/2006/relationships/hyperlink" Target="https://arstudies.contentdm.oclc.org/digital/collection/p15728coll3/id/24868/rec/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s://arstudies.contentdm.oclc.org/digital/collection/p15728coll3/id/24868/rec/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ualrexhibits.org/primarysources/object/first-world-war-object-2/"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hyperlink" Target="https://ualrexhibits.org/primarysources/object/first-world-war-object-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hyperlink" Target="https://www.loc.gov/item/201664566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669350" y="654000"/>
            <a:ext cx="3937800" cy="1241700"/>
          </a:xfrm>
          <a:prstGeom prst="rect">
            <a:avLst/>
          </a:prstGeom>
        </p:spPr>
        <p:txBody>
          <a:bodyPr anchorCtr="0" anchor="b" bIns="91425" lIns="91425" spcFirstLastPara="1" rIns="91425" wrap="square" tIns="91425">
            <a:noAutofit/>
          </a:bodyPr>
          <a:lstStyle/>
          <a:p>
            <a:pPr indent="0" lvl="0" marL="0" rtl="0" algn="l">
              <a:lnSpc>
                <a:spcPct val="118162"/>
              </a:lnSpc>
              <a:spcBef>
                <a:spcPts val="0"/>
              </a:spcBef>
              <a:spcAft>
                <a:spcPts val="0"/>
              </a:spcAft>
              <a:buClr>
                <a:schemeClr val="dk1"/>
              </a:buClr>
              <a:buSzPts val="1100"/>
              <a:buFont typeface="Arial"/>
              <a:buNone/>
            </a:pPr>
            <a:r>
              <a:rPr b="1" lang="en" sz="3550">
                <a:solidFill>
                  <a:srgbClr val="232324"/>
                </a:solidFill>
                <a:latin typeface="Corbel"/>
                <a:ea typeface="Corbel"/>
                <a:cs typeface="Corbel"/>
                <a:sym typeface="Corbel"/>
              </a:rPr>
              <a:t>First World War</a:t>
            </a:r>
            <a:endParaRPr b="1" sz="3550">
              <a:solidFill>
                <a:srgbClr val="232324"/>
              </a:solidFill>
              <a:latin typeface="Corbel"/>
              <a:ea typeface="Corbel"/>
              <a:cs typeface="Corbel"/>
              <a:sym typeface="Corbel"/>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276850" y="14472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232324"/>
                </a:solidFill>
                <a:latin typeface="Corbel"/>
                <a:ea typeface="Corbel"/>
                <a:cs typeface="Corbel"/>
                <a:sym typeface="Corbel"/>
              </a:rPr>
              <a:t>What was the United States’ role in the First World War? How did the war impact Americans?</a:t>
            </a:r>
            <a:endParaRPr sz="2400">
              <a:latin typeface="Corbel"/>
              <a:ea typeface="Corbel"/>
              <a:cs typeface="Corbel"/>
              <a:sym typeface="Corbel"/>
            </a:endParaRPr>
          </a:p>
        </p:txBody>
      </p:sp>
      <p:sp>
        <p:nvSpPr>
          <p:cNvPr id="56" name="Google Shape;56;p13"/>
          <p:cNvSpPr txBox="1"/>
          <p:nvPr/>
        </p:nvSpPr>
        <p:spPr>
          <a:xfrm>
            <a:off x="2080525" y="2195400"/>
            <a:ext cx="55476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When did the U.S. enter World War I? Why?</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roles did U.S. soldiers play during the war? How were they affected by their experiences?</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How did was mass media used to generate support for the war?</a:t>
            </a:r>
            <a:endParaRPr sz="135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idx="1" type="body"/>
          </p:nvPr>
        </p:nvSpPr>
        <p:spPr>
          <a:xfrm>
            <a:off x="785625" y="873675"/>
            <a:ext cx="2859300" cy="3168600"/>
          </a:xfrm>
          <a:prstGeom prst="rect">
            <a:avLst/>
          </a:prstGeom>
        </p:spPr>
        <p:txBody>
          <a:bodyPr anchorCtr="0" anchor="t" bIns="91425" lIns="91425" spcFirstLastPara="1" rIns="91425" wrap="square" tIns="91425">
            <a:noAutofit/>
          </a:bodyPr>
          <a:lstStyle/>
          <a:p>
            <a:pPr indent="0" lvl="0" marL="0" rtl="0" algn="l">
              <a:lnSpc>
                <a:spcPct val="119836"/>
              </a:lnSpc>
              <a:spcBef>
                <a:spcPts val="0"/>
              </a:spcBef>
              <a:spcAft>
                <a:spcPts val="0"/>
              </a:spcAft>
              <a:buClr>
                <a:schemeClr val="dk1"/>
              </a:buClr>
              <a:buSzPts val="1100"/>
              <a:buFont typeface="Arial"/>
              <a:buNone/>
            </a:pPr>
            <a:r>
              <a:rPr b="1" lang="en" sz="2750" u="sng">
                <a:solidFill>
                  <a:schemeClr val="hlink"/>
                </a:solidFill>
                <a:latin typeface="Corbel"/>
                <a:ea typeface="Corbel"/>
                <a:cs typeface="Corbel"/>
                <a:sym typeface="Corbel"/>
                <a:hlinkClick r:id="rId3"/>
              </a:rPr>
              <a:t>Uncle Sam says: “All the Kings in the World Can’t Beat My Hand”</a:t>
            </a:r>
            <a:endParaRPr b="1" sz="2750">
              <a:solidFill>
                <a:srgbClr val="232324"/>
              </a:solidFill>
              <a:latin typeface="Corbel"/>
              <a:ea typeface="Corbel"/>
              <a:cs typeface="Corbel"/>
              <a:sym typeface="Corbel"/>
            </a:endParaRPr>
          </a:p>
          <a:p>
            <a:pPr indent="0" lvl="0" marL="0" rtl="0" algn="l">
              <a:spcBef>
                <a:spcPts val="1800"/>
              </a:spcBef>
              <a:spcAft>
                <a:spcPts val="1600"/>
              </a:spcAft>
              <a:buNone/>
            </a:pPr>
            <a:r>
              <a:t/>
            </a:r>
            <a:endParaRPr/>
          </a:p>
        </p:txBody>
      </p:sp>
      <p:pic>
        <p:nvPicPr>
          <p:cNvPr descr="&lt;p&gt;A smiling, white-bearded Uncle Sam, dressed in a coat and star-spangled vest, holds five cards, labeled “farmer, consumer, banker, wage earner, manufacturer”, in his right hand, while pointing to them with his left hand.&lt;/p&gt;&#10;" id="114" name="Google Shape;114;p22"/>
          <p:cNvPicPr preferRelativeResize="0"/>
          <p:nvPr/>
        </p:nvPicPr>
        <p:blipFill>
          <a:blip r:embed="rId4">
            <a:alphaModFix/>
          </a:blip>
          <a:stretch>
            <a:fillRect/>
          </a:stretch>
        </p:blipFill>
        <p:spPr>
          <a:xfrm>
            <a:off x="4760425" y="0"/>
            <a:ext cx="416247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descr="&lt;p&gt;A smiling, white-bearded Uncle Sam, dressed in a coat and star-spangled vest, holds five cards, labeled “farmer, consumer, banker, wage earner, manufacturer”, in his right hand, while pointing to them with his left hand.&lt;/p&gt;&#10;" id="119" name="Google Shape;119;p23"/>
          <p:cNvPicPr preferRelativeResize="0"/>
          <p:nvPr/>
        </p:nvPicPr>
        <p:blipFill>
          <a:blip r:embed="rId3">
            <a:alphaModFix/>
          </a:blip>
          <a:stretch>
            <a:fillRect/>
          </a:stretch>
        </p:blipFill>
        <p:spPr>
          <a:xfrm>
            <a:off x="4760425" y="0"/>
            <a:ext cx="4162475" cy="5143500"/>
          </a:xfrm>
          <a:prstGeom prst="rect">
            <a:avLst/>
          </a:prstGeom>
          <a:noFill/>
          <a:ln>
            <a:noFill/>
          </a:ln>
        </p:spPr>
      </p:pic>
      <p:sp>
        <p:nvSpPr>
          <p:cNvPr id="120" name="Google Shape;120;p23"/>
          <p:cNvSpPr txBox="1"/>
          <p:nvPr/>
        </p:nvSpPr>
        <p:spPr>
          <a:xfrm>
            <a:off x="529700" y="97575"/>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is the meaning of the cards in Uncle Sam’s hand?</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Who do you think was the audience for this poster? What was its purpose?</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does this poster tell you about the role of the United States in the First World War?</a:t>
            </a:r>
            <a:endParaRPr>
              <a:latin typeface="Corbel"/>
              <a:ea typeface="Corbel"/>
              <a:cs typeface="Corbel"/>
              <a:sym typeface="Corbel"/>
            </a:endParaRPr>
          </a:p>
        </p:txBody>
      </p:sp>
      <p:sp>
        <p:nvSpPr>
          <p:cNvPr id="121" name="Google Shape;121;p23"/>
          <p:cNvSpPr txBox="1"/>
          <p:nvPr/>
        </p:nvSpPr>
        <p:spPr>
          <a:xfrm>
            <a:off x="822375" y="24532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50">
                <a:uFill>
                  <a:noFill/>
                </a:uFill>
                <a:latin typeface="Corbel"/>
                <a:ea typeface="Corbel"/>
                <a:cs typeface="Corbel"/>
                <a:sym typeface="Corbel"/>
                <a:hlinkClick r:id="rId4"/>
              </a:rPr>
              <a:t>Uncle Sam says: “All the kings in the world can’t beat my hand. United States, 1917. Library of Congress Prints and Photographs Division.</a:t>
            </a:r>
            <a:r>
              <a:rPr lang="en" sz="1350">
                <a:latin typeface="Corbel"/>
                <a:ea typeface="Corbel"/>
                <a:cs typeface="Corbel"/>
                <a:sym typeface="Corbel"/>
              </a:rPr>
              <a:t> </a:t>
            </a:r>
            <a:endParaRPr>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lt;p&gt;This primary source is four pages — a cover with a Norman Rockwell illustration of four U.S. soldiers in green army uniforms, then two pages of music with lyrics, and the back cover.&lt;/p&gt;&#10;" id="126" name="Google Shape;126;p24"/>
          <p:cNvPicPr preferRelativeResize="0"/>
          <p:nvPr/>
        </p:nvPicPr>
        <p:blipFill>
          <a:blip r:embed="rId3">
            <a:alphaModFix/>
          </a:blip>
          <a:stretch>
            <a:fillRect/>
          </a:stretch>
        </p:blipFill>
        <p:spPr>
          <a:xfrm>
            <a:off x="4869875" y="0"/>
            <a:ext cx="3962422" cy="5143500"/>
          </a:xfrm>
          <a:prstGeom prst="rect">
            <a:avLst/>
          </a:prstGeom>
          <a:noFill/>
          <a:ln>
            <a:noFill/>
          </a:ln>
        </p:spPr>
      </p:pic>
      <p:sp>
        <p:nvSpPr>
          <p:cNvPr id="127" name="Google Shape;127;p24"/>
          <p:cNvSpPr txBox="1"/>
          <p:nvPr/>
        </p:nvSpPr>
        <p:spPr>
          <a:xfrm>
            <a:off x="1261475" y="2091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hlinkClick r:id="rId4"/>
              </a:rPr>
              <a:t>Over There</a:t>
            </a:r>
            <a:endParaRPr b="1" sz="2750">
              <a:solidFill>
                <a:srgbClr val="23232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descr="&lt;p&gt;This primary source is four pages — a cover with a Norman Rockwell illustration of four U.S. soldiers in green army uniforms, then two pages of music with lyrics, and the back cover.&lt;/p&gt;&#10;" id="132" name="Google Shape;132;p25"/>
          <p:cNvPicPr preferRelativeResize="0"/>
          <p:nvPr/>
        </p:nvPicPr>
        <p:blipFill>
          <a:blip r:embed="rId3">
            <a:alphaModFix/>
          </a:blip>
          <a:stretch>
            <a:fillRect/>
          </a:stretch>
        </p:blipFill>
        <p:spPr>
          <a:xfrm>
            <a:off x="4869875" y="0"/>
            <a:ext cx="3962422" cy="5143500"/>
          </a:xfrm>
          <a:prstGeom prst="rect">
            <a:avLst/>
          </a:prstGeom>
          <a:noFill/>
          <a:ln>
            <a:noFill/>
          </a:ln>
        </p:spPr>
      </p:pic>
      <p:sp>
        <p:nvSpPr>
          <p:cNvPr id="133" name="Google Shape;133;p25"/>
          <p:cNvSpPr txBox="1"/>
          <p:nvPr/>
        </p:nvSpPr>
        <p:spPr>
          <a:xfrm>
            <a:off x="836350" y="514200"/>
            <a:ext cx="3408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does the title of this song refer to? Where is “over there?”</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Who was the audience for this song? Why did Cohen write it?</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Summarize the main idea of these lyrics.</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does this primary source tell you about the role of the United States in the First World War?</a:t>
            </a:r>
            <a:endParaRPr>
              <a:latin typeface="Corbel"/>
              <a:ea typeface="Corbel"/>
              <a:cs typeface="Corbel"/>
              <a:sym typeface="Corbel"/>
            </a:endParaRPr>
          </a:p>
        </p:txBody>
      </p:sp>
      <p:sp>
        <p:nvSpPr>
          <p:cNvPr id="134" name="Google Shape;134;p25"/>
          <p:cNvSpPr txBox="1"/>
          <p:nvPr/>
        </p:nvSpPr>
        <p:spPr>
          <a:xfrm>
            <a:off x="801475" y="3042625"/>
            <a:ext cx="3408000" cy="225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200">
                <a:latin typeface="Corbel"/>
                <a:ea typeface="Corbel"/>
                <a:cs typeface="Corbel"/>
                <a:sym typeface="Corbel"/>
              </a:rPr>
              <a:t>Cohan, George M. “Over There.” Herman Darewski Music Publishing Co., London, England, 1917. Library of Congress Notated Music.</a:t>
            </a:r>
            <a:endParaRPr sz="1200">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descr="&lt;p&gt;The book is 241 pages with a forward by Theodore Roosevelt. It is divided into the following chapters: Our Foe, Winning the War, Mobilizing Women in Great Britain, Mobilizing Women in France, Mobilizing Women in Germany, Women Over the Top in America, Eve’s Pay Envelope, Pooling Brains, Business as Usual, As Mother Used to Do, A Land Army.&lt;br /&gt;&#10;There are twelve black and white illustrations.&lt;/p&gt;&#10;" id="139" name="Google Shape;139;p26"/>
          <p:cNvPicPr preferRelativeResize="0"/>
          <p:nvPr/>
        </p:nvPicPr>
        <p:blipFill>
          <a:blip r:embed="rId3">
            <a:alphaModFix/>
          </a:blip>
          <a:stretch>
            <a:fillRect/>
          </a:stretch>
        </p:blipFill>
        <p:spPr>
          <a:xfrm>
            <a:off x="5637425" y="0"/>
            <a:ext cx="3086119" cy="5143500"/>
          </a:xfrm>
          <a:prstGeom prst="rect">
            <a:avLst/>
          </a:prstGeom>
          <a:noFill/>
          <a:ln>
            <a:noFill/>
          </a:ln>
        </p:spPr>
      </p:pic>
      <p:sp>
        <p:nvSpPr>
          <p:cNvPr id="140" name="Google Shape;140;p26"/>
          <p:cNvSpPr txBox="1"/>
          <p:nvPr/>
        </p:nvSpPr>
        <p:spPr>
          <a:xfrm>
            <a:off x="940900" y="78755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latin typeface="Corbel"/>
                <a:ea typeface="Corbel"/>
                <a:cs typeface="Corbel"/>
                <a:sym typeface="Corbel"/>
                <a:hlinkClick r:id="rId4"/>
              </a:rPr>
              <a:t>Mobilizing Woman-Power</a:t>
            </a:r>
            <a:endParaRPr b="1" sz="2750">
              <a:solidFill>
                <a:srgbClr val="232324"/>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lt;p&gt;The book is 241 pages with a forward by Theodore Roosevelt. It is divided into the following chapters: Our Foe, Winning the War, Mobilizing Women in Great Britain, Mobilizing Women in France, Mobilizing Women in Germany, Women Over the Top in America, Eve’s Pay Envelope, Pooling Brains, Business as Usual, As Mother Used to Do, A Land Army.&lt;br /&gt;&#10;There are twelve black and white illustrations.&lt;/p&gt;&#10;" id="145" name="Google Shape;145;p27"/>
          <p:cNvPicPr preferRelativeResize="0"/>
          <p:nvPr/>
        </p:nvPicPr>
        <p:blipFill>
          <a:blip r:embed="rId3">
            <a:alphaModFix/>
          </a:blip>
          <a:stretch>
            <a:fillRect/>
          </a:stretch>
        </p:blipFill>
        <p:spPr>
          <a:xfrm>
            <a:off x="5637425" y="0"/>
            <a:ext cx="3086119" cy="5143500"/>
          </a:xfrm>
          <a:prstGeom prst="rect">
            <a:avLst/>
          </a:prstGeom>
          <a:noFill/>
          <a:ln>
            <a:noFill/>
          </a:ln>
        </p:spPr>
      </p:pic>
      <p:sp>
        <p:nvSpPr>
          <p:cNvPr id="146" name="Google Shape;146;p27"/>
          <p:cNvSpPr txBox="1"/>
          <p:nvPr/>
        </p:nvSpPr>
        <p:spPr>
          <a:xfrm>
            <a:off x="857250" y="996625"/>
            <a:ext cx="30000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Who wrote this book? Who do you think was the audience for the book? What was the author’s purpose?</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What roles did women fill in World War I?</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How did the war affect women?</a:t>
            </a:r>
            <a:endParaRPr sz="1350">
              <a:solidFill>
                <a:srgbClr val="535354"/>
              </a:solidFill>
              <a:latin typeface="Corbel"/>
              <a:ea typeface="Corbel"/>
              <a:cs typeface="Corbel"/>
              <a:sym typeface="Corbel"/>
            </a:endParaRPr>
          </a:p>
        </p:txBody>
      </p:sp>
      <p:sp>
        <p:nvSpPr>
          <p:cNvPr id="147" name="Google Shape;147;p27"/>
          <p:cNvSpPr txBox="1"/>
          <p:nvPr/>
        </p:nvSpPr>
        <p:spPr>
          <a:xfrm>
            <a:off x="571475" y="3094450"/>
            <a:ext cx="48927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Blatch, Harriot Stanton, Mobilizing Woman-Power. (New York: The Womans Press, 1918). Carrie Chapman Catt and National American Woman Suffrage Association Collection, Library of Congress.</a:t>
            </a:r>
            <a:endParaRPr sz="12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descr="&lt;p&gt;This is a yellowed, faded handwritten two-page letter, written in cursive.&lt;/p&gt;&#10;" id="61" name="Google Shape;61;p14"/>
          <p:cNvPicPr preferRelativeResize="0"/>
          <p:nvPr/>
        </p:nvPicPr>
        <p:blipFill>
          <a:blip r:embed="rId3">
            <a:alphaModFix/>
          </a:blip>
          <a:stretch>
            <a:fillRect/>
          </a:stretch>
        </p:blipFill>
        <p:spPr>
          <a:xfrm>
            <a:off x="5051975" y="103625"/>
            <a:ext cx="3448076" cy="5143500"/>
          </a:xfrm>
          <a:prstGeom prst="rect">
            <a:avLst/>
          </a:prstGeom>
          <a:noFill/>
          <a:ln>
            <a:noFill/>
          </a:ln>
        </p:spPr>
      </p:pic>
      <p:sp>
        <p:nvSpPr>
          <p:cNvPr id="62" name="Google Shape;62;p14"/>
          <p:cNvSpPr txBox="1"/>
          <p:nvPr/>
        </p:nvSpPr>
        <p:spPr>
          <a:xfrm>
            <a:off x="139400" y="292725"/>
            <a:ext cx="34482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latin typeface="Corbel"/>
                <a:ea typeface="Corbel"/>
                <a:cs typeface="Corbel"/>
                <a:sym typeface="Corbel"/>
                <a:hlinkClick r:id="rId4"/>
              </a:rPr>
              <a:t>J</a:t>
            </a:r>
            <a:r>
              <a:rPr b="1" lang="en" sz="2400" u="sng">
                <a:solidFill>
                  <a:schemeClr val="hlink"/>
                </a:solidFill>
                <a:latin typeface="Corbel"/>
                <a:ea typeface="Corbel"/>
                <a:cs typeface="Corbel"/>
                <a:sym typeface="Corbel"/>
                <a:hlinkClick r:id="rId5"/>
              </a:rPr>
              <a:t>ames Guy Tucker, Sr., to Willie Maude Tucker, November 1918</a:t>
            </a:r>
            <a:endParaRPr b="1" sz="2400">
              <a:solidFill>
                <a:srgbClr val="232324"/>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11700" y="1152475"/>
            <a:ext cx="4065300" cy="16632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Summarize this letter.</a:t>
            </a:r>
            <a:endParaRPr sz="1350">
              <a:solidFill>
                <a:srgbClr val="535354"/>
              </a:solidFill>
              <a:latin typeface="Corbel"/>
              <a:ea typeface="Corbel"/>
              <a:cs typeface="Corbel"/>
              <a:sym typeface="Corbel"/>
            </a:endParaRPr>
          </a:p>
          <a:p>
            <a:pPr indent="-314325" lvl="0" marL="457200" rtl="0" algn="l">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What do you think was Tucker’s motivation for writing? Who was his audience? How do you think this might have affected the contents of the letter?</a:t>
            </a:r>
            <a:endParaRPr sz="1350">
              <a:solidFill>
                <a:srgbClr val="535354"/>
              </a:solidFill>
              <a:latin typeface="Corbel"/>
              <a:ea typeface="Corbel"/>
              <a:cs typeface="Corbel"/>
              <a:sym typeface="Corbel"/>
            </a:endParaRPr>
          </a:p>
          <a:p>
            <a:pPr indent="0" lvl="0" marL="0" rtl="0" algn="l">
              <a:spcBef>
                <a:spcPts val="2200"/>
              </a:spcBef>
              <a:spcAft>
                <a:spcPts val="1600"/>
              </a:spcAft>
              <a:buNone/>
            </a:pPr>
            <a:r>
              <a:t/>
            </a:r>
            <a:endParaRPr/>
          </a:p>
        </p:txBody>
      </p:sp>
      <p:pic>
        <p:nvPicPr>
          <p:cNvPr descr="&lt;p&gt;This is a yellowed, faded handwritten two-page letter, written in cursive.&lt;/p&gt;&#10;" id="68" name="Google Shape;68;p15"/>
          <p:cNvPicPr preferRelativeResize="0"/>
          <p:nvPr/>
        </p:nvPicPr>
        <p:blipFill>
          <a:blip r:embed="rId3">
            <a:alphaModFix/>
          </a:blip>
          <a:stretch>
            <a:fillRect/>
          </a:stretch>
        </p:blipFill>
        <p:spPr>
          <a:xfrm>
            <a:off x="5051975" y="103625"/>
            <a:ext cx="3448076" cy="5143500"/>
          </a:xfrm>
          <a:prstGeom prst="rect">
            <a:avLst/>
          </a:prstGeom>
          <a:noFill/>
          <a:ln>
            <a:noFill/>
          </a:ln>
        </p:spPr>
      </p:pic>
      <p:sp>
        <p:nvSpPr>
          <p:cNvPr id="69" name="Google Shape;69;p15"/>
          <p:cNvSpPr txBox="1"/>
          <p:nvPr/>
        </p:nvSpPr>
        <p:spPr>
          <a:xfrm>
            <a:off x="780575" y="2815675"/>
            <a:ext cx="2523000" cy="232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uFill>
                  <a:noFill/>
                </a:uFill>
                <a:latin typeface="Corbel"/>
                <a:ea typeface="Corbel"/>
                <a:cs typeface="Corbel"/>
                <a:sym typeface="Corbel"/>
                <a:hlinkClick r:id="rId4"/>
              </a:rPr>
              <a:t>Transcript of James Guy Tucker, Sr.,’s letter to his mother from the James Guy Tucker, Jr., papers, UALR.MS.0004, UA Little Rock Center for Arkansas History and Culture</a:t>
            </a:r>
            <a:r>
              <a:rPr lang="en" sz="1100">
                <a:latin typeface="Corbel"/>
                <a:ea typeface="Corbel"/>
                <a:cs typeface="Corbel"/>
                <a:sym typeface="Corbel"/>
              </a:rPr>
              <a:t> </a:t>
            </a:r>
            <a:endParaRPr sz="1100">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4350900" cy="123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50" u="sng">
                <a:solidFill>
                  <a:schemeClr val="hlink"/>
                </a:solidFill>
                <a:latin typeface="Corbel"/>
                <a:ea typeface="Corbel"/>
                <a:cs typeface="Corbel"/>
                <a:sym typeface="Corbel"/>
                <a:hlinkClick r:id="rId3"/>
              </a:rPr>
              <a:t>James Guy Tucker, Sr., World War I diary</a:t>
            </a:r>
            <a:endParaRPr>
              <a:latin typeface="Corbel"/>
              <a:ea typeface="Corbel"/>
              <a:cs typeface="Corbel"/>
              <a:sym typeface="Corbel"/>
            </a:endParaRPr>
          </a:p>
        </p:txBody>
      </p:sp>
      <p:pic>
        <p:nvPicPr>
          <p:cNvPr descr="&lt;p&gt;The images are scanned pages of a small handwritten journal, written in black ink.&lt;/p&gt;&#10;" id="75" name="Google Shape;75;p16"/>
          <p:cNvPicPr preferRelativeResize="0"/>
          <p:nvPr/>
        </p:nvPicPr>
        <p:blipFill>
          <a:blip r:embed="rId4">
            <a:alphaModFix/>
          </a:blip>
          <a:stretch>
            <a:fillRect/>
          </a:stretch>
        </p:blipFill>
        <p:spPr>
          <a:xfrm>
            <a:off x="5226200" y="0"/>
            <a:ext cx="340997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idx="1" type="body"/>
          </p:nvPr>
        </p:nvSpPr>
        <p:spPr>
          <a:xfrm>
            <a:off x="311700" y="1152475"/>
            <a:ext cx="4392600" cy="23949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was Tucker’s purpose in keeping this diary? Who do you think was the intended audience?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Use evidence from the journal to describe the experience of U.S. soldiers fighting in Europe during World War I.</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questions do you have after reading this primary source?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does this source compare to the letter Tucker wrote to his mother during the same time period?</a:t>
            </a:r>
            <a:endParaRPr sz="1350">
              <a:solidFill>
                <a:srgbClr val="000000"/>
              </a:solidFill>
              <a:latin typeface="Corbel"/>
              <a:ea typeface="Corbel"/>
              <a:cs typeface="Corbel"/>
              <a:sym typeface="Corbel"/>
            </a:endParaRPr>
          </a:p>
          <a:p>
            <a:pPr indent="0" lvl="0" marL="0" rtl="0" algn="l">
              <a:spcBef>
                <a:spcPts val="2200"/>
              </a:spcBef>
              <a:spcAft>
                <a:spcPts val="1600"/>
              </a:spcAft>
              <a:buNone/>
            </a:pPr>
            <a:r>
              <a:t/>
            </a:r>
            <a:endParaRPr/>
          </a:p>
        </p:txBody>
      </p:sp>
      <p:pic>
        <p:nvPicPr>
          <p:cNvPr descr="&lt;p&gt;The images are scanned pages of a small handwritten journal, written in black ink.&lt;/p&gt;&#10;" id="81" name="Google Shape;81;p17"/>
          <p:cNvPicPr preferRelativeResize="0"/>
          <p:nvPr/>
        </p:nvPicPr>
        <p:blipFill>
          <a:blip r:embed="rId3">
            <a:alphaModFix/>
          </a:blip>
          <a:stretch>
            <a:fillRect/>
          </a:stretch>
        </p:blipFill>
        <p:spPr>
          <a:xfrm>
            <a:off x="5226200" y="0"/>
            <a:ext cx="3409970" cy="5143500"/>
          </a:xfrm>
          <a:prstGeom prst="rect">
            <a:avLst/>
          </a:prstGeom>
          <a:noFill/>
          <a:ln>
            <a:noFill/>
          </a:ln>
        </p:spPr>
      </p:pic>
      <p:sp>
        <p:nvSpPr>
          <p:cNvPr id="82" name="Google Shape;82;p17"/>
          <p:cNvSpPr txBox="1"/>
          <p:nvPr/>
        </p:nvSpPr>
        <p:spPr>
          <a:xfrm>
            <a:off x="864200" y="3847175"/>
            <a:ext cx="3603300" cy="1296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200">
                <a:latin typeface="Corbel"/>
                <a:ea typeface="Corbel"/>
                <a:cs typeface="Corbel"/>
                <a:sym typeface="Corbel"/>
              </a:rPr>
              <a:t>James Guy Tucker, Sr., World War I diary. James Guy Tucker, Jr., papers, UALR.MS.0004, UA Little Rock Center for Arkansas History and Culture</a:t>
            </a:r>
            <a:endParaRPr sz="12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descr="&lt;p&gt;The image is of the front page of the Arkansas Gazette from January 1919. The paper has yellowed over time.&lt;/p&gt;&#10;" id="87" name="Google Shape;87;p18"/>
          <p:cNvPicPr preferRelativeResize="0"/>
          <p:nvPr/>
        </p:nvPicPr>
        <p:blipFill>
          <a:blip r:embed="rId3">
            <a:alphaModFix/>
          </a:blip>
          <a:stretch>
            <a:fillRect/>
          </a:stretch>
        </p:blipFill>
        <p:spPr>
          <a:xfrm>
            <a:off x="3853200" y="912075"/>
            <a:ext cx="4761002" cy="3446241"/>
          </a:xfrm>
          <a:prstGeom prst="rect">
            <a:avLst/>
          </a:prstGeom>
          <a:noFill/>
          <a:ln>
            <a:noFill/>
          </a:ln>
        </p:spPr>
      </p:pic>
      <p:sp>
        <p:nvSpPr>
          <p:cNvPr id="88" name="Google Shape;88;p18"/>
          <p:cNvSpPr txBox="1"/>
          <p:nvPr/>
        </p:nvSpPr>
        <p:spPr>
          <a:xfrm>
            <a:off x="160300" y="501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50" u="sng">
                <a:solidFill>
                  <a:schemeClr val="hlink"/>
                </a:solidFill>
                <a:latin typeface="Corbel"/>
                <a:ea typeface="Corbel"/>
                <a:cs typeface="Corbel"/>
                <a:sym typeface="Corbel"/>
                <a:hlinkClick r:id="rId4"/>
              </a:rPr>
              <a:t>Local Officer Is Cited for Gallantry in Action</a:t>
            </a:r>
            <a:endParaRPr>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lt;p&gt;The image is of the front page of the Arkansas Gazette from January 1919. The paper has yellowed over time.&lt;/p&gt;&#10;" id="93" name="Google Shape;93;p19"/>
          <p:cNvPicPr preferRelativeResize="0"/>
          <p:nvPr/>
        </p:nvPicPr>
        <p:blipFill>
          <a:blip r:embed="rId3">
            <a:alphaModFix/>
          </a:blip>
          <a:stretch>
            <a:fillRect/>
          </a:stretch>
        </p:blipFill>
        <p:spPr>
          <a:xfrm>
            <a:off x="3853200" y="912075"/>
            <a:ext cx="4761002" cy="3446241"/>
          </a:xfrm>
          <a:prstGeom prst="rect">
            <a:avLst/>
          </a:prstGeom>
          <a:noFill/>
          <a:ln>
            <a:noFill/>
          </a:ln>
        </p:spPr>
      </p:pic>
      <p:sp>
        <p:nvSpPr>
          <p:cNvPr id="94" name="Google Shape;94;p19"/>
          <p:cNvSpPr txBox="1"/>
          <p:nvPr/>
        </p:nvSpPr>
        <p:spPr>
          <a:xfrm>
            <a:off x="411200" y="912075"/>
            <a:ext cx="30000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information does the newspaper article provide that is not in the diary or letter?</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Based on the letter, diary, and this citation, how do you think the war impacted Jim Guy Tucker?</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does this primary source tell you about the U.S. role in the first world war?</a:t>
            </a:r>
            <a:endParaRPr sz="1350">
              <a:latin typeface="Corbel"/>
              <a:ea typeface="Corbel"/>
              <a:cs typeface="Corbel"/>
              <a:sym typeface="Corbel"/>
            </a:endParaRPr>
          </a:p>
        </p:txBody>
      </p:sp>
      <p:sp>
        <p:nvSpPr>
          <p:cNvPr id="95" name="Google Shape;95;p19"/>
          <p:cNvSpPr txBox="1"/>
          <p:nvPr/>
        </p:nvSpPr>
        <p:spPr>
          <a:xfrm>
            <a:off x="41825" y="3366275"/>
            <a:ext cx="3986700" cy="147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“Local Officer is Cited for Gallantry in Action,” </a:t>
            </a:r>
            <a:r>
              <a:rPr i="1" lang="en" sz="1200">
                <a:latin typeface="Corbel"/>
                <a:ea typeface="Corbel"/>
                <a:cs typeface="Corbel"/>
                <a:sym typeface="Corbel"/>
              </a:rPr>
              <a:t>Arkansas Gazette,</a:t>
            </a:r>
            <a:r>
              <a:rPr lang="en" sz="1200">
                <a:latin typeface="Corbel"/>
                <a:ea typeface="Corbel"/>
                <a:cs typeface="Corbel"/>
                <a:sym typeface="Corbel"/>
              </a:rPr>
              <a:t> Little Rock, Friday, January 24, 1919. James Guy Tucker, Jr., papers, UALR.MS.0004, UA Little Rock Center for Arkansas History and Culture </a:t>
            </a:r>
            <a:endParaRPr sz="12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descr="&lt;p&gt;Nine black soldiers, dressed in long coats and helmets and with gas masks and gear, stand in a trench. The trench has wooden beams across it. A group of eleven white engineers, dressed in overalls and long sleeved shirts, stands above the trench on the road. All of the soldiers are looking at the camera. There are large trees on the horizon.&lt;/p&gt;&#10;" id="100" name="Google Shape;100;p20"/>
          <p:cNvPicPr preferRelativeResize="0"/>
          <p:nvPr/>
        </p:nvPicPr>
        <p:blipFill>
          <a:blip r:embed="rId3">
            <a:alphaModFix/>
          </a:blip>
          <a:stretch>
            <a:fillRect/>
          </a:stretch>
        </p:blipFill>
        <p:spPr>
          <a:xfrm>
            <a:off x="5760350" y="0"/>
            <a:ext cx="3267084" cy="5143500"/>
          </a:xfrm>
          <a:prstGeom prst="rect">
            <a:avLst/>
          </a:prstGeom>
          <a:noFill/>
          <a:ln>
            <a:noFill/>
          </a:ln>
        </p:spPr>
      </p:pic>
      <p:sp>
        <p:nvSpPr>
          <p:cNvPr id="101" name="Google Shape;101;p20"/>
          <p:cNvSpPr txBox="1"/>
          <p:nvPr/>
        </p:nvSpPr>
        <p:spPr>
          <a:xfrm>
            <a:off x="1094200" y="11012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u="sng">
                <a:solidFill>
                  <a:schemeClr val="hlink"/>
                </a:solidFill>
                <a:latin typeface="Corbel"/>
                <a:ea typeface="Corbel"/>
                <a:cs typeface="Corbel"/>
                <a:sym typeface="Corbel"/>
                <a:hlinkClick r:id="rId4"/>
              </a:rPr>
              <a:t>302nd Eng. repairing road over trench and 92nd Div. (colored) machine gunners going into action, Argonne Forest, France</a:t>
            </a:r>
            <a:endParaRPr sz="3000">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descr="&lt;p&gt;Nine black soldiers, dressed in long coats and helmets and with gas masks and gear, stand in a trench. The trench has wooden beams across it. A group of eleven white engineers, dressed in overalls and long sleeved shirts, stands above the trench on the road. All of the soldiers are looking at the camera. There are large trees on the horizon.&lt;/p&gt;&#10;" id="106" name="Google Shape;106;p21"/>
          <p:cNvPicPr preferRelativeResize="0"/>
          <p:nvPr/>
        </p:nvPicPr>
        <p:blipFill>
          <a:blip r:embed="rId3">
            <a:alphaModFix/>
          </a:blip>
          <a:stretch>
            <a:fillRect/>
          </a:stretch>
        </p:blipFill>
        <p:spPr>
          <a:xfrm>
            <a:off x="5760350" y="0"/>
            <a:ext cx="3267084" cy="5143500"/>
          </a:xfrm>
          <a:prstGeom prst="rect">
            <a:avLst/>
          </a:prstGeom>
          <a:noFill/>
          <a:ln>
            <a:noFill/>
          </a:ln>
        </p:spPr>
      </p:pic>
      <p:sp>
        <p:nvSpPr>
          <p:cNvPr id="107" name="Google Shape;107;p21"/>
          <p:cNvSpPr txBox="1"/>
          <p:nvPr/>
        </p:nvSpPr>
        <p:spPr>
          <a:xfrm>
            <a:off x="1212700" y="292725"/>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Describe the soldiers you see in this photograph.</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Describe the trench. Based on the letter, diary and photograph, what do you think it would be like to live and fight in a trench?</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does this photograph tell you about the U.S. role in the First World War?</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How do you think the war impacted these soldiers?</a:t>
            </a:r>
            <a:endParaRPr>
              <a:latin typeface="Corbel"/>
              <a:ea typeface="Corbel"/>
              <a:cs typeface="Corbel"/>
              <a:sym typeface="Corbel"/>
            </a:endParaRPr>
          </a:p>
        </p:txBody>
      </p:sp>
      <p:sp>
        <p:nvSpPr>
          <p:cNvPr id="108" name="Google Shape;108;p21"/>
          <p:cNvSpPr txBox="1"/>
          <p:nvPr/>
        </p:nvSpPr>
        <p:spPr>
          <a:xfrm>
            <a:off x="236975" y="3352325"/>
            <a:ext cx="5359500" cy="17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302nd Eng. repairing road over trench and 92nd Div. colored machine gunners going into action, Argonne Forest, France. Argonne France, 1918. Library of Congress Prints and Photographs Division.</a:t>
            </a:r>
            <a:endParaRPr sz="1200">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