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orbel"/>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orbel-bold.fntdata"/><Relationship Id="rId21" Type="http://schemas.openxmlformats.org/officeDocument/2006/relationships/font" Target="fonts/Corbel-regular.fntdata"/><Relationship Id="rId24" Type="http://schemas.openxmlformats.org/officeDocument/2006/relationships/font" Target="fonts/Corbel-boldItalic.fntdata"/><Relationship Id="rId23"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70f37d5b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70f37d5b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70f37d5bf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70f37d5bf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70f37d5b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70f37d5b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70f37d5b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70f37d5b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70f37d5b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70f37d5b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70f37d5b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70f37d5bf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70f37d5b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70f37d5b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70f37d5b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70f37d5b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70f37d5b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70f37d5b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70f37d5bf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70f37d5b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70f37d5b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70f37d5b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70f37d5bf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70f37d5bf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70f37d5b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70f37d5b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70f37d5bf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70f37d5bf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500550" y="101772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972950" y="1017725"/>
            <a:ext cx="4842300" cy="41721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y layout">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Corbel"/>
              <a:buNone/>
              <a:defRPr sz="2800">
                <a:latin typeface="Corbel"/>
                <a:ea typeface="Corbel"/>
                <a:cs typeface="Corbel"/>
                <a:sym typeface="Corbe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500550" y="101772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SzPts val="1800"/>
              <a:buFont typeface="Corbel"/>
              <a:buChar char="●"/>
              <a:defRPr sz="1800">
                <a:latin typeface="Corbel"/>
                <a:ea typeface="Corbel"/>
                <a:cs typeface="Corbel"/>
                <a:sym typeface="Corbel"/>
              </a:defRPr>
            </a:lvl1pPr>
            <a:lvl2pPr indent="-317500" lvl="1" marL="914400">
              <a:lnSpc>
                <a:spcPct val="115000"/>
              </a:lnSpc>
              <a:spcBef>
                <a:spcPts val="1600"/>
              </a:spcBef>
              <a:spcAft>
                <a:spcPts val="0"/>
              </a:spcAft>
              <a:buSzPts val="1400"/>
              <a:buFont typeface="Corbel"/>
              <a:buChar char="○"/>
              <a:defRPr>
                <a:latin typeface="Corbel"/>
                <a:ea typeface="Corbel"/>
                <a:cs typeface="Corbel"/>
                <a:sym typeface="Corbel"/>
              </a:defRPr>
            </a:lvl2pPr>
            <a:lvl3pPr indent="-317500" lvl="2" marL="1371600">
              <a:lnSpc>
                <a:spcPct val="115000"/>
              </a:lnSpc>
              <a:spcBef>
                <a:spcPts val="1600"/>
              </a:spcBef>
              <a:spcAft>
                <a:spcPts val="0"/>
              </a:spcAft>
              <a:buSzPts val="1400"/>
              <a:buFont typeface="Corbel"/>
              <a:buChar char="■"/>
              <a:defRPr>
                <a:latin typeface="Corbel"/>
                <a:ea typeface="Corbel"/>
                <a:cs typeface="Corbel"/>
                <a:sym typeface="Corbel"/>
              </a:defRPr>
            </a:lvl3pPr>
            <a:lvl4pPr indent="-317500" lvl="3" marL="1828800">
              <a:lnSpc>
                <a:spcPct val="115000"/>
              </a:lnSpc>
              <a:spcBef>
                <a:spcPts val="1600"/>
              </a:spcBef>
              <a:spcAft>
                <a:spcPts val="0"/>
              </a:spcAft>
              <a:buSzPts val="1400"/>
              <a:buFont typeface="Corbel"/>
              <a:buChar char="●"/>
              <a:defRPr>
                <a:latin typeface="Corbel"/>
                <a:ea typeface="Corbel"/>
                <a:cs typeface="Corbel"/>
                <a:sym typeface="Corbel"/>
              </a:defRPr>
            </a:lvl4pPr>
            <a:lvl5pPr indent="-317500" lvl="4" marL="2286000">
              <a:lnSpc>
                <a:spcPct val="115000"/>
              </a:lnSpc>
              <a:spcBef>
                <a:spcPts val="1600"/>
              </a:spcBef>
              <a:spcAft>
                <a:spcPts val="0"/>
              </a:spcAft>
              <a:buSzPts val="1400"/>
              <a:buFont typeface="Corbel"/>
              <a:buChar char="○"/>
              <a:defRPr>
                <a:latin typeface="Corbel"/>
                <a:ea typeface="Corbel"/>
                <a:cs typeface="Corbel"/>
                <a:sym typeface="Corbel"/>
              </a:defRPr>
            </a:lvl5pPr>
            <a:lvl6pPr indent="-317500" lvl="5" marL="2743200">
              <a:lnSpc>
                <a:spcPct val="115000"/>
              </a:lnSpc>
              <a:spcBef>
                <a:spcPts val="1600"/>
              </a:spcBef>
              <a:spcAft>
                <a:spcPts val="0"/>
              </a:spcAft>
              <a:buSzPts val="1400"/>
              <a:buFont typeface="Corbel"/>
              <a:buChar char="■"/>
              <a:defRPr>
                <a:latin typeface="Corbel"/>
                <a:ea typeface="Corbel"/>
                <a:cs typeface="Corbel"/>
                <a:sym typeface="Corbel"/>
              </a:defRPr>
            </a:lvl6pPr>
            <a:lvl7pPr indent="-317500" lvl="6" marL="3200400">
              <a:lnSpc>
                <a:spcPct val="115000"/>
              </a:lnSpc>
              <a:spcBef>
                <a:spcPts val="1600"/>
              </a:spcBef>
              <a:spcAft>
                <a:spcPts val="0"/>
              </a:spcAft>
              <a:buSzPts val="1400"/>
              <a:buFont typeface="Corbel"/>
              <a:buChar char="●"/>
              <a:defRPr>
                <a:latin typeface="Corbel"/>
                <a:ea typeface="Corbel"/>
                <a:cs typeface="Corbel"/>
                <a:sym typeface="Corbel"/>
              </a:defRPr>
            </a:lvl7pPr>
            <a:lvl8pPr indent="-317500" lvl="7" marL="3657600">
              <a:lnSpc>
                <a:spcPct val="115000"/>
              </a:lnSpc>
              <a:spcBef>
                <a:spcPts val="1600"/>
              </a:spcBef>
              <a:spcAft>
                <a:spcPts val="0"/>
              </a:spcAft>
              <a:buSzPts val="1400"/>
              <a:buFont typeface="Corbel"/>
              <a:buChar char="○"/>
              <a:defRPr>
                <a:latin typeface="Corbel"/>
                <a:ea typeface="Corbel"/>
                <a:cs typeface="Corbel"/>
                <a:sym typeface="Corbel"/>
              </a:defRPr>
            </a:lvl8pPr>
            <a:lvl9pPr indent="-317500" lvl="8" marL="4114800">
              <a:lnSpc>
                <a:spcPct val="115000"/>
              </a:lnSpc>
              <a:spcBef>
                <a:spcPts val="1600"/>
              </a:spcBef>
              <a:spcAft>
                <a:spcPts val="1600"/>
              </a:spcAft>
              <a:buSzPts val="1400"/>
              <a:buFont typeface="Corbel"/>
              <a:buChar char="■"/>
              <a:defRPr>
                <a:latin typeface="Corbel"/>
                <a:ea typeface="Corbel"/>
                <a:cs typeface="Corbel"/>
                <a:sym typeface="Corbe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chroniclingamerica.loc.gov/lccn/sn83016736/1862-08-08/ed-1/seq-3/"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www.loc.gov/resource/mal.1845200/?sp=1"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www.loc.gov/item/mal1862600/" TargetMode="External"/><Relationship Id="rId4" Type="http://schemas.openxmlformats.org/officeDocument/2006/relationships/hyperlink" Target="https://www.loc.gov/item/mal1862600/" TargetMode="External"/><Relationship Id="rId5" Type="http://schemas.openxmlformats.org/officeDocument/2006/relationships/hyperlink" Target="https://www.loc.gov/item/mal1862600/" TargetMode="External"/><Relationship Id="rId6" Type="http://schemas.openxmlformats.org/officeDocument/2006/relationships/hyperlink" Target="https://www.loc.gov/item/mal1862600/" TargetMode="External"/><Relationship Id="rId7"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chroniclingamerica.loc.gov/lccn/sn83045462/1861-06-28/ed-1/seq-1/" TargetMode="External"/><Relationship Id="rId4" Type="http://schemas.openxmlformats.org/officeDocument/2006/relationships/hyperlink" Target="https://chroniclingamerica.loc.gov/lccn/sn83045462/1861-06-28/ed-1/seq-1/" TargetMode="External"/><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chroniclingamerica.loc.gov/lccn/sn84024738/1861-09-13/ed-1/seq-1/"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chroniclingamerica.loc.gov/lccn/sn84038112/1861-10-04/ed-1/seq-3/"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loc.gov/item/mal1743500/"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72700" y="453250"/>
            <a:ext cx="8520600" cy="117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000000"/>
                </a:solidFill>
                <a:highlight>
                  <a:srgbClr val="FCFCFC"/>
                </a:highlight>
              </a:rPr>
              <a:t>John Ross and the Complicated Tale</a:t>
            </a:r>
            <a:endParaRPr b="1" sz="3000">
              <a:solidFill>
                <a:srgbClr val="000000"/>
              </a:solidFill>
              <a:highlight>
                <a:srgbClr val="FCFCFC"/>
              </a:highlight>
            </a:endParaRPr>
          </a:p>
          <a:p>
            <a:pPr indent="0" lvl="0" marL="0" rtl="0" algn="ctr">
              <a:spcBef>
                <a:spcPts val="0"/>
              </a:spcBef>
              <a:spcAft>
                <a:spcPts val="0"/>
              </a:spcAft>
              <a:buNone/>
            </a:pPr>
            <a:r>
              <a:rPr b="1" lang="en" sz="3000">
                <a:solidFill>
                  <a:srgbClr val="000000"/>
                </a:solidFill>
                <a:highlight>
                  <a:srgbClr val="FCFCFC"/>
                </a:highlight>
              </a:rPr>
              <a:t> of the Cherokee Nation during the Civil War</a:t>
            </a:r>
            <a:endParaRPr b="1" sz="3000">
              <a:solidFill>
                <a:srgbClr val="000000"/>
              </a:solidFill>
            </a:endParaRPr>
          </a:p>
        </p:txBody>
      </p:sp>
      <p:sp>
        <p:nvSpPr>
          <p:cNvPr id="55" name="Google Shape;55;p13"/>
          <p:cNvSpPr txBox="1"/>
          <p:nvPr/>
        </p:nvSpPr>
        <p:spPr>
          <a:xfrm>
            <a:off x="1442525" y="2199075"/>
            <a:ext cx="5926800" cy="8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232324"/>
                </a:solidFill>
                <a:latin typeface="Corbel"/>
                <a:ea typeface="Corbel"/>
                <a:cs typeface="Corbel"/>
                <a:sym typeface="Corbel"/>
              </a:rPr>
              <a:t>What motivates a leader in times of crisis?</a:t>
            </a:r>
            <a:endParaRPr sz="2600">
              <a:latin typeface="Corbel"/>
              <a:ea typeface="Corbel"/>
              <a:cs typeface="Corbel"/>
              <a:sym typeface="Corbel"/>
            </a:endParaRPr>
          </a:p>
        </p:txBody>
      </p:sp>
      <p:sp>
        <p:nvSpPr>
          <p:cNvPr id="56" name="Google Shape;56;p13"/>
          <p:cNvSpPr txBox="1"/>
          <p:nvPr/>
        </p:nvSpPr>
        <p:spPr>
          <a:xfrm>
            <a:off x="2182550" y="2667300"/>
            <a:ext cx="5100900" cy="24762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In what ways would the Cherokee Nation benefit from an alliance with the Confederacy rather than the Union?</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How did the leadership of President Lincoln and Chief John Ross differ during times of crisis?</a:t>
            </a:r>
            <a:endParaRPr>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idx="4294967295" type="title"/>
          </p:nvPr>
        </p:nvSpPr>
        <p:spPr>
          <a:xfrm>
            <a:off x="867575" y="876425"/>
            <a:ext cx="3895200" cy="23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solidFill>
                  <a:schemeClr val="hlink"/>
                </a:solidFill>
                <a:hlinkClick r:id="rId3"/>
              </a:rPr>
              <a:t>The Alliance of Cherokee Indians with Confederate States</a:t>
            </a:r>
            <a:endParaRPr sz="3000"/>
          </a:p>
        </p:txBody>
      </p:sp>
      <p:pic>
        <p:nvPicPr>
          <p:cNvPr descr="&lt;p&gt;Following a stern warning from Colonel William Cloud, The American Citizen of Canton, MS reports on the shakey alliance between the Cherokee Nation and Confederacy.&lt;/p&gt;&#10;" id="114" name="Google Shape;114;p22"/>
          <p:cNvPicPr preferRelativeResize="0"/>
          <p:nvPr/>
        </p:nvPicPr>
        <p:blipFill>
          <a:blip r:embed="rId4">
            <a:alphaModFix/>
          </a:blip>
          <a:stretch>
            <a:fillRect/>
          </a:stretch>
        </p:blipFill>
        <p:spPr>
          <a:xfrm>
            <a:off x="5410150" y="0"/>
            <a:ext cx="373385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idx="4294967295" type="body"/>
          </p:nvPr>
        </p:nvSpPr>
        <p:spPr>
          <a:xfrm>
            <a:off x="380700" y="208125"/>
            <a:ext cx="4191300" cy="38340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SzPts val="1350"/>
              <a:buChar char="●"/>
            </a:pPr>
            <a:r>
              <a:rPr lang="en" sz="1350"/>
              <a:t>Ross states that “There is no nation of Indians, I venture to say, that has ever been more scrupulous in the faithful observation of their treaty obligations than the Cherokees.” What previous event(s) is Ross referencing in this statement?</a:t>
            </a:r>
            <a:endParaRPr sz="1350"/>
          </a:p>
          <a:p>
            <a:pPr indent="-314325" lvl="0" marL="457200" rtl="0" algn="l">
              <a:spcBef>
                <a:spcPts val="0"/>
              </a:spcBef>
              <a:spcAft>
                <a:spcPts val="0"/>
              </a:spcAft>
              <a:buSzPts val="1350"/>
              <a:buChar char="●"/>
            </a:pPr>
            <a:r>
              <a:rPr lang="en" sz="1350"/>
              <a:t>What reasons does Ross give for ending the alliance between the Cherokee Nation and the Confederacy?</a:t>
            </a:r>
            <a:endParaRPr sz="1350"/>
          </a:p>
          <a:p>
            <a:pPr indent="-314325" lvl="0" marL="457200" rtl="0" algn="l">
              <a:spcBef>
                <a:spcPts val="0"/>
              </a:spcBef>
              <a:spcAft>
                <a:spcPts val="0"/>
              </a:spcAft>
              <a:buSzPts val="1350"/>
              <a:buChar char="●"/>
            </a:pPr>
            <a:r>
              <a:rPr lang="en" sz="1350"/>
              <a:t>Consider the progression of the war at this point, August 1862. Could other circumstances have impacted Ross’s decision to end this alliance?</a:t>
            </a:r>
            <a:endParaRPr sz="1350"/>
          </a:p>
          <a:p>
            <a:pPr indent="0" lvl="0" marL="0" rtl="0" algn="l">
              <a:spcBef>
                <a:spcPts val="2200"/>
              </a:spcBef>
              <a:spcAft>
                <a:spcPts val="1600"/>
              </a:spcAft>
              <a:buNone/>
            </a:pPr>
            <a:r>
              <a:t/>
            </a:r>
            <a:endParaRPr/>
          </a:p>
        </p:txBody>
      </p:sp>
      <p:pic>
        <p:nvPicPr>
          <p:cNvPr descr="&lt;p&gt;Following a stern warning from Colonel William Cloud, The American Citizen of Canton, MS reports on the shakey alliance between the Cherokee Nation and Confederacy.&lt;/p&gt;&#10;" id="120" name="Google Shape;120;p23"/>
          <p:cNvPicPr preferRelativeResize="0"/>
          <p:nvPr/>
        </p:nvPicPr>
        <p:blipFill>
          <a:blip r:embed="rId3">
            <a:alphaModFix/>
          </a:blip>
          <a:stretch>
            <a:fillRect/>
          </a:stretch>
        </p:blipFill>
        <p:spPr>
          <a:xfrm>
            <a:off x="5410150" y="0"/>
            <a:ext cx="3733850" cy="5143500"/>
          </a:xfrm>
          <a:prstGeom prst="rect">
            <a:avLst/>
          </a:prstGeom>
          <a:noFill/>
          <a:ln>
            <a:noFill/>
          </a:ln>
        </p:spPr>
      </p:pic>
      <p:sp>
        <p:nvSpPr>
          <p:cNvPr id="121" name="Google Shape;121;p23"/>
          <p:cNvSpPr txBox="1"/>
          <p:nvPr/>
        </p:nvSpPr>
        <p:spPr>
          <a:xfrm>
            <a:off x="898275" y="3662200"/>
            <a:ext cx="3733800" cy="12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50">
                <a:latin typeface="Corbel"/>
                <a:ea typeface="Corbel"/>
                <a:cs typeface="Corbel"/>
                <a:sym typeface="Corbel"/>
              </a:rPr>
              <a:t>“</a:t>
            </a:r>
            <a:r>
              <a:rPr lang="en" sz="1350">
                <a:latin typeface="Corbel"/>
                <a:ea typeface="Corbel"/>
                <a:cs typeface="Corbel"/>
                <a:sym typeface="Corbel"/>
              </a:rPr>
              <a:t>The Alliance of Cherokee Indians with Confederate States.” </a:t>
            </a:r>
            <a:r>
              <a:rPr i="1" lang="en" sz="1350">
                <a:latin typeface="Corbel"/>
                <a:ea typeface="Corbel"/>
                <a:cs typeface="Corbel"/>
                <a:sym typeface="Corbel"/>
              </a:rPr>
              <a:t>American Citizen.</a:t>
            </a:r>
            <a:r>
              <a:rPr lang="en" sz="1350">
                <a:latin typeface="Corbel"/>
                <a:ea typeface="Corbel"/>
                <a:cs typeface="Corbel"/>
                <a:sym typeface="Corbel"/>
              </a:rPr>
              <a:t> (Canton, Miss.), 08 Aug. 1862. </a:t>
            </a:r>
            <a:r>
              <a:rPr i="1" lang="en" sz="1350">
                <a:latin typeface="Corbel"/>
                <a:ea typeface="Corbel"/>
                <a:cs typeface="Corbel"/>
                <a:sym typeface="Corbel"/>
              </a:rPr>
              <a:t>Chronicling America: Historic American Newspapers</a:t>
            </a:r>
            <a:r>
              <a:rPr lang="en" sz="1350">
                <a:latin typeface="Corbel"/>
                <a:ea typeface="Corbel"/>
                <a:cs typeface="Corbel"/>
                <a:sym typeface="Corbel"/>
              </a:rPr>
              <a:t>. Library of Congress.</a:t>
            </a:r>
            <a:r>
              <a:rPr lang="en" sz="1350">
                <a:solidFill>
                  <a:srgbClr val="273A7D"/>
                </a:solidFill>
                <a:latin typeface="Corbel"/>
                <a:ea typeface="Corbel"/>
                <a:cs typeface="Corbel"/>
                <a:sym typeface="Corbel"/>
              </a:rPr>
              <a:t> </a:t>
            </a:r>
            <a:endParaRPr>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4"/>
          <p:cNvSpPr txBox="1"/>
          <p:nvPr>
            <p:ph idx="4294967295" type="title"/>
          </p:nvPr>
        </p:nvSpPr>
        <p:spPr>
          <a:xfrm>
            <a:off x="242600" y="445025"/>
            <a:ext cx="3995400" cy="127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solidFill>
                  <a:schemeClr val="hlink"/>
                </a:solidFill>
                <a:hlinkClick r:id="rId3"/>
              </a:rPr>
              <a:t>“Abraham Lincoln papers: Series 1. General Correspondence. 1833-1916: John Ross to Abraham Lincoln, Tuesday, September 16, 1862 (Relations between the U.S. and Cherokee Nation)”</a:t>
            </a:r>
            <a:endParaRPr/>
          </a:p>
        </p:txBody>
      </p:sp>
      <p:pic>
        <p:nvPicPr>
          <p:cNvPr descr="&lt;p&gt;With the Cherokee Nation back in Union hands, Chief John Ross reaches out to President Lincoln, September 1862&lt;/p&gt;&#10;" id="127" name="Google Shape;127;p24"/>
          <p:cNvPicPr preferRelativeResize="0"/>
          <p:nvPr/>
        </p:nvPicPr>
        <p:blipFill>
          <a:blip r:embed="rId4">
            <a:alphaModFix/>
          </a:blip>
          <a:stretch>
            <a:fillRect/>
          </a:stretch>
        </p:blipFill>
        <p:spPr>
          <a:xfrm>
            <a:off x="5067250" y="0"/>
            <a:ext cx="407676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descr="&lt;p&gt;With the Cherokee Nation back in Union hands, Chief John Ross reaches out to President Lincoln, September 1862&lt;/p&gt;&#10;" id="132" name="Google Shape;132;p25"/>
          <p:cNvPicPr preferRelativeResize="0"/>
          <p:nvPr/>
        </p:nvPicPr>
        <p:blipFill>
          <a:blip r:embed="rId3">
            <a:alphaModFix/>
          </a:blip>
          <a:stretch>
            <a:fillRect/>
          </a:stretch>
        </p:blipFill>
        <p:spPr>
          <a:xfrm>
            <a:off x="5067250" y="0"/>
            <a:ext cx="4076760" cy="5143500"/>
          </a:xfrm>
          <a:prstGeom prst="rect">
            <a:avLst/>
          </a:prstGeom>
          <a:noFill/>
          <a:ln>
            <a:noFill/>
          </a:ln>
        </p:spPr>
      </p:pic>
      <p:sp>
        <p:nvSpPr>
          <p:cNvPr id="133" name="Google Shape;133;p25"/>
          <p:cNvSpPr txBox="1"/>
          <p:nvPr>
            <p:ph idx="4294967295" type="title"/>
          </p:nvPr>
        </p:nvSpPr>
        <p:spPr>
          <a:xfrm>
            <a:off x="712000" y="3305200"/>
            <a:ext cx="3258900" cy="165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000000"/>
                </a:solidFill>
                <a:latin typeface="Arial"/>
                <a:ea typeface="Arial"/>
                <a:cs typeface="Arial"/>
                <a:sym typeface="Arial"/>
              </a:rPr>
              <a:t>L</a:t>
            </a:r>
            <a:r>
              <a:rPr lang="en" sz="1350">
                <a:solidFill>
                  <a:srgbClr val="000000"/>
                </a:solidFill>
              </a:rPr>
              <a:t>incoln, Abraham. Abraham Lincoln papers: Series 1. General Correspondence. 1833 to 1916: John Ross to Abraham Lincoln, Relations between the U.S. and Cherokee Nation. 1862. Library of Congress Manuscript/Mixed Material.</a:t>
            </a:r>
            <a:endParaRPr/>
          </a:p>
        </p:txBody>
      </p:sp>
      <p:sp>
        <p:nvSpPr>
          <p:cNvPr id="134" name="Google Shape;134;p25"/>
          <p:cNvSpPr txBox="1"/>
          <p:nvPr>
            <p:ph idx="4294967295" type="body"/>
          </p:nvPr>
        </p:nvSpPr>
        <p:spPr>
          <a:xfrm>
            <a:off x="413100" y="354225"/>
            <a:ext cx="3557700" cy="31794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SzPts val="1350"/>
              <a:buChar char="●"/>
            </a:pPr>
            <a:r>
              <a:rPr lang="en" sz="1350"/>
              <a:t>In this document, what does Ross claim motivated him to align with the Confederacy?</a:t>
            </a:r>
            <a:endParaRPr sz="1350"/>
          </a:p>
          <a:p>
            <a:pPr indent="-314325" lvl="0" marL="457200" rtl="0" algn="l">
              <a:spcBef>
                <a:spcPts val="0"/>
              </a:spcBef>
              <a:spcAft>
                <a:spcPts val="0"/>
              </a:spcAft>
              <a:buSzPts val="1350"/>
              <a:buChar char="●"/>
            </a:pPr>
            <a:r>
              <a:rPr lang="en" sz="1350"/>
              <a:t>Consider the information Ross provided in the document from object #6, which document has a more reliable account of Ross’s motivation for joining the confederacy?</a:t>
            </a:r>
            <a:endParaRPr sz="1350"/>
          </a:p>
          <a:p>
            <a:pPr indent="-314325" lvl="0" marL="457200" rtl="0" algn="l">
              <a:spcBef>
                <a:spcPts val="0"/>
              </a:spcBef>
              <a:spcAft>
                <a:spcPts val="0"/>
              </a:spcAft>
              <a:buSzPts val="1350"/>
              <a:buChar char="●"/>
            </a:pPr>
            <a:r>
              <a:rPr lang="en" sz="1350"/>
              <a:t>How do you believe President Lincoln should respond to Ross’s letter?</a:t>
            </a:r>
            <a:endParaRPr sz="1350"/>
          </a:p>
          <a:p>
            <a:pPr indent="0" lvl="0" marL="457200" rtl="0" algn="l">
              <a:spcBef>
                <a:spcPts val="22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6"/>
          <p:cNvSpPr txBox="1"/>
          <p:nvPr>
            <p:ph idx="4294967295" type="title"/>
          </p:nvPr>
        </p:nvSpPr>
        <p:spPr>
          <a:xfrm>
            <a:off x="368325" y="133575"/>
            <a:ext cx="3367500" cy="28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535354"/>
                </a:solidFill>
                <a:latin typeface="Open Sans"/>
                <a:ea typeface="Open Sans"/>
                <a:cs typeface="Open Sans"/>
                <a:sym typeface="Open Sans"/>
              </a:rPr>
              <a:t>	</a:t>
            </a:r>
            <a:endParaRPr sz="1350">
              <a:solidFill>
                <a:srgbClr val="535354"/>
              </a:solidFill>
              <a:latin typeface="Open Sans"/>
              <a:ea typeface="Open Sans"/>
              <a:cs typeface="Open Sans"/>
              <a:sym typeface="Open Sans"/>
            </a:endParaRPr>
          </a:p>
          <a:p>
            <a:pPr indent="457200" lvl="0" marL="0" rtl="0" algn="l">
              <a:lnSpc>
                <a:spcPct val="100000"/>
              </a:lnSpc>
              <a:spcBef>
                <a:spcPts val="2000"/>
              </a:spcBef>
              <a:spcAft>
                <a:spcPts val="0"/>
              </a:spcAft>
              <a:buNone/>
            </a:pPr>
            <a:r>
              <a:rPr b="1" lang="en" sz="2400" u="sng">
                <a:solidFill>
                  <a:schemeClr val="hlink"/>
                </a:solidFill>
                <a:hlinkClick r:id="rId3"/>
              </a:rPr>
              <a:t>Abraham Lincoln </a:t>
            </a:r>
            <a:r>
              <a:rPr lang="en" sz="2400"/>
              <a:t>   </a:t>
            </a:r>
            <a:endParaRPr sz="2400"/>
          </a:p>
          <a:p>
            <a:pPr indent="0" lvl="0" marL="457200" rtl="0" algn="l">
              <a:lnSpc>
                <a:spcPct val="100000"/>
              </a:lnSpc>
              <a:spcBef>
                <a:spcPts val="2000"/>
              </a:spcBef>
              <a:spcAft>
                <a:spcPts val="0"/>
              </a:spcAft>
              <a:buNone/>
            </a:pPr>
            <a:r>
              <a:rPr lang="en" sz="2400"/>
              <a:t>    </a:t>
            </a:r>
            <a:r>
              <a:rPr b="1" lang="en" sz="2400" u="sng">
                <a:solidFill>
                  <a:schemeClr val="hlink"/>
                </a:solidFill>
                <a:hlinkClick r:id="rId4"/>
              </a:rPr>
              <a:t>t</a:t>
            </a:r>
            <a:r>
              <a:rPr b="1" lang="en" sz="2400" u="sng">
                <a:solidFill>
                  <a:schemeClr val="hlink"/>
                </a:solidFill>
                <a:hlinkClick r:id="rId5"/>
              </a:rPr>
              <a:t>o John Ross</a:t>
            </a:r>
            <a:endParaRPr sz="2400"/>
          </a:p>
          <a:p>
            <a:pPr indent="0" lvl="0" marL="0" rtl="0" algn="l">
              <a:lnSpc>
                <a:spcPct val="100000"/>
              </a:lnSpc>
              <a:spcBef>
                <a:spcPts val="2000"/>
              </a:spcBef>
              <a:spcAft>
                <a:spcPts val="0"/>
              </a:spcAft>
              <a:buNone/>
            </a:pPr>
            <a:r>
              <a:rPr lang="en" sz="2400"/>
              <a:t> </a:t>
            </a:r>
            <a:r>
              <a:rPr b="1" lang="en" sz="1800" u="sng">
                <a:solidFill>
                  <a:schemeClr val="hlink"/>
                </a:solidFill>
                <a:hlinkClick r:id="rId6"/>
              </a:rPr>
              <a:t>Thursday, September 25, 1862</a:t>
            </a:r>
            <a:endParaRPr b="1" sz="1800">
              <a:solidFill>
                <a:srgbClr val="535354"/>
              </a:solidFill>
            </a:endParaRPr>
          </a:p>
          <a:p>
            <a:pPr indent="0" lvl="0" marL="0" rtl="0" algn="l">
              <a:spcBef>
                <a:spcPts val="1600"/>
              </a:spcBef>
              <a:spcAft>
                <a:spcPts val="0"/>
              </a:spcAft>
              <a:buNone/>
            </a:pPr>
            <a:r>
              <a:t/>
            </a:r>
            <a:endParaRPr sz="1800"/>
          </a:p>
        </p:txBody>
      </p:sp>
      <p:pic>
        <p:nvPicPr>
          <p:cNvPr descr="&lt;p&gt;President Lincoln responds to Chief John Ross with mixed feelings about the future of their relationship, September 1862&lt;/p&gt;&#10;" id="140" name="Google Shape;140;p26"/>
          <p:cNvPicPr preferRelativeResize="0"/>
          <p:nvPr/>
        </p:nvPicPr>
        <p:blipFill>
          <a:blip r:embed="rId7">
            <a:alphaModFix/>
          </a:blip>
          <a:stretch>
            <a:fillRect/>
          </a:stretch>
        </p:blipFill>
        <p:spPr>
          <a:xfrm>
            <a:off x="4851100" y="48750"/>
            <a:ext cx="4191061"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ph idx="4294967295" type="body"/>
          </p:nvPr>
        </p:nvSpPr>
        <p:spPr>
          <a:xfrm>
            <a:off x="334750" y="330100"/>
            <a:ext cx="3627000" cy="31794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SzPts val="1350"/>
              <a:buChar char="●"/>
            </a:pPr>
            <a:r>
              <a:rPr lang="en" sz="1350"/>
              <a:t>Lincoln begins by explaining how he has had very little time for Indian Affairs, what is this attitude indicative of?</a:t>
            </a:r>
            <a:endParaRPr sz="1350"/>
          </a:p>
          <a:p>
            <a:pPr indent="-314325" lvl="0" marL="457200" rtl="0" algn="l">
              <a:spcBef>
                <a:spcPts val="0"/>
              </a:spcBef>
              <a:spcAft>
                <a:spcPts val="0"/>
              </a:spcAft>
              <a:buSzPts val="1350"/>
              <a:buChar char="●"/>
            </a:pPr>
            <a:r>
              <a:rPr lang="en" sz="1350"/>
              <a:t>In the letter, Lincoln seems to believe Ross’s claim that he had succumb to the pressure of the Confederacy. Cite evidence from the text that supports this claim.</a:t>
            </a:r>
            <a:endParaRPr sz="1350"/>
          </a:p>
          <a:p>
            <a:pPr indent="-314325" lvl="0" marL="457200" rtl="0" algn="l">
              <a:spcBef>
                <a:spcPts val="0"/>
              </a:spcBef>
              <a:spcAft>
                <a:spcPts val="0"/>
              </a:spcAft>
              <a:buSzPts val="1350"/>
              <a:buChar char="●"/>
            </a:pPr>
            <a:r>
              <a:rPr lang="en" sz="1350"/>
              <a:t>How does the leadership of President Lincoln and Chief John Ross differ during times of crisis?</a:t>
            </a:r>
            <a:endParaRPr sz="1350"/>
          </a:p>
          <a:p>
            <a:pPr indent="0" lvl="0" marL="0" rtl="0" algn="l">
              <a:spcBef>
                <a:spcPts val="2200"/>
              </a:spcBef>
              <a:spcAft>
                <a:spcPts val="1600"/>
              </a:spcAft>
              <a:buNone/>
            </a:pPr>
            <a:r>
              <a:t/>
            </a:r>
            <a:endParaRPr/>
          </a:p>
        </p:txBody>
      </p:sp>
      <p:pic>
        <p:nvPicPr>
          <p:cNvPr descr="&lt;p&gt;President Lincoln responds to Chief John Ross with mixed feelings about the future of their relationship, September 1862&lt;/p&gt;&#10;" id="146" name="Google Shape;146;p27"/>
          <p:cNvPicPr preferRelativeResize="0"/>
          <p:nvPr/>
        </p:nvPicPr>
        <p:blipFill>
          <a:blip r:embed="rId3">
            <a:alphaModFix/>
          </a:blip>
          <a:stretch>
            <a:fillRect/>
          </a:stretch>
        </p:blipFill>
        <p:spPr>
          <a:xfrm>
            <a:off x="4952950" y="0"/>
            <a:ext cx="4191061" cy="5143500"/>
          </a:xfrm>
          <a:prstGeom prst="rect">
            <a:avLst/>
          </a:prstGeom>
          <a:noFill/>
          <a:ln>
            <a:noFill/>
          </a:ln>
        </p:spPr>
      </p:pic>
      <p:sp>
        <p:nvSpPr>
          <p:cNvPr id="147" name="Google Shape;147;p27"/>
          <p:cNvSpPr txBox="1"/>
          <p:nvPr/>
        </p:nvSpPr>
        <p:spPr>
          <a:xfrm>
            <a:off x="725525" y="3673725"/>
            <a:ext cx="3005700" cy="13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Lincoln, Abraham. Abraham Lincoln papers: Series 1. General Correspondence. Abraham Lincoln to John Ross,1862. Library of Congress Manuscript/Mixed Material. </a:t>
            </a:r>
            <a:endParaRPr sz="12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68425" y="571525"/>
            <a:ext cx="4987500" cy="3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solidFill>
                  <a:schemeClr val="accent5"/>
                </a:solidFill>
                <a:hlinkClick r:id="rId3"/>
              </a:rPr>
              <a:t>From the Cherokee Nation: 	                Proclamation of Chief </a:t>
            </a:r>
            <a:endParaRPr sz="3000"/>
          </a:p>
          <a:p>
            <a:pPr indent="0" lvl="0" marL="0" rtl="0" algn="l">
              <a:spcBef>
                <a:spcPts val="0"/>
              </a:spcBef>
              <a:spcAft>
                <a:spcPts val="0"/>
              </a:spcAft>
              <a:buClr>
                <a:schemeClr val="dk1"/>
              </a:buClr>
              <a:buSzPts val="1100"/>
              <a:buFont typeface="Arial"/>
              <a:buNone/>
            </a:pPr>
            <a:r>
              <a:rPr lang="en" sz="3000"/>
              <a:t>           </a:t>
            </a:r>
            <a:r>
              <a:rPr b="1" lang="en" sz="3000" u="sng">
                <a:solidFill>
                  <a:schemeClr val="accent5"/>
                </a:solidFill>
                <a:hlinkClick r:id="rId4"/>
              </a:rPr>
              <a:t>John Ross</a:t>
            </a:r>
            <a:endParaRPr sz="3000">
              <a:solidFill>
                <a:srgbClr val="000000"/>
              </a:solidFill>
            </a:endParaRPr>
          </a:p>
        </p:txBody>
      </p:sp>
      <p:pic>
        <p:nvPicPr>
          <p:cNvPr descr="&lt;p&gt;Washington, D.C. newspaper, Evening Star reports on a proclamation delivered by Cherokee Nation Chief John Ross. With America in the early stages of the Civil War, both the Union and Confederacy hoped to gain the allegiance of Indian nations.&lt;/p&gt;&#10;" id="62" name="Google Shape;62;p14"/>
          <p:cNvPicPr preferRelativeResize="0"/>
          <p:nvPr/>
        </p:nvPicPr>
        <p:blipFill rotWithShape="1">
          <a:blip r:embed="rId5">
            <a:alphaModFix/>
          </a:blip>
          <a:srcRect b="3107" l="1481" r="1684" t="1290"/>
          <a:stretch/>
        </p:blipFill>
        <p:spPr>
          <a:xfrm>
            <a:off x="5602375" y="-48550"/>
            <a:ext cx="33957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subTitle"/>
          </p:nvPr>
        </p:nvSpPr>
        <p:spPr>
          <a:xfrm>
            <a:off x="398400" y="566575"/>
            <a:ext cx="3549900" cy="2771100"/>
          </a:xfrm>
          <a:prstGeom prst="rect">
            <a:avLst/>
          </a:prstGeom>
        </p:spPr>
        <p:txBody>
          <a:bodyPr anchorCtr="0" anchor="t" bIns="91425" lIns="91425" spcFirstLastPara="1" rIns="91425" wrap="square" tIns="91425">
            <a:noAutofit/>
          </a:bodyPr>
          <a:lstStyle/>
          <a:p>
            <a:pPr indent="-314325" lvl="0" marL="457200" rtl="0" algn="ctr">
              <a:spcBef>
                <a:spcPts val="0"/>
              </a:spcBef>
              <a:spcAft>
                <a:spcPts val="0"/>
              </a:spcAft>
              <a:buSzPts val="1350"/>
              <a:buChar char="●"/>
            </a:pPr>
            <a:r>
              <a:rPr lang="en" sz="1350"/>
              <a:t>In his proclamation, Ross urges his people to remain neutral as Civil War grows around them. What reason does he give for this neutral position?</a:t>
            </a:r>
            <a:endParaRPr sz="1350"/>
          </a:p>
          <a:p>
            <a:pPr indent="-314325" lvl="0" marL="457200" rtl="0" algn="ctr">
              <a:spcBef>
                <a:spcPts val="0"/>
              </a:spcBef>
              <a:spcAft>
                <a:spcPts val="0"/>
              </a:spcAft>
              <a:buSzPts val="1350"/>
              <a:buChar char="●"/>
            </a:pPr>
            <a:r>
              <a:rPr lang="en" sz="1350"/>
              <a:t>In paragraph one, the author states that “Ben McCullough and Albert Pike of Arkansas had been there urging the Chief to reconsider”. For what reason would McCullough and Pike hope to sway Chief Ross?</a:t>
            </a:r>
            <a:endParaRPr sz="1350"/>
          </a:p>
          <a:p>
            <a:pPr indent="-314325" lvl="0" marL="457200" rtl="0" algn="ctr">
              <a:spcBef>
                <a:spcPts val="0"/>
              </a:spcBef>
              <a:spcAft>
                <a:spcPts val="0"/>
              </a:spcAft>
              <a:buSzPts val="1350"/>
              <a:buChar char="●"/>
            </a:pPr>
            <a:r>
              <a:rPr lang="en" sz="1350"/>
              <a:t>How does Ross hope the conflict between the states will be resolved?</a:t>
            </a:r>
            <a:endParaRPr/>
          </a:p>
        </p:txBody>
      </p:sp>
      <p:sp>
        <p:nvSpPr>
          <p:cNvPr id="68" name="Google Shape;68;p15"/>
          <p:cNvSpPr txBox="1"/>
          <p:nvPr>
            <p:ph idx="4294967295" type="body"/>
          </p:nvPr>
        </p:nvSpPr>
        <p:spPr>
          <a:xfrm>
            <a:off x="656425" y="3685225"/>
            <a:ext cx="4514400" cy="115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50"/>
              <a:t>“From the Cherokee Nation.” </a:t>
            </a:r>
            <a:r>
              <a:rPr i="1" lang="en" sz="1350"/>
              <a:t>Evening Star.</a:t>
            </a:r>
            <a:r>
              <a:rPr lang="en" sz="1350"/>
              <a:t> (Washington, D.C.), 28 June 1861. </a:t>
            </a:r>
            <a:r>
              <a:rPr i="1" lang="en" sz="1350"/>
              <a:t>Chronicling America: Historic American Newspapers</a:t>
            </a:r>
            <a:r>
              <a:rPr lang="en" sz="1350"/>
              <a:t>. Library of Congress. </a:t>
            </a:r>
            <a:endParaRPr/>
          </a:p>
        </p:txBody>
      </p:sp>
      <p:pic>
        <p:nvPicPr>
          <p:cNvPr descr="&lt;p&gt;Washington, D.C. newspaper, Evening Star reports on a proclamation delivered by Cherokee Nation Chief John Ross. With America in the early stages of the Civil War, both the Union and Confederacy hoped to gain the allegiance of Indian nations.&lt;/p&gt;&#10;" id="69" name="Google Shape;69;p15"/>
          <p:cNvPicPr preferRelativeResize="0"/>
          <p:nvPr/>
        </p:nvPicPr>
        <p:blipFill rotWithShape="1">
          <a:blip r:embed="rId3">
            <a:alphaModFix/>
          </a:blip>
          <a:srcRect b="3107" l="1481" r="1684" t="1290"/>
          <a:stretch/>
        </p:blipFill>
        <p:spPr>
          <a:xfrm>
            <a:off x="5602375" y="-48550"/>
            <a:ext cx="33957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idx="4294967295" type="title"/>
          </p:nvPr>
        </p:nvSpPr>
        <p:spPr>
          <a:xfrm>
            <a:off x="754350" y="825700"/>
            <a:ext cx="3318000" cy="298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hlink"/>
                </a:solidFill>
                <a:hlinkClick r:id="rId3"/>
              </a:rPr>
              <a:t>The Cherokee Indians: Four Thousand Indians in Council Speech by the Principal Chief Alliance with the Confederate States</a:t>
            </a:r>
            <a:endParaRPr b="1" sz="2400"/>
          </a:p>
        </p:txBody>
      </p:sp>
      <p:pic>
        <p:nvPicPr>
          <p:cNvPr descr="&lt;p&gt;On the heels of Chief Ross’s neutrality proclamation, Richmond, VA’s Daily Dispatch provides a detailed report of the Cherokee Nation special council meeting in which 4,000 attendees reconsider their allegiance.&lt;/p&gt;&#10;" id="75" name="Google Shape;75;p16"/>
          <p:cNvPicPr preferRelativeResize="0"/>
          <p:nvPr/>
        </p:nvPicPr>
        <p:blipFill>
          <a:blip r:embed="rId4">
            <a:alphaModFix/>
          </a:blip>
          <a:stretch>
            <a:fillRect/>
          </a:stretch>
        </p:blipFill>
        <p:spPr>
          <a:xfrm>
            <a:off x="5419700" y="0"/>
            <a:ext cx="3724303"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idx="4294967295" type="body"/>
          </p:nvPr>
        </p:nvSpPr>
        <p:spPr>
          <a:xfrm>
            <a:off x="396750" y="628275"/>
            <a:ext cx="3859800" cy="26295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SzPts val="1350"/>
              <a:buChar char="●"/>
            </a:pPr>
            <a:r>
              <a:rPr lang="en" sz="1350"/>
              <a:t>According to the text, what concern did the Confederacy and Cherokee Nation share?</a:t>
            </a:r>
            <a:endParaRPr sz="1350"/>
          </a:p>
          <a:p>
            <a:pPr indent="-314325" lvl="0" marL="457200" rtl="0" algn="l">
              <a:spcBef>
                <a:spcPts val="0"/>
              </a:spcBef>
              <a:spcAft>
                <a:spcPts val="0"/>
              </a:spcAft>
              <a:buSzPts val="1350"/>
              <a:buChar char="●"/>
            </a:pPr>
            <a:r>
              <a:rPr lang="en" sz="1350"/>
              <a:t>In what ways would the Cherokee Nation benefit from an alliance with the Confederacy rather than the Union?</a:t>
            </a:r>
            <a:endParaRPr sz="1350"/>
          </a:p>
          <a:p>
            <a:pPr indent="-314325" lvl="0" marL="457200" rtl="0" algn="l">
              <a:spcBef>
                <a:spcPts val="0"/>
              </a:spcBef>
              <a:spcAft>
                <a:spcPts val="0"/>
              </a:spcAft>
              <a:buSzPts val="1350"/>
              <a:buChar char="●"/>
            </a:pPr>
            <a:r>
              <a:rPr lang="en" sz="1350"/>
              <a:t>About two months passed between the time of Chief Ross’s neutrality proclamation and the Cherokee Confederate alliance. What circumstances may have changed to make Ross change his position so quickly?</a:t>
            </a:r>
            <a:endParaRPr sz="1350"/>
          </a:p>
          <a:p>
            <a:pPr indent="0" lvl="0" marL="0" rtl="0" algn="l">
              <a:spcBef>
                <a:spcPts val="2200"/>
              </a:spcBef>
              <a:spcAft>
                <a:spcPts val="1600"/>
              </a:spcAft>
              <a:buNone/>
            </a:pPr>
            <a:r>
              <a:t/>
            </a:r>
            <a:endParaRPr/>
          </a:p>
        </p:txBody>
      </p:sp>
      <p:pic>
        <p:nvPicPr>
          <p:cNvPr descr="&lt;p&gt;On the heels of Chief Ross’s neutrality proclamation, Richmond, VA’s Daily Dispatch provides a detailed report of the Cherokee Nation special council meeting in which 4,000 attendees reconsider their allegiance.&lt;/p&gt;&#10;" id="81" name="Google Shape;81;p17"/>
          <p:cNvPicPr preferRelativeResize="0"/>
          <p:nvPr/>
        </p:nvPicPr>
        <p:blipFill>
          <a:blip r:embed="rId3">
            <a:alphaModFix/>
          </a:blip>
          <a:stretch>
            <a:fillRect/>
          </a:stretch>
        </p:blipFill>
        <p:spPr>
          <a:xfrm>
            <a:off x="5419700" y="0"/>
            <a:ext cx="3724303" cy="5143500"/>
          </a:xfrm>
          <a:prstGeom prst="rect">
            <a:avLst/>
          </a:prstGeom>
          <a:noFill/>
          <a:ln>
            <a:noFill/>
          </a:ln>
        </p:spPr>
      </p:pic>
      <p:sp>
        <p:nvSpPr>
          <p:cNvPr id="82" name="Google Shape;82;p17"/>
          <p:cNvSpPr txBox="1"/>
          <p:nvPr>
            <p:ph idx="4294967295" type="title"/>
          </p:nvPr>
        </p:nvSpPr>
        <p:spPr>
          <a:xfrm>
            <a:off x="519000" y="3765875"/>
            <a:ext cx="3615300" cy="13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350"/>
              <a:t>The Daily Dispatch.</a:t>
            </a:r>
            <a:r>
              <a:rPr lang="en" sz="1350"/>
              <a:t> (Richmond [Va.]), 13 Sept. 1861. </a:t>
            </a:r>
            <a:r>
              <a:rPr i="1" lang="en" sz="1350"/>
              <a:t>Chronicling America: Historic American Newspapers</a:t>
            </a:r>
            <a:r>
              <a:rPr lang="en" sz="1350"/>
              <a:t>. Library of Congress.</a:t>
            </a:r>
            <a:r>
              <a:rPr lang="en" sz="1350">
                <a:solidFill>
                  <a:srgbClr val="273A7D"/>
                </a:solidFill>
                <a:latin typeface="Arial"/>
                <a:ea typeface="Arial"/>
                <a:cs typeface="Arial"/>
                <a:sym typeface="Arial"/>
              </a:rPr>
              <a:t> </a:t>
            </a:r>
            <a:endParaRPr sz="1400">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idx="4294967295" type="title"/>
          </p:nvPr>
        </p:nvSpPr>
        <p:spPr>
          <a:xfrm>
            <a:off x="4572000" y="1039175"/>
            <a:ext cx="3984000" cy="170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solidFill>
                  <a:schemeClr val="hlink"/>
                </a:solidFill>
                <a:latin typeface="Arial"/>
                <a:ea typeface="Arial"/>
                <a:cs typeface="Arial"/>
                <a:sym typeface="Arial"/>
                <a:hlinkClick r:id="rId3"/>
              </a:rPr>
              <a:t>Secession of the Cherokee Nation</a:t>
            </a:r>
            <a:endParaRPr/>
          </a:p>
        </p:txBody>
      </p:sp>
      <p:pic>
        <p:nvPicPr>
          <p:cNvPr descr="&lt;p&gt;Also reporting on the Secession of the Cherokee Nation (see object #2) The Delaware State Journal and Statesman theorizes as to why Chief John Ross abandoned his neutral post.&lt;/p&gt;&#10;" id="88" name="Google Shape;88;p18"/>
          <p:cNvPicPr preferRelativeResize="0"/>
          <p:nvPr/>
        </p:nvPicPr>
        <p:blipFill>
          <a:blip r:embed="rId4">
            <a:alphaModFix/>
          </a:blip>
          <a:stretch>
            <a:fillRect/>
          </a:stretch>
        </p:blipFill>
        <p:spPr>
          <a:xfrm>
            <a:off x="48775" y="60275"/>
            <a:ext cx="4162437"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lt;p&gt;Also reporting on the Secession of the Cherokee Nation (see object #2) The Delaware State Journal and Statesman theorizes as to why Chief John Ross abandoned his neutral post.&lt;/p&gt;&#10;" id="93" name="Google Shape;93;p19"/>
          <p:cNvPicPr preferRelativeResize="0"/>
          <p:nvPr/>
        </p:nvPicPr>
        <p:blipFill>
          <a:blip r:embed="rId3">
            <a:alphaModFix/>
          </a:blip>
          <a:stretch>
            <a:fillRect/>
          </a:stretch>
        </p:blipFill>
        <p:spPr>
          <a:xfrm>
            <a:off x="48775" y="60275"/>
            <a:ext cx="4162437" cy="5143500"/>
          </a:xfrm>
          <a:prstGeom prst="rect">
            <a:avLst/>
          </a:prstGeom>
          <a:noFill/>
          <a:ln>
            <a:noFill/>
          </a:ln>
        </p:spPr>
      </p:pic>
      <p:sp>
        <p:nvSpPr>
          <p:cNvPr id="94" name="Google Shape;94;p19"/>
          <p:cNvSpPr txBox="1"/>
          <p:nvPr>
            <p:ph idx="4294967295" type="title"/>
          </p:nvPr>
        </p:nvSpPr>
        <p:spPr>
          <a:xfrm>
            <a:off x="4802325" y="3996175"/>
            <a:ext cx="4238100" cy="9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50"/>
              <a:t>“</a:t>
            </a:r>
            <a:r>
              <a:rPr lang="en" sz="1350"/>
              <a:t>Secession of the Cherokee Nation.” </a:t>
            </a:r>
            <a:r>
              <a:rPr i="1" lang="en" sz="1350"/>
              <a:t>Delaware State Journal and Statesman.</a:t>
            </a:r>
            <a:r>
              <a:rPr lang="en" sz="1350"/>
              <a:t> (Wilmington, Del.), 04 Oct. 1861. </a:t>
            </a:r>
            <a:r>
              <a:rPr i="1" lang="en" sz="1350"/>
              <a:t>Chronicling America: Historic American Newspapers</a:t>
            </a:r>
            <a:r>
              <a:rPr lang="en" sz="1350"/>
              <a:t>. Library of Congress. </a:t>
            </a:r>
            <a:endParaRPr/>
          </a:p>
        </p:txBody>
      </p:sp>
      <p:sp>
        <p:nvSpPr>
          <p:cNvPr id="95" name="Google Shape;95;p19"/>
          <p:cNvSpPr txBox="1"/>
          <p:nvPr>
            <p:ph idx="4294967295" type="body"/>
          </p:nvPr>
        </p:nvSpPr>
        <p:spPr>
          <a:xfrm>
            <a:off x="4852275" y="236250"/>
            <a:ext cx="3488700" cy="31722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SzPts val="1350"/>
              <a:buChar char="●"/>
            </a:pPr>
            <a:r>
              <a:rPr lang="en" sz="1350"/>
              <a:t>Considering the source, why might the tone of this article differ from that of the article from object #2? Cite specific examples of words the author uses to indicate tone.</a:t>
            </a:r>
            <a:endParaRPr sz="1350"/>
          </a:p>
          <a:p>
            <a:pPr indent="-314325" lvl="0" marL="457200" rtl="0" algn="l">
              <a:spcBef>
                <a:spcPts val="0"/>
              </a:spcBef>
              <a:spcAft>
                <a:spcPts val="0"/>
              </a:spcAft>
              <a:buSzPts val="1350"/>
              <a:buChar char="●"/>
            </a:pPr>
            <a:r>
              <a:rPr lang="en" sz="1350"/>
              <a:t>According to the text, what role did Ben McCulloch play in the succession of the Cherokee Nation?</a:t>
            </a:r>
            <a:endParaRPr sz="1350"/>
          </a:p>
          <a:p>
            <a:pPr indent="-314325" lvl="0" marL="457200" rtl="0" algn="l">
              <a:spcBef>
                <a:spcPts val="0"/>
              </a:spcBef>
              <a:spcAft>
                <a:spcPts val="0"/>
              </a:spcAft>
              <a:buSzPts val="1350"/>
              <a:buChar char="●"/>
            </a:pPr>
            <a:r>
              <a:rPr lang="en" sz="1350"/>
              <a:t>Consider information the sources from both object #1 and #2, what do you believe motivated Chief Ross to join the Confederacy?</a:t>
            </a:r>
            <a:endParaRPr sz="1350"/>
          </a:p>
          <a:p>
            <a:pPr indent="0" lvl="0" marL="457200" rtl="0" algn="l">
              <a:spcBef>
                <a:spcPts val="22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ctrTitle"/>
          </p:nvPr>
        </p:nvSpPr>
        <p:spPr>
          <a:xfrm>
            <a:off x="4091875" y="991525"/>
            <a:ext cx="3353400" cy="223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700" u="sng">
                <a:solidFill>
                  <a:schemeClr val="hlink"/>
                </a:solidFill>
                <a:latin typeface="Arial"/>
                <a:ea typeface="Arial"/>
                <a:cs typeface="Arial"/>
                <a:sym typeface="Arial"/>
                <a:hlinkClick r:id="rId3"/>
              </a:rPr>
              <a:t>“Abraham Lincoln papers: Series 1. General Correspondence. 1833-1916: William F. Cloud to Cherokee Nation”</a:t>
            </a:r>
            <a:endParaRPr/>
          </a:p>
        </p:txBody>
      </p:sp>
      <p:pic>
        <p:nvPicPr>
          <p:cNvPr descr="&lt;p&gt;In a letter addressed to the Cherokee Nation, Colonel William F. Cloud reports on the status of Chief John Ross, the Cherokee Archives, and those who have betrayed the United States.&lt;/p&gt;&#10;" id="101" name="Google Shape;101;p20"/>
          <p:cNvPicPr preferRelativeResize="0"/>
          <p:nvPr/>
        </p:nvPicPr>
        <p:blipFill>
          <a:blip r:embed="rId4">
            <a:alphaModFix/>
          </a:blip>
          <a:stretch>
            <a:fillRect/>
          </a:stretch>
        </p:blipFill>
        <p:spPr>
          <a:xfrm>
            <a:off x="60250" y="0"/>
            <a:ext cx="3295683"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idx="4294967295" type="body"/>
          </p:nvPr>
        </p:nvSpPr>
        <p:spPr>
          <a:xfrm>
            <a:off x="3732050" y="691825"/>
            <a:ext cx="4433100" cy="22908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SzPts val="1350"/>
              <a:buChar char="●"/>
            </a:pPr>
            <a:r>
              <a:rPr lang="en" sz="1350"/>
              <a:t>What claims does Cloud make about the whereabouts of Chief John Ross?</a:t>
            </a:r>
            <a:endParaRPr sz="1350"/>
          </a:p>
          <a:p>
            <a:pPr indent="-314325" lvl="0" marL="457200" rtl="0" algn="l">
              <a:spcBef>
                <a:spcPts val="0"/>
              </a:spcBef>
              <a:spcAft>
                <a:spcPts val="0"/>
              </a:spcAft>
              <a:buSzPts val="1350"/>
              <a:buChar char="●"/>
            </a:pPr>
            <a:r>
              <a:rPr lang="en" sz="1350"/>
              <a:t>According to the text, what will happen to members of the Cherokee Nation of they surrender to Union forces?</a:t>
            </a:r>
            <a:endParaRPr sz="1350"/>
          </a:p>
          <a:p>
            <a:pPr indent="-314325" lvl="0" marL="457200" rtl="0" algn="l">
              <a:spcBef>
                <a:spcPts val="0"/>
              </a:spcBef>
              <a:spcAft>
                <a:spcPts val="0"/>
              </a:spcAft>
              <a:buSzPts val="1350"/>
              <a:buChar char="●"/>
            </a:pPr>
            <a:r>
              <a:rPr lang="en" sz="1350"/>
              <a:t>How do you imagine members of the Cherokee Nation would have reacted to news that their Chief had been given safety behind Union lines?</a:t>
            </a:r>
            <a:endParaRPr sz="1350"/>
          </a:p>
          <a:p>
            <a:pPr indent="0" lvl="0" marL="457200" rtl="0" algn="l">
              <a:spcBef>
                <a:spcPts val="2200"/>
              </a:spcBef>
              <a:spcAft>
                <a:spcPts val="1600"/>
              </a:spcAft>
              <a:buNone/>
            </a:pPr>
            <a:r>
              <a:t/>
            </a:r>
            <a:endParaRPr/>
          </a:p>
        </p:txBody>
      </p:sp>
      <p:pic>
        <p:nvPicPr>
          <p:cNvPr descr="&lt;p&gt;In a letter addressed to the Cherokee Nation, Colonel William F. Cloud reports on the status of Chief John Ross, the Cherokee Archives, and those who have betrayed the United States.&lt;/p&gt;&#10;" id="107" name="Google Shape;107;p21"/>
          <p:cNvPicPr preferRelativeResize="0"/>
          <p:nvPr/>
        </p:nvPicPr>
        <p:blipFill>
          <a:blip r:embed="rId3">
            <a:alphaModFix/>
          </a:blip>
          <a:stretch>
            <a:fillRect/>
          </a:stretch>
        </p:blipFill>
        <p:spPr>
          <a:xfrm>
            <a:off x="60250" y="0"/>
            <a:ext cx="3295683" cy="5143500"/>
          </a:xfrm>
          <a:prstGeom prst="rect">
            <a:avLst/>
          </a:prstGeom>
          <a:noFill/>
          <a:ln>
            <a:noFill/>
          </a:ln>
        </p:spPr>
      </p:pic>
      <p:sp>
        <p:nvSpPr>
          <p:cNvPr id="108" name="Google Shape;108;p21"/>
          <p:cNvSpPr txBox="1"/>
          <p:nvPr/>
        </p:nvSpPr>
        <p:spPr>
          <a:xfrm>
            <a:off x="3662225" y="3617000"/>
            <a:ext cx="4364700" cy="12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50"/>
              <a:t>Lincoln, Abraham. Abraham Lincoln papers: Series 1. General Correspondence. 1833 to 1916: William F. Cloud to Cherokee Nation, Sunday,Moving their Chief and Archives. August 3, 1862. Library of Congress Manuscript/Mixed Material.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