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ontserrat"/>
      <p:regular r:id="rId22"/>
      <p:bold r:id="rId23"/>
      <p:italic r:id="rId24"/>
      <p:boldItalic r:id="rId25"/>
    </p:embeddedFont>
    <p:embeddedFont>
      <p:font typeface="Corbel"/>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bel-regular.fntdata"/><Relationship Id="rId25" Type="http://schemas.openxmlformats.org/officeDocument/2006/relationships/font" Target="fonts/Montserrat-boldItalic.fntdata"/><Relationship Id="rId28" Type="http://schemas.openxmlformats.org/officeDocument/2006/relationships/font" Target="fonts/Corbel-italic.fntdata"/><Relationship Id="rId27" Type="http://schemas.openxmlformats.org/officeDocument/2006/relationships/font" Target="fonts/Corbel-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rbel-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5c52f9378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5c52f9378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5c52f9378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5c52f9378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5c52f9378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5c52f9378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5c52f9378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5c52f9378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5c52f9378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5c52f9378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5c52f9378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5c52f9378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5c52f9378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5c52f9378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5c52f937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5c52f937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5c52f937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5c52f937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5c52f9378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5c52f9378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5c52f9378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5c52f9378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5c52f9378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5c52f9378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5c52f9378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5c52f9378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5c52f9378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5c52f9378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5c52f9378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5c52f937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loc.gov/resource/afc1986022.afc1986022_ms4504/?sp=2&amp;r=-0.11,0.26,1.693,0.762,0"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loc.gov/resource/dcmsiabooks.playgroundsinark00arka_0/?sp=36&amp;r=-0.334,0.649,1.936,0.872,0"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loc.gov/resource/det.4a23594/" TargetMode="External"/><Relationship Id="rId4" Type="http://schemas.openxmlformats.org/officeDocument/2006/relationships/hyperlink" Target="https://www.loc.gov/resource/det.4a23594/" TargetMode="External"/><Relationship Id="rId5" Type="http://schemas.openxmlformats.org/officeDocument/2006/relationships/hyperlink" Target="https://www.loc.gov/resource/det.4a23594/" TargetMode="External"/><Relationship Id="rId6"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loc.gov/item/2016815281/" TargetMode="Externa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cdm15728.contentdm.oclc.org/digital/collection/p15728coll1/id/1049/rec/2"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oc.gov/resource/cph.3a12681/"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arstudies.contentdm.oclc.org/digital/collection/p15728coll3/id/38087/rec/24"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cdm15728.contentdm.oclc.org/digital/collection/p15728coll3/id/11393/rec/6"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056300"/>
            <a:ext cx="8520600" cy="107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Corbel"/>
                <a:ea typeface="Corbel"/>
                <a:cs typeface="Corbel"/>
                <a:sym typeface="Corbel"/>
              </a:rPr>
              <a:t>Technology &amp; Life in Arkansas</a:t>
            </a:r>
            <a:endParaRPr b="1" sz="3600">
              <a:latin typeface="Corbel"/>
              <a:ea typeface="Corbel"/>
              <a:cs typeface="Corbel"/>
              <a:sym typeface="Corbel"/>
            </a:endParaRPr>
          </a:p>
          <a:p>
            <a:pPr indent="0" lvl="0" marL="0" rtl="0" algn="ctr">
              <a:spcBef>
                <a:spcPts val="0"/>
              </a:spcBef>
              <a:spcAft>
                <a:spcPts val="0"/>
              </a:spcAft>
              <a:buNone/>
            </a:pPr>
            <a:r>
              <a:rPr b="1" lang="en" sz="3600">
                <a:latin typeface="Corbel"/>
                <a:ea typeface="Corbel"/>
                <a:cs typeface="Corbel"/>
                <a:sym typeface="Corbel"/>
              </a:rPr>
              <a:t>1900-1945</a:t>
            </a:r>
            <a:endParaRPr b="1" sz="3600">
              <a:latin typeface="Corbel"/>
              <a:ea typeface="Corbel"/>
              <a:cs typeface="Corbel"/>
              <a:sym typeface="Corbel"/>
            </a:endParaRPr>
          </a:p>
        </p:txBody>
      </p:sp>
      <p:sp>
        <p:nvSpPr>
          <p:cNvPr id="55" name="Google Shape;55;p13"/>
          <p:cNvSpPr txBox="1"/>
          <p:nvPr>
            <p:ph idx="1" type="subTitle"/>
          </p:nvPr>
        </p:nvSpPr>
        <p:spPr>
          <a:xfrm>
            <a:off x="311700" y="2344275"/>
            <a:ext cx="8520600" cy="2420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Corbel"/>
                <a:ea typeface="Corbel"/>
                <a:cs typeface="Corbel"/>
                <a:sym typeface="Corbel"/>
              </a:rPr>
              <a:t>How does new technology change our daily lives and connections among people and places?</a:t>
            </a:r>
            <a:endParaRPr sz="2400">
              <a:solidFill>
                <a:schemeClr val="dk1"/>
              </a:solidFill>
              <a:latin typeface="Corbel"/>
              <a:ea typeface="Corbel"/>
              <a:cs typeface="Corbel"/>
              <a:sym typeface="Corbel"/>
            </a:endParaRPr>
          </a:p>
          <a:p>
            <a:pPr indent="0" lvl="0" marL="0" rtl="0" algn="ctr">
              <a:lnSpc>
                <a:spcPct val="115000"/>
              </a:lnSpc>
              <a:spcBef>
                <a:spcPts val="0"/>
              </a:spcBef>
              <a:spcAft>
                <a:spcPts val="0"/>
              </a:spcAft>
              <a:buNone/>
            </a:pPr>
            <a:r>
              <a:t/>
            </a:r>
            <a:endParaRPr sz="2400">
              <a:solidFill>
                <a:schemeClr val="dk1"/>
              </a:solidFill>
              <a:latin typeface="Corbel"/>
              <a:ea typeface="Corbel"/>
              <a:cs typeface="Corbel"/>
              <a:sym typeface="Corbel"/>
            </a:endParaRPr>
          </a:p>
          <a:p>
            <a:pPr indent="-342900" lvl="0" marL="457200" rtl="0" algn="l">
              <a:lnSpc>
                <a:spcPct val="115000"/>
              </a:lnSpc>
              <a:spcBef>
                <a:spcPts val="0"/>
              </a:spcBef>
              <a:spcAft>
                <a:spcPts val="0"/>
              </a:spcAft>
              <a:buClr>
                <a:schemeClr val="dk1"/>
              </a:buClr>
              <a:buSzPts val="1800"/>
              <a:buFont typeface="Corbel"/>
              <a:buChar char="●"/>
            </a:pPr>
            <a:r>
              <a:rPr lang="en" sz="1800">
                <a:solidFill>
                  <a:schemeClr val="dk1"/>
                </a:solidFill>
                <a:latin typeface="Corbel"/>
                <a:ea typeface="Corbel"/>
                <a:cs typeface="Corbel"/>
                <a:sym typeface="Corbel"/>
              </a:rPr>
              <a:t>How did daily life in Arkansas change between 1900-1945? </a:t>
            </a:r>
            <a:endParaRPr sz="1800">
              <a:solidFill>
                <a:schemeClr val="dk1"/>
              </a:solidFill>
              <a:latin typeface="Corbel"/>
              <a:ea typeface="Corbel"/>
              <a:cs typeface="Corbel"/>
              <a:sym typeface="Corbel"/>
            </a:endParaRPr>
          </a:p>
          <a:p>
            <a:pPr indent="-342900" lvl="0" marL="457200" rtl="0" algn="l">
              <a:lnSpc>
                <a:spcPct val="115000"/>
              </a:lnSpc>
              <a:spcBef>
                <a:spcPts val="0"/>
              </a:spcBef>
              <a:spcAft>
                <a:spcPts val="0"/>
              </a:spcAft>
              <a:buClr>
                <a:schemeClr val="dk1"/>
              </a:buClr>
              <a:buSzPts val="1800"/>
              <a:buFont typeface="Corbel"/>
              <a:buChar char="●"/>
            </a:pPr>
            <a:r>
              <a:rPr lang="en" sz="1800">
                <a:solidFill>
                  <a:schemeClr val="dk1"/>
                </a:solidFill>
                <a:latin typeface="Corbel"/>
                <a:ea typeface="Corbel"/>
                <a:cs typeface="Corbel"/>
                <a:sym typeface="Corbel"/>
              </a:rPr>
              <a:t>What new technologies affected transportation, communication, and daily life?</a:t>
            </a:r>
            <a:endParaRPr sz="1800">
              <a:solidFill>
                <a:schemeClr val="dk1"/>
              </a:solidFill>
              <a:latin typeface="Corbel"/>
              <a:ea typeface="Corbel"/>
              <a:cs typeface="Corbel"/>
              <a:sym typeface="Corbel"/>
            </a:endParaRPr>
          </a:p>
          <a:p>
            <a:pPr indent="0" lvl="0" marL="457200" rtl="0" algn="l">
              <a:lnSpc>
                <a:spcPct val="115000"/>
              </a:lnSpc>
              <a:spcBef>
                <a:spcPts val="0"/>
              </a:spcBef>
              <a:spcAft>
                <a:spcPts val="0"/>
              </a:spcAft>
              <a:buNone/>
            </a:pPr>
            <a:r>
              <a:t/>
            </a:r>
            <a:endParaRPr sz="2400">
              <a:solidFill>
                <a:schemeClr val="dk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1447275" y="445295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u="sng">
                <a:solidFill>
                  <a:schemeClr val="hlink"/>
                </a:solidFill>
                <a:latin typeface="Corbel"/>
                <a:ea typeface="Corbel"/>
                <a:cs typeface="Corbel"/>
                <a:sym typeface="Corbel"/>
                <a:hlinkClick r:id="rId3"/>
              </a:rPr>
              <a:t>Conversation with male, Pettigrew, Arkansas</a:t>
            </a:r>
            <a:endParaRPr sz="2400">
              <a:latin typeface="Corbel"/>
              <a:ea typeface="Corbel"/>
              <a:cs typeface="Corbel"/>
              <a:sym typeface="Corbel"/>
            </a:endParaRPr>
          </a:p>
        </p:txBody>
      </p:sp>
      <p:pic>
        <p:nvPicPr>
          <p:cNvPr id="111" name="Google Shape;111;p22"/>
          <p:cNvPicPr preferRelativeResize="0"/>
          <p:nvPr/>
        </p:nvPicPr>
        <p:blipFill>
          <a:blip r:embed="rId4">
            <a:alphaModFix/>
          </a:blip>
          <a:stretch>
            <a:fillRect/>
          </a:stretch>
        </p:blipFill>
        <p:spPr>
          <a:xfrm>
            <a:off x="2757550" y="196950"/>
            <a:ext cx="2897475" cy="4255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3"/>
          <p:cNvSpPr txBox="1"/>
          <p:nvPr>
            <p:ph idx="1" type="body"/>
          </p:nvPr>
        </p:nvSpPr>
        <p:spPr>
          <a:xfrm>
            <a:off x="4520050" y="400800"/>
            <a:ext cx="4312200" cy="1948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Locate the places mentioned in this interview on a map. What type of physical geography do you see?</a:t>
            </a:r>
            <a:endParaRPr sz="1400">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What was the job of the man who was being interviewed?</a:t>
            </a:r>
            <a:endParaRPr sz="1400">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Is this still an occupation in Arkansas today?</a:t>
            </a:r>
            <a:endParaRPr sz="1400">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How was work like his changed by technology?</a:t>
            </a:r>
            <a:endParaRPr sz="1400">
              <a:solidFill>
                <a:schemeClr val="dk1"/>
              </a:solidFill>
              <a:latin typeface="Corbel"/>
              <a:ea typeface="Corbel"/>
              <a:cs typeface="Corbel"/>
              <a:sym typeface="Corbel"/>
            </a:endParaRPr>
          </a:p>
          <a:p>
            <a:pPr indent="0" lvl="0" marL="0" rtl="0" algn="l">
              <a:spcBef>
                <a:spcPts val="0"/>
              </a:spcBef>
              <a:spcAft>
                <a:spcPts val="1600"/>
              </a:spcAft>
              <a:buNone/>
            </a:pPr>
            <a:r>
              <a:t/>
            </a:r>
            <a:endParaRPr/>
          </a:p>
        </p:txBody>
      </p:sp>
      <p:pic>
        <p:nvPicPr>
          <p:cNvPr id="117" name="Google Shape;117;p23"/>
          <p:cNvPicPr preferRelativeResize="0"/>
          <p:nvPr/>
        </p:nvPicPr>
        <p:blipFill>
          <a:blip r:embed="rId3">
            <a:alphaModFix/>
          </a:blip>
          <a:stretch>
            <a:fillRect/>
          </a:stretch>
        </p:blipFill>
        <p:spPr>
          <a:xfrm>
            <a:off x="1054175" y="221875"/>
            <a:ext cx="3199579" cy="4699750"/>
          </a:xfrm>
          <a:prstGeom prst="rect">
            <a:avLst/>
          </a:prstGeom>
          <a:noFill/>
          <a:ln>
            <a:noFill/>
          </a:ln>
        </p:spPr>
      </p:pic>
      <p:sp>
        <p:nvSpPr>
          <p:cNvPr id="118" name="Google Shape;118;p23"/>
          <p:cNvSpPr txBox="1"/>
          <p:nvPr/>
        </p:nvSpPr>
        <p:spPr>
          <a:xfrm>
            <a:off x="4609100" y="2671950"/>
            <a:ext cx="4223100" cy="22497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orbel"/>
                <a:ea typeface="Corbel"/>
                <a:cs typeface="Corbel"/>
                <a:sym typeface="Corbel"/>
              </a:rPr>
              <a:t>Well back in the late 30s a [man?] from Kingston came over here, and he got me….to help him buy cattle. And we bought up about 214 head. We was about 2 weeks a-getting everything lined up and we started to Alpena with them, and we got on the way and sold….and that left us 200 head. And we lost 8 head on the drives down in the canyon and he come back later and got those and we got way back about 40 miles this side of Alpena – yeah we was a-horseback, and it was 80 miles to Alpena from where we left our place here…. And we drove them cattle to his place and stopped and stayed two days and let them rest and he butchered one…and I got $2 a day for me and my horse. </a:t>
            </a:r>
            <a:endParaRPr i="1" sz="1100">
              <a:solidFill>
                <a:schemeClr val="dk1"/>
              </a:solidFill>
              <a:latin typeface="Corbel"/>
              <a:ea typeface="Corbel"/>
              <a:cs typeface="Corbel"/>
              <a:sym typeface="Corbel"/>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5599925" y="634250"/>
            <a:ext cx="3239700" cy="1091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400" u="sng">
                <a:solidFill>
                  <a:schemeClr val="hlink"/>
                </a:solidFill>
                <a:highlight>
                  <a:srgbClr val="FFFFFF"/>
                </a:highlight>
                <a:latin typeface="Corbel"/>
                <a:ea typeface="Corbel"/>
                <a:cs typeface="Corbel"/>
                <a:sym typeface="Corbel"/>
                <a:hlinkClick r:id="rId3"/>
              </a:rPr>
              <a:t>Playgrounds in Arkansas</a:t>
            </a:r>
            <a:endParaRPr sz="2400">
              <a:latin typeface="Corbel"/>
              <a:ea typeface="Corbel"/>
              <a:cs typeface="Corbel"/>
              <a:sym typeface="Corbel"/>
            </a:endParaRPr>
          </a:p>
        </p:txBody>
      </p:sp>
      <p:pic>
        <p:nvPicPr>
          <p:cNvPr id="124" name="Google Shape;124;p24"/>
          <p:cNvPicPr preferRelativeResize="0"/>
          <p:nvPr/>
        </p:nvPicPr>
        <p:blipFill>
          <a:blip r:embed="rId4">
            <a:alphaModFix/>
          </a:blip>
          <a:stretch>
            <a:fillRect/>
          </a:stretch>
        </p:blipFill>
        <p:spPr>
          <a:xfrm>
            <a:off x="1800100" y="152400"/>
            <a:ext cx="3520785"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5"/>
          <p:cNvSpPr txBox="1"/>
          <p:nvPr>
            <p:ph idx="1" type="body"/>
          </p:nvPr>
        </p:nvSpPr>
        <p:spPr>
          <a:xfrm>
            <a:off x="4174925" y="350875"/>
            <a:ext cx="4675800" cy="18870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Locate Bella Vista on a map.</a:t>
            </a:r>
            <a:endParaRPr sz="1400">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Why might this tourist brochure include a description of available running water, electricity and sewer system in Bella Vista?</a:t>
            </a:r>
            <a:endParaRPr sz="1400">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Who do you think might take a vacation to Bella Vista in the 1920s? Why?</a:t>
            </a:r>
            <a:endParaRPr sz="1400">
              <a:solidFill>
                <a:schemeClr val="dk1"/>
              </a:solidFill>
              <a:latin typeface="Corbel"/>
              <a:ea typeface="Corbel"/>
              <a:cs typeface="Corbel"/>
              <a:sym typeface="Corbel"/>
            </a:endParaRPr>
          </a:p>
          <a:p>
            <a:pPr indent="0" lvl="0" marL="0" rtl="0" algn="l">
              <a:spcBef>
                <a:spcPts val="0"/>
              </a:spcBef>
              <a:spcAft>
                <a:spcPts val="1600"/>
              </a:spcAft>
              <a:buNone/>
            </a:pPr>
            <a:r>
              <a:t/>
            </a:r>
            <a:endParaRPr/>
          </a:p>
        </p:txBody>
      </p:sp>
      <p:pic>
        <p:nvPicPr>
          <p:cNvPr id="130" name="Google Shape;130;p25"/>
          <p:cNvPicPr preferRelativeResize="0"/>
          <p:nvPr/>
        </p:nvPicPr>
        <p:blipFill>
          <a:blip r:embed="rId3">
            <a:alphaModFix/>
          </a:blip>
          <a:stretch>
            <a:fillRect/>
          </a:stretch>
        </p:blipFill>
        <p:spPr>
          <a:xfrm>
            <a:off x="394375" y="152400"/>
            <a:ext cx="3520785" cy="4838700"/>
          </a:xfrm>
          <a:prstGeom prst="rect">
            <a:avLst/>
          </a:prstGeom>
          <a:noFill/>
          <a:ln>
            <a:noFill/>
          </a:ln>
        </p:spPr>
      </p:pic>
      <p:sp>
        <p:nvSpPr>
          <p:cNvPr id="131" name="Google Shape;131;p25"/>
          <p:cNvSpPr txBox="1"/>
          <p:nvPr/>
        </p:nvSpPr>
        <p:spPr>
          <a:xfrm>
            <a:off x="4108125" y="4085850"/>
            <a:ext cx="4742700" cy="83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Arkansas. Bureau Of Mines, Manufacturers And Agriculture. Tourist Division. Playgrounds in Arkansas; a tourist's guide to the mountains, lakes &amp; streams of a nearby vacation land. [Fort Smith, Ark., Calvert-McBride printing company, 192-?, 1920] Pdf. https://www.loc.gov/item/24031361/.</a:t>
            </a:r>
            <a:endParaRPr sz="1000">
              <a:solidFill>
                <a:schemeClr val="dk1"/>
              </a:solidFill>
              <a:latin typeface="Corbel"/>
              <a:ea typeface="Corbel"/>
              <a:cs typeface="Corbel"/>
              <a:sym typeface="Corbel"/>
            </a:endParaRPr>
          </a:p>
          <a:p>
            <a:pPr indent="0" lvl="0" marL="0" rtl="0" algn="l">
              <a:spcBef>
                <a:spcPts val="0"/>
              </a:spcBef>
              <a:spcAft>
                <a:spcPts val="0"/>
              </a:spcAft>
              <a:buNone/>
            </a:pPr>
            <a:r>
              <a:t/>
            </a:r>
            <a:endParaRPr/>
          </a:p>
        </p:txBody>
      </p:sp>
      <p:sp>
        <p:nvSpPr>
          <p:cNvPr id="132" name="Google Shape;132;p25"/>
          <p:cNvSpPr txBox="1"/>
          <p:nvPr/>
        </p:nvSpPr>
        <p:spPr>
          <a:xfrm>
            <a:off x="4286250" y="2082050"/>
            <a:ext cx="4564500" cy="18870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Corbel"/>
                <a:ea typeface="Corbel"/>
                <a:cs typeface="Corbel"/>
                <a:sym typeface="Corbel"/>
              </a:rPr>
              <a:t>Located four miles north of Bentonville; Frisco Railroad, automobiles meet all trains; good automobile roads to Joplin, Tulsa and Springfield; elevation 1300 feet.</a:t>
            </a:r>
            <a:endParaRPr sz="900">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Corbel"/>
                <a:ea typeface="Corbel"/>
                <a:cs typeface="Corbel"/>
                <a:sym typeface="Corbel"/>
              </a:rPr>
              <a:t>Nature’s Gem of the Ozarks, is a term affectionately applied by the common consent of thousands of visitors to Bella Vista, a homelike summer resort …. The two hundred or more private cottages and the central hotel, known as The Lodge, are provided with running water, sewerage and electric lights, the water supply coming from a large spring in the mountain side and the electric power being generated by a dam across Sugar Creek. A lake some 80 acres in extent affords boating and bathing, and there is excellent fishing in nearby streams.</a:t>
            </a:r>
            <a:endParaRPr sz="900">
              <a:solidFill>
                <a:schemeClr val="dk1"/>
              </a:solidFill>
              <a:latin typeface="Corbel"/>
              <a:ea typeface="Corbel"/>
              <a:cs typeface="Corbel"/>
              <a:sym typeface="Corbel"/>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2449275" y="4441825"/>
            <a:ext cx="65055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u="sng">
                <a:solidFill>
                  <a:schemeClr val="hlink"/>
                </a:solidFill>
                <a:latin typeface="Corbel"/>
                <a:ea typeface="Corbel"/>
                <a:cs typeface="Corbel"/>
                <a:sym typeface="Corbel"/>
                <a:hlinkClick r:id="rId3"/>
              </a:rPr>
              <a:t>West 2</a:t>
            </a:r>
            <a:r>
              <a:rPr baseline="30000" lang="en" sz="2400" u="sng">
                <a:solidFill>
                  <a:schemeClr val="hlink"/>
                </a:solidFill>
                <a:latin typeface="Corbel"/>
                <a:ea typeface="Corbel"/>
                <a:cs typeface="Corbel"/>
                <a:sym typeface="Corbel"/>
                <a:hlinkClick r:id="rId4"/>
              </a:rPr>
              <a:t>nd</a:t>
            </a:r>
            <a:r>
              <a:rPr lang="en" sz="2400" u="sng">
                <a:solidFill>
                  <a:schemeClr val="hlink"/>
                </a:solidFill>
                <a:latin typeface="Corbel"/>
                <a:ea typeface="Corbel"/>
                <a:cs typeface="Corbel"/>
                <a:sym typeface="Corbel"/>
                <a:hlinkClick r:id="rId5"/>
              </a:rPr>
              <a:t> St., Little Rock, Ark. </a:t>
            </a:r>
            <a:endParaRPr sz="2400">
              <a:latin typeface="Corbel"/>
              <a:ea typeface="Corbel"/>
              <a:cs typeface="Corbel"/>
              <a:sym typeface="Corbel"/>
            </a:endParaRPr>
          </a:p>
        </p:txBody>
      </p:sp>
      <p:pic>
        <p:nvPicPr>
          <p:cNvPr id="138" name="Google Shape;138;p26"/>
          <p:cNvPicPr preferRelativeResize="0"/>
          <p:nvPr/>
        </p:nvPicPr>
        <p:blipFill>
          <a:blip r:embed="rId6">
            <a:alphaModFix/>
          </a:blip>
          <a:stretch>
            <a:fillRect/>
          </a:stretch>
        </p:blipFill>
        <p:spPr>
          <a:xfrm>
            <a:off x="1869400" y="118725"/>
            <a:ext cx="5405199" cy="4323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7"/>
          <p:cNvSpPr txBox="1"/>
          <p:nvPr>
            <p:ph idx="1" type="body"/>
          </p:nvPr>
        </p:nvSpPr>
        <p:spPr>
          <a:xfrm>
            <a:off x="5856025" y="1152475"/>
            <a:ext cx="2976300" cy="34164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What people, objects and activities do you see in this photo?</a:t>
            </a:r>
            <a:endParaRPr sz="1400">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What does this photo tell us about changes taking place in daily life in this period? </a:t>
            </a:r>
            <a:endParaRPr sz="14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sz="14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sz="14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sz="1400">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orbel"/>
                <a:ea typeface="Corbel"/>
                <a:cs typeface="Corbel"/>
                <a:sym typeface="Corbel"/>
              </a:rPr>
              <a:t>Detroit Publishing Co., Copyright Claimant, and Publisher Detroit Publishing Co. West 2nd St. i.e. Second Street, Little Rock, Ark. Arkansas Little Rock Little Rock. United States, [between 1905 and 1915] </a:t>
            </a:r>
            <a:r>
              <a:rPr lang="en" sz="1000" u="sng">
                <a:solidFill>
                  <a:srgbClr val="1155CC"/>
                </a:solidFill>
                <a:latin typeface="Corbel"/>
                <a:ea typeface="Corbel"/>
                <a:cs typeface="Corbel"/>
                <a:sym typeface="Corbel"/>
                <a:hlinkClick r:id="rId3"/>
              </a:rPr>
              <a:t>https://www.loc.gov/item/2016815281/</a:t>
            </a:r>
            <a:r>
              <a:rPr lang="en" sz="1000">
                <a:solidFill>
                  <a:schemeClr val="dk1"/>
                </a:solidFill>
                <a:latin typeface="Corbel"/>
                <a:ea typeface="Corbel"/>
                <a:cs typeface="Corbel"/>
                <a:sym typeface="Corbel"/>
              </a:rPr>
              <a:t>. </a:t>
            </a:r>
            <a:endParaRPr sz="10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sz="1400">
              <a:solidFill>
                <a:schemeClr val="dk1"/>
              </a:solidFill>
              <a:latin typeface="Corbel"/>
              <a:ea typeface="Corbel"/>
              <a:cs typeface="Corbel"/>
              <a:sym typeface="Corbel"/>
            </a:endParaRPr>
          </a:p>
          <a:p>
            <a:pPr indent="0" lvl="0" marL="0" rtl="0" algn="l">
              <a:spcBef>
                <a:spcPts val="0"/>
              </a:spcBef>
              <a:spcAft>
                <a:spcPts val="1600"/>
              </a:spcAft>
              <a:buNone/>
            </a:pPr>
            <a:r>
              <a:t/>
            </a:r>
            <a:endParaRPr/>
          </a:p>
        </p:txBody>
      </p:sp>
      <p:pic>
        <p:nvPicPr>
          <p:cNvPr id="144" name="Google Shape;144;p27"/>
          <p:cNvPicPr preferRelativeResize="0"/>
          <p:nvPr/>
        </p:nvPicPr>
        <p:blipFill>
          <a:blip r:embed="rId4">
            <a:alphaModFix/>
          </a:blip>
          <a:stretch>
            <a:fillRect/>
          </a:stretch>
        </p:blipFill>
        <p:spPr>
          <a:xfrm>
            <a:off x="196925" y="363900"/>
            <a:ext cx="5544451" cy="4434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812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Corbel"/>
                <a:ea typeface="Corbel"/>
                <a:cs typeface="Corbel"/>
                <a:sym typeface="Corbel"/>
              </a:rPr>
              <a:t>After viewing the primary sources, what did you learn about h</a:t>
            </a:r>
            <a:r>
              <a:rPr lang="en" sz="3000">
                <a:latin typeface="Corbel"/>
                <a:ea typeface="Corbel"/>
                <a:cs typeface="Corbel"/>
                <a:sym typeface="Corbel"/>
              </a:rPr>
              <a:t>ow new technology changed daily life and connections among people and places between 1900-1945?</a:t>
            </a:r>
            <a:endParaRPr sz="3000">
              <a:latin typeface="Corbel"/>
              <a:ea typeface="Corbel"/>
              <a:cs typeface="Corbel"/>
              <a:sym typeface="Corbel"/>
            </a:endParaRPr>
          </a:p>
          <a:p>
            <a:pPr indent="0" lvl="0" marL="0" rtl="0" algn="ctr">
              <a:spcBef>
                <a:spcPts val="0"/>
              </a:spcBef>
              <a:spcAft>
                <a:spcPts val="0"/>
              </a:spcAft>
              <a:buNone/>
            </a:pPr>
            <a:r>
              <a:t/>
            </a:r>
            <a:endParaRPr sz="3000">
              <a:latin typeface="Corbel"/>
              <a:ea typeface="Corbel"/>
              <a:cs typeface="Corbel"/>
              <a:sym typeface="Corbel"/>
            </a:endParaRPr>
          </a:p>
          <a:p>
            <a:pPr indent="0" lvl="0" marL="0" rtl="0" algn="ctr">
              <a:spcBef>
                <a:spcPts val="0"/>
              </a:spcBef>
              <a:spcAft>
                <a:spcPts val="0"/>
              </a:spcAft>
              <a:buNone/>
            </a:pPr>
            <a:r>
              <a:t/>
            </a:r>
            <a:endParaRPr sz="3000">
              <a:latin typeface="Corbel"/>
              <a:ea typeface="Corbel"/>
              <a:cs typeface="Corbel"/>
              <a:sym typeface="Corbel"/>
            </a:endParaRPr>
          </a:p>
          <a:p>
            <a:pPr indent="0" lvl="0" marL="0" rtl="0" algn="ctr">
              <a:spcBef>
                <a:spcPts val="0"/>
              </a:spcBef>
              <a:spcAft>
                <a:spcPts val="0"/>
              </a:spcAft>
              <a:buNone/>
            </a:pPr>
            <a:r>
              <a:rPr lang="en" sz="3000">
                <a:latin typeface="Corbel"/>
                <a:ea typeface="Corbel"/>
                <a:cs typeface="Corbel"/>
                <a:sym typeface="Corbel"/>
              </a:rPr>
              <a:t>What questions do you have?</a:t>
            </a:r>
            <a:endParaRPr sz="3000">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2734950" y="4570800"/>
            <a:ext cx="367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latin typeface="Corbel"/>
                <a:ea typeface="Corbel"/>
                <a:cs typeface="Corbel"/>
                <a:sym typeface="Corbel"/>
                <a:hlinkClick r:id="rId3"/>
              </a:rPr>
              <a:t>Fort Smith Telephone Office</a:t>
            </a:r>
            <a:endParaRPr sz="1800">
              <a:latin typeface="Corbel"/>
              <a:ea typeface="Corbel"/>
              <a:cs typeface="Corbel"/>
              <a:sym typeface="Corbel"/>
            </a:endParaRPr>
          </a:p>
        </p:txBody>
      </p:sp>
      <p:pic>
        <p:nvPicPr>
          <p:cNvPr id="61" name="Google Shape;61;p14"/>
          <p:cNvPicPr preferRelativeResize="0"/>
          <p:nvPr/>
        </p:nvPicPr>
        <p:blipFill>
          <a:blip r:embed="rId4">
            <a:alphaModFix/>
          </a:blip>
          <a:stretch>
            <a:fillRect/>
          </a:stretch>
        </p:blipFill>
        <p:spPr>
          <a:xfrm>
            <a:off x="1699900" y="193325"/>
            <a:ext cx="5581149" cy="426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pic>
        <p:nvPicPr>
          <p:cNvPr id="66" name="Google Shape;66;p15"/>
          <p:cNvPicPr preferRelativeResize="0"/>
          <p:nvPr/>
        </p:nvPicPr>
        <p:blipFill rotWithShape="1">
          <a:blip r:embed="rId3">
            <a:alphaModFix/>
          </a:blip>
          <a:srcRect b="7231" l="4437" r="10215" t="-9953"/>
          <a:stretch/>
        </p:blipFill>
        <p:spPr>
          <a:xfrm>
            <a:off x="445325" y="-12"/>
            <a:ext cx="5299375" cy="4746275"/>
          </a:xfrm>
          <a:prstGeom prst="rect">
            <a:avLst/>
          </a:prstGeom>
          <a:noFill/>
          <a:ln>
            <a:noFill/>
          </a:ln>
        </p:spPr>
      </p:pic>
      <p:sp>
        <p:nvSpPr>
          <p:cNvPr id="67" name="Google Shape;67;p15"/>
          <p:cNvSpPr txBox="1"/>
          <p:nvPr/>
        </p:nvSpPr>
        <p:spPr>
          <a:xfrm>
            <a:off x="6156625" y="701375"/>
            <a:ext cx="2727600" cy="4141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orbel"/>
              <a:buChar char="●"/>
            </a:pPr>
            <a:r>
              <a:rPr lang="en">
                <a:solidFill>
                  <a:schemeClr val="dk1"/>
                </a:solidFill>
                <a:latin typeface="Corbel"/>
                <a:ea typeface="Corbel"/>
                <a:cs typeface="Corbel"/>
                <a:sym typeface="Corbel"/>
              </a:rPr>
              <a:t>What do the operators have in common? </a:t>
            </a:r>
            <a:endParaRPr>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a:solidFill>
                  <a:schemeClr val="dk1"/>
                </a:solidFill>
                <a:latin typeface="Corbel"/>
                <a:ea typeface="Corbel"/>
                <a:cs typeface="Corbel"/>
                <a:sym typeface="Corbel"/>
              </a:rPr>
              <a:t>What do you think a typical day would have been like for these women?</a:t>
            </a:r>
            <a:endParaRPr>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a:solidFill>
                  <a:schemeClr val="dk1"/>
                </a:solidFill>
                <a:latin typeface="Corbel"/>
                <a:ea typeface="Corbel"/>
                <a:cs typeface="Corbel"/>
                <a:sym typeface="Corbel"/>
              </a:rPr>
              <a:t>How is communication today similar to and different from communication in this image?</a:t>
            </a:r>
            <a:endParaRPr>
              <a:solidFill>
                <a:schemeClr val="dk1"/>
              </a:solidFill>
              <a:latin typeface="Corbel"/>
              <a:ea typeface="Corbel"/>
              <a:cs typeface="Corbel"/>
              <a:sym typeface="Corbel"/>
            </a:endParaRPr>
          </a:p>
          <a:p>
            <a:pPr indent="0" lvl="0" marL="0" rtl="0" algn="l">
              <a:spcBef>
                <a:spcPts val="0"/>
              </a:spcBef>
              <a:spcAft>
                <a:spcPts val="0"/>
              </a:spcAft>
              <a:buNone/>
            </a:pPr>
            <a:r>
              <a:t/>
            </a:r>
            <a:endParaRPr>
              <a:latin typeface="Corbel"/>
              <a:ea typeface="Corbel"/>
              <a:cs typeface="Corbel"/>
              <a:sym typeface="Corbel"/>
            </a:endParaRPr>
          </a:p>
          <a:p>
            <a:pPr indent="0" lvl="0" marL="0" rtl="0" algn="l">
              <a:spcBef>
                <a:spcPts val="0"/>
              </a:spcBef>
              <a:spcAft>
                <a:spcPts val="0"/>
              </a:spcAft>
              <a:buNone/>
            </a:pPr>
            <a:r>
              <a:t/>
            </a:r>
            <a:endParaRPr>
              <a:latin typeface="Corbel"/>
              <a:ea typeface="Corbel"/>
              <a:cs typeface="Corbel"/>
              <a:sym typeface="Corbel"/>
            </a:endParaRPr>
          </a:p>
          <a:p>
            <a:pPr indent="0" lvl="0" marL="0" rtl="0" algn="l">
              <a:spcBef>
                <a:spcPts val="0"/>
              </a:spcBef>
              <a:spcAft>
                <a:spcPts val="0"/>
              </a:spcAft>
              <a:buNone/>
            </a:pPr>
            <a:r>
              <a:t/>
            </a:r>
            <a:endParaRPr>
              <a:latin typeface="Corbel"/>
              <a:ea typeface="Corbel"/>
              <a:cs typeface="Corbel"/>
              <a:sym typeface="Corbel"/>
            </a:endParaRPr>
          </a:p>
          <a:p>
            <a:pPr indent="0" lvl="0" marL="0" rtl="0" algn="l">
              <a:spcBef>
                <a:spcPts val="0"/>
              </a:spcBef>
              <a:spcAft>
                <a:spcPts val="0"/>
              </a:spcAft>
              <a:buNone/>
            </a:pPr>
            <a:r>
              <a:t/>
            </a:r>
            <a:endParaRPr>
              <a:latin typeface="Corbel"/>
              <a:ea typeface="Corbel"/>
              <a:cs typeface="Corbel"/>
              <a:sym typeface="Corbel"/>
            </a:endParaRPr>
          </a:p>
          <a:p>
            <a:pPr indent="0" lvl="0" marL="0" rtl="0" algn="l">
              <a:spcBef>
                <a:spcPts val="0"/>
              </a:spcBef>
              <a:spcAft>
                <a:spcPts val="0"/>
              </a:spcAft>
              <a:buNone/>
            </a:pPr>
            <a:r>
              <a:rPr lang="en" sz="1000">
                <a:latin typeface="Corbel"/>
                <a:ea typeface="Corbel"/>
                <a:cs typeface="Corbel"/>
                <a:sym typeface="Corbel"/>
              </a:rPr>
              <a:t>Fort Smith Telephone Office, ca. 1900. Business and Industry Photo Collection, UA Little Rock Center for Arkansas History and Culture</a:t>
            </a:r>
            <a:endParaRPr sz="1000">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1614275" y="4408425"/>
            <a:ext cx="57894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u="sng">
                <a:solidFill>
                  <a:schemeClr val="hlink"/>
                </a:solidFill>
                <a:latin typeface="Corbel"/>
                <a:ea typeface="Corbel"/>
                <a:cs typeface="Corbel"/>
                <a:sym typeface="Corbel"/>
                <a:hlinkClick r:id="rId3"/>
              </a:rPr>
              <a:t>Young Girl Playing with a Telephone</a:t>
            </a:r>
            <a:endParaRPr sz="2400">
              <a:latin typeface="Corbel"/>
              <a:ea typeface="Corbel"/>
              <a:cs typeface="Corbel"/>
              <a:sym typeface="Corbel"/>
            </a:endParaRPr>
          </a:p>
        </p:txBody>
      </p:sp>
      <p:pic>
        <p:nvPicPr>
          <p:cNvPr id="73" name="Google Shape;73;p16"/>
          <p:cNvPicPr preferRelativeResize="0"/>
          <p:nvPr/>
        </p:nvPicPr>
        <p:blipFill>
          <a:blip r:embed="rId4">
            <a:alphaModFix/>
          </a:blip>
          <a:stretch>
            <a:fillRect/>
          </a:stretch>
        </p:blipFill>
        <p:spPr>
          <a:xfrm>
            <a:off x="3015000" y="252600"/>
            <a:ext cx="2987952" cy="41036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idx="1" type="body"/>
          </p:nvPr>
        </p:nvSpPr>
        <p:spPr>
          <a:xfrm>
            <a:off x="6023000" y="573550"/>
            <a:ext cx="2865000" cy="37461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List the details you notice in this photograph. </a:t>
            </a:r>
            <a:endParaRPr sz="1400">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For what purposes do you think this girl or her family might use a telephone? </a:t>
            </a:r>
            <a:endParaRPr sz="1400">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How do you think the telephone changed daily life in Arkansas?</a:t>
            </a:r>
            <a:endParaRPr sz="14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50">
                <a:solidFill>
                  <a:srgbClr val="333333"/>
                </a:solidFill>
                <a:latin typeface="Montserrat"/>
                <a:ea typeface="Montserrat"/>
                <a:cs typeface="Montserrat"/>
                <a:sym typeface="Montserrat"/>
              </a:rPr>
              <a:t>Y</a:t>
            </a:r>
            <a:r>
              <a:rPr lang="en" sz="1050">
                <a:solidFill>
                  <a:srgbClr val="333333"/>
                </a:solidFill>
                <a:latin typeface="Corbel"/>
                <a:ea typeface="Corbel"/>
                <a:cs typeface="Corbel"/>
                <a:sym typeface="Corbel"/>
              </a:rPr>
              <a:t>oung Girl Playing With a Wall Telephone, ca. 1902. Library of Congress Prints and Photographs Division. https://www.loc.gov/item/2013647227/.</a:t>
            </a:r>
            <a:endParaRPr sz="1400">
              <a:solidFill>
                <a:schemeClr val="dk1"/>
              </a:solidFill>
              <a:latin typeface="Corbel"/>
              <a:ea typeface="Corbel"/>
              <a:cs typeface="Corbel"/>
              <a:sym typeface="Corbel"/>
            </a:endParaRPr>
          </a:p>
          <a:p>
            <a:pPr indent="0" lvl="0" marL="0" rtl="0" algn="l">
              <a:spcBef>
                <a:spcPts val="0"/>
              </a:spcBef>
              <a:spcAft>
                <a:spcPts val="1600"/>
              </a:spcAft>
              <a:buNone/>
            </a:pPr>
            <a:r>
              <a:t/>
            </a:r>
            <a:endParaRPr/>
          </a:p>
        </p:txBody>
      </p:sp>
      <p:pic>
        <p:nvPicPr>
          <p:cNvPr id="79" name="Google Shape;79;p17"/>
          <p:cNvPicPr preferRelativeResize="0"/>
          <p:nvPr/>
        </p:nvPicPr>
        <p:blipFill>
          <a:blip r:embed="rId3">
            <a:alphaModFix/>
          </a:blip>
          <a:stretch>
            <a:fillRect/>
          </a:stretch>
        </p:blipFill>
        <p:spPr>
          <a:xfrm>
            <a:off x="1679025" y="208013"/>
            <a:ext cx="3442200" cy="4727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8"/>
          <p:cNvSpPr txBox="1"/>
          <p:nvPr>
            <p:ph type="title"/>
          </p:nvPr>
        </p:nvSpPr>
        <p:spPr>
          <a:xfrm>
            <a:off x="1413900" y="4441800"/>
            <a:ext cx="74184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u="sng">
                <a:solidFill>
                  <a:schemeClr val="hlink"/>
                </a:solidFill>
                <a:latin typeface="Corbel"/>
                <a:ea typeface="Corbel"/>
                <a:cs typeface="Corbel"/>
                <a:sym typeface="Corbel"/>
                <a:hlinkClick r:id="rId3"/>
              </a:rPr>
              <a:t>Arkansas in Nineteen Sixteen: An Industrial and Agricultural Review </a:t>
            </a:r>
            <a:endParaRPr sz="1800">
              <a:latin typeface="Corbel"/>
              <a:ea typeface="Corbel"/>
              <a:cs typeface="Corbel"/>
              <a:sym typeface="Corbel"/>
            </a:endParaRPr>
          </a:p>
        </p:txBody>
      </p:sp>
      <p:pic>
        <p:nvPicPr>
          <p:cNvPr id="85" name="Google Shape;85;p18"/>
          <p:cNvPicPr preferRelativeResize="0"/>
          <p:nvPr/>
        </p:nvPicPr>
        <p:blipFill rotWithShape="1">
          <a:blip r:embed="rId4">
            <a:alphaModFix/>
          </a:blip>
          <a:srcRect b="4920" l="0" r="0" t="6269"/>
          <a:stretch/>
        </p:blipFill>
        <p:spPr>
          <a:xfrm>
            <a:off x="2423550" y="111325"/>
            <a:ext cx="3801939" cy="4330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9"/>
          <p:cNvSpPr txBox="1"/>
          <p:nvPr>
            <p:ph idx="1" type="body"/>
          </p:nvPr>
        </p:nvSpPr>
        <p:spPr>
          <a:xfrm>
            <a:off x="4720450" y="278900"/>
            <a:ext cx="3744300" cy="19590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How does the author try to show economic connections between Arkansas and the rest of the world?</a:t>
            </a:r>
            <a:endParaRPr sz="1400">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What type of technology affected life in Little Rock in 1916? Which of these things were new in 1916?</a:t>
            </a:r>
            <a:endParaRPr>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t/>
            </a:r>
            <a:endParaRPr b="1" sz="1100">
              <a:solidFill>
                <a:schemeClr val="dk1"/>
              </a:solidFill>
              <a:latin typeface="Corbel"/>
              <a:ea typeface="Corbel"/>
              <a:cs typeface="Corbel"/>
              <a:sym typeface="Corbel"/>
            </a:endParaRPr>
          </a:p>
          <a:p>
            <a:pPr indent="0" lvl="0" marL="0" rtl="0" algn="l">
              <a:spcBef>
                <a:spcPts val="0"/>
              </a:spcBef>
              <a:spcAft>
                <a:spcPts val="1600"/>
              </a:spcAft>
              <a:buNone/>
            </a:pPr>
            <a:r>
              <a:t/>
            </a:r>
            <a:endParaRPr/>
          </a:p>
        </p:txBody>
      </p:sp>
      <p:pic>
        <p:nvPicPr>
          <p:cNvPr id="91" name="Google Shape;91;p19"/>
          <p:cNvPicPr preferRelativeResize="0"/>
          <p:nvPr/>
        </p:nvPicPr>
        <p:blipFill rotWithShape="1">
          <a:blip r:embed="rId3">
            <a:alphaModFix/>
          </a:blip>
          <a:srcRect b="4920" l="0" r="0" t="6269"/>
          <a:stretch/>
        </p:blipFill>
        <p:spPr>
          <a:xfrm>
            <a:off x="458300" y="94325"/>
            <a:ext cx="3924426" cy="4469994"/>
          </a:xfrm>
          <a:prstGeom prst="rect">
            <a:avLst/>
          </a:prstGeom>
          <a:noFill/>
          <a:ln>
            <a:noFill/>
          </a:ln>
        </p:spPr>
      </p:pic>
      <p:sp>
        <p:nvSpPr>
          <p:cNvPr id="92" name="Google Shape;92;p19"/>
          <p:cNvSpPr txBox="1"/>
          <p:nvPr/>
        </p:nvSpPr>
        <p:spPr>
          <a:xfrm>
            <a:off x="4497750" y="2081900"/>
            <a:ext cx="4497900" cy="29052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Corbel"/>
                <a:ea typeface="Corbel"/>
                <a:cs typeface="Corbel"/>
                <a:sym typeface="Corbel"/>
              </a:rPr>
              <a:t>Three truck railway lines, the Missouri Pacific, the Rock Island and the Cotton Belt -- radiate north, south, east and west and tap the great commercial centers of the land. These with the Little Rock, Maumelle and Western furnish seventy-five passenger trains in and out of the city daily. The Arkansas river furnishes water transportation to all points in the great Mississippi Valley. With the completion of the Panama Canal Little Rock has direct connection with all of the world's seaports and it much nearer the markets of the Orient than the great cities of the Eastern part of the United States. </a:t>
            </a:r>
            <a:endParaRPr sz="900">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Corbel"/>
                <a:ea typeface="Corbel"/>
                <a:cs typeface="Corbel"/>
                <a:sym typeface="Corbel"/>
              </a:rPr>
              <a:t>The claim is made, and it is perhaps true, that Little Rock has the best local telephone exchange in the United States. Operating over 2,000 telephones, in the city and suburbs with long distance connections to the uttermost parts of the earth….</a:t>
            </a:r>
            <a:endParaRPr sz="900">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Corbel"/>
                <a:ea typeface="Corbel"/>
                <a:cs typeface="Corbel"/>
                <a:sym typeface="Corbel"/>
              </a:rPr>
              <a:t>...Among the many improvements that have been made…must be mentioned the reconstruction of the fire department.  Motor driven apparatus has replaced horse drawn....During Mayor Taylor’s administration the health department of the city has been established, milk and dairy inspection, and daily examination of fresh meats.</a:t>
            </a:r>
            <a:endParaRPr sz="900">
              <a:solidFill>
                <a:schemeClr val="dk1"/>
              </a:solidFill>
              <a:latin typeface="Corbel"/>
              <a:ea typeface="Corbel"/>
              <a:cs typeface="Corbel"/>
              <a:sym typeface="Corbel"/>
            </a:endParaRPr>
          </a:p>
          <a:p>
            <a:pPr indent="0" lvl="0" marL="0" rtl="0" algn="l">
              <a:spcBef>
                <a:spcPts val="0"/>
              </a:spcBef>
              <a:spcAft>
                <a:spcPts val="0"/>
              </a:spcAft>
              <a:buNone/>
            </a:pPr>
            <a:r>
              <a:t/>
            </a:r>
            <a:endParaRPr/>
          </a:p>
        </p:txBody>
      </p:sp>
      <p:sp>
        <p:nvSpPr>
          <p:cNvPr id="93" name="Google Shape;93;p19"/>
          <p:cNvSpPr txBox="1"/>
          <p:nvPr/>
        </p:nvSpPr>
        <p:spPr>
          <a:xfrm>
            <a:off x="458300" y="4497775"/>
            <a:ext cx="3649800" cy="645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Corbel"/>
                <a:ea typeface="Corbel"/>
                <a:cs typeface="Corbel"/>
                <a:sym typeface="Corbel"/>
              </a:rPr>
              <a:t>"Arkansas in Nineteen Sixteen: An Industrial and Agricultural Review."</a:t>
            </a:r>
            <a:r>
              <a:rPr i="1" lang="en" sz="1000">
                <a:solidFill>
                  <a:schemeClr val="dk1"/>
                </a:solidFill>
                <a:latin typeface="Corbel"/>
                <a:ea typeface="Corbel"/>
                <a:cs typeface="Corbel"/>
                <a:sym typeface="Corbel"/>
              </a:rPr>
              <a:t> The Arkansas News, 16 Oct. 1916, p. 7.</a:t>
            </a:r>
            <a:r>
              <a:rPr lang="en" sz="1000">
                <a:solidFill>
                  <a:schemeClr val="dk1"/>
                </a:solidFill>
                <a:latin typeface="Corbel"/>
                <a:ea typeface="Corbel"/>
                <a:cs typeface="Corbel"/>
                <a:sym typeface="Corbel"/>
              </a:rPr>
              <a:t> Butler Center for Arkansas Studies.</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20"/>
          <p:cNvSpPr txBox="1"/>
          <p:nvPr>
            <p:ph type="title"/>
          </p:nvPr>
        </p:nvSpPr>
        <p:spPr>
          <a:xfrm>
            <a:off x="807150" y="4408400"/>
            <a:ext cx="75297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u="sng">
                <a:solidFill>
                  <a:schemeClr val="hlink"/>
                </a:solidFill>
                <a:latin typeface="Corbel"/>
                <a:ea typeface="Corbel"/>
                <a:cs typeface="Corbel"/>
                <a:sym typeface="Corbel"/>
                <a:hlinkClick r:id="rId3"/>
              </a:rPr>
              <a:t>Arkansas Power and Light Company Preferred Stock Sales Brochure</a:t>
            </a:r>
            <a:endParaRPr sz="1800">
              <a:latin typeface="Corbel"/>
              <a:ea typeface="Corbel"/>
              <a:cs typeface="Corbel"/>
              <a:sym typeface="Corbel"/>
            </a:endParaRPr>
          </a:p>
        </p:txBody>
      </p:sp>
      <p:pic>
        <p:nvPicPr>
          <p:cNvPr id="99" name="Google Shape;99;p20"/>
          <p:cNvPicPr preferRelativeResize="0"/>
          <p:nvPr/>
        </p:nvPicPr>
        <p:blipFill>
          <a:blip r:embed="rId4">
            <a:alphaModFix/>
          </a:blip>
          <a:stretch>
            <a:fillRect/>
          </a:stretch>
        </p:blipFill>
        <p:spPr>
          <a:xfrm>
            <a:off x="2356775" y="128825"/>
            <a:ext cx="3833250" cy="4279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1"/>
          <p:cNvSpPr txBox="1"/>
          <p:nvPr>
            <p:ph idx="1" type="body"/>
          </p:nvPr>
        </p:nvSpPr>
        <p:spPr>
          <a:xfrm>
            <a:off x="5243700" y="1152475"/>
            <a:ext cx="3588600" cy="34233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Where are power lines and planned power lines concentrated? </a:t>
            </a:r>
            <a:endParaRPr sz="1400">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What do these areas tend to have in common? </a:t>
            </a:r>
            <a:endParaRPr sz="1400">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Char char="●"/>
            </a:pPr>
            <a:r>
              <a:rPr lang="en" sz="1400">
                <a:solidFill>
                  <a:schemeClr val="dk1"/>
                </a:solidFill>
                <a:latin typeface="Corbel"/>
                <a:ea typeface="Corbel"/>
                <a:cs typeface="Corbel"/>
                <a:sym typeface="Corbel"/>
              </a:rPr>
              <a:t>How might daily life and business activity be different in areas with no electricity?</a:t>
            </a:r>
            <a:endParaRPr sz="14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sz="14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sz="1400">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sz="1400">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 sz="1000">
                <a:solidFill>
                  <a:srgbClr val="000000"/>
                </a:solidFill>
                <a:latin typeface="Corbel"/>
                <a:ea typeface="Corbel"/>
                <a:cs typeface="Corbel"/>
                <a:sym typeface="Corbel"/>
              </a:rPr>
              <a:t>Arkansas Power and Light Sales Brochure,</a:t>
            </a:r>
            <a:endParaRPr b="1" sz="1000">
              <a:solidFill>
                <a:srgbClr val="000000"/>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 sz="1000">
                <a:solidFill>
                  <a:srgbClr val="000000"/>
                </a:solidFill>
                <a:latin typeface="Corbel"/>
                <a:ea typeface="Corbel"/>
                <a:cs typeface="Corbel"/>
                <a:sym typeface="Corbel"/>
              </a:rPr>
              <a:t>Page 7, Map: Territory Served by Arkansas Power &amp; Light Company –1927. Butler Center for Arkansas Studies mss_</a:t>
            </a:r>
            <a:r>
              <a:rPr lang="en" sz="1000">
                <a:solidFill>
                  <a:srgbClr val="000000"/>
                </a:solidFill>
                <a:highlight>
                  <a:srgbClr val="FFFFFF"/>
                </a:highlight>
                <a:latin typeface="Corbel"/>
                <a:ea typeface="Corbel"/>
                <a:cs typeface="Corbel"/>
                <a:sym typeface="Corbel"/>
              </a:rPr>
              <a:t>0616_0101_0317_007</a:t>
            </a:r>
            <a:endParaRPr sz="1000">
              <a:solidFill>
                <a:srgbClr val="000000"/>
              </a:solidFill>
              <a:latin typeface="Corbel"/>
              <a:ea typeface="Corbel"/>
              <a:cs typeface="Corbel"/>
              <a:sym typeface="Corbel"/>
            </a:endParaRPr>
          </a:p>
          <a:p>
            <a:pPr indent="0" lvl="0" marL="0" rtl="0" algn="l">
              <a:lnSpc>
                <a:spcPct val="115000"/>
              </a:lnSpc>
              <a:spcBef>
                <a:spcPts val="0"/>
              </a:spcBef>
              <a:spcAft>
                <a:spcPts val="0"/>
              </a:spcAft>
              <a:buNone/>
            </a:pPr>
            <a:r>
              <a:t/>
            </a:r>
            <a:endParaRPr sz="1400">
              <a:solidFill>
                <a:schemeClr val="dk1"/>
              </a:solidFill>
              <a:latin typeface="Corbel"/>
              <a:ea typeface="Corbel"/>
              <a:cs typeface="Corbel"/>
              <a:sym typeface="Corbel"/>
            </a:endParaRPr>
          </a:p>
        </p:txBody>
      </p:sp>
      <p:pic>
        <p:nvPicPr>
          <p:cNvPr id="105" name="Google Shape;105;p21"/>
          <p:cNvPicPr preferRelativeResize="0"/>
          <p:nvPr/>
        </p:nvPicPr>
        <p:blipFill>
          <a:blip r:embed="rId3">
            <a:alphaModFix/>
          </a:blip>
          <a:stretch>
            <a:fillRect/>
          </a:stretch>
        </p:blipFill>
        <p:spPr>
          <a:xfrm>
            <a:off x="497550" y="264175"/>
            <a:ext cx="4133826" cy="46151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