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Corbel"/>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orbel-bold.fntdata"/><Relationship Id="rId27" Type="http://schemas.openxmlformats.org/officeDocument/2006/relationships/font" Target="fonts/Corbel-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rbel-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orbel-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711c4437a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711c4437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711c4437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711c4437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711c4437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711c4437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711c4437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711c4437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711c4437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711c4437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711c4437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711c4437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711c4437a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711c4437a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711c4437a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711c4437a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711c4437a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711c4437a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711c4437a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711c4437a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711c4437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711c443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711c4437a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711c4437a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711c4437a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711c4437a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711c4437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711c4437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711c4437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711c4437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711c4437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711c4437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711c4437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711c4437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711c4437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711c4437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711c4437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711c4437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711c4437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711c4437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chroniclingamerica.loc.gov/lccn/sn85034374/1900-03-31/ed-1/seq-2/"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loc.gov/item/2017729912/"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hyperlink" Target="https://www.loc.gov/item/201773031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loc.gov/item/2017765186/" TargetMode="Externa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loc.gov/item/2017730012/" TargetMode="Externa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s://ualrexhibits.org/wp-content/blogs.dir/7/files/prior-to-1880/ualr-ph-0053_na_na_pho0027_dm.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loc.gov/item/wpalh001885/" TargetMode="Externa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chroniclingamerica.loc.gov/lccn/sn89058248/1898-01-14/ed-1/seq-4/"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ualrexhibits.org/arkansasfoodways/wp-content/blogs.dir/7/files/1900s/ualr-ph-0053_na_na_pho0017_dm.jpg"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chroniclingamerica.loc.gov/lccn/sn93067757/1900-01-27/ed-1/seq-1/"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405300" y="48100"/>
            <a:ext cx="6063900" cy="144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000000"/>
                </a:solidFill>
                <a:highlight>
                  <a:srgbClr val="FCFCFC"/>
                </a:highlight>
                <a:latin typeface="Corbel"/>
                <a:ea typeface="Corbel"/>
                <a:cs typeface="Corbel"/>
                <a:sym typeface="Corbel"/>
              </a:rPr>
              <a:t>Tenant Farming and Sharecropping </a:t>
            </a:r>
            <a:endParaRPr b="1" sz="3000">
              <a:solidFill>
                <a:srgbClr val="000000"/>
              </a:solidFill>
              <a:highlight>
                <a:srgbClr val="FCFCFC"/>
              </a:highlight>
              <a:latin typeface="Corbel"/>
              <a:ea typeface="Corbel"/>
              <a:cs typeface="Corbel"/>
              <a:sym typeface="Corbel"/>
            </a:endParaRPr>
          </a:p>
          <a:p>
            <a:pPr indent="457200" lvl="0" marL="0" rtl="0" algn="l">
              <a:spcBef>
                <a:spcPts val="0"/>
              </a:spcBef>
              <a:spcAft>
                <a:spcPts val="0"/>
              </a:spcAft>
              <a:buNone/>
            </a:pPr>
            <a:r>
              <a:rPr b="1" lang="en" sz="3000">
                <a:solidFill>
                  <a:srgbClr val="000000"/>
                </a:solidFill>
                <a:highlight>
                  <a:srgbClr val="FCFCFC"/>
                </a:highlight>
                <a:latin typeface="Corbel"/>
                <a:ea typeface="Corbel"/>
                <a:cs typeface="Corbel"/>
                <a:sym typeface="Corbel"/>
              </a:rPr>
              <a:t>in the Post-Civil War South</a:t>
            </a:r>
            <a:endParaRPr b="1" sz="3000">
              <a:solidFill>
                <a:srgbClr val="000000"/>
              </a:solidFill>
              <a:latin typeface="Corbel"/>
              <a:ea typeface="Corbel"/>
              <a:cs typeface="Corbel"/>
              <a:sym typeface="Corbel"/>
            </a:endParaRPr>
          </a:p>
        </p:txBody>
      </p:sp>
      <p:sp>
        <p:nvSpPr>
          <p:cNvPr id="55" name="Google Shape;55;p13"/>
          <p:cNvSpPr txBox="1"/>
          <p:nvPr>
            <p:ph idx="1" type="subTitle"/>
          </p:nvPr>
        </p:nvSpPr>
        <p:spPr>
          <a:xfrm>
            <a:off x="1023950" y="1765725"/>
            <a:ext cx="6801300" cy="135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232324"/>
                </a:solidFill>
                <a:latin typeface="Corbel"/>
                <a:ea typeface="Corbel"/>
                <a:cs typeface="Corbel"/>
                <a:sym typeface="Corbel"/>
              </a:rPr>
              <a:t>Did life improve for former slaves and yeoman farmers in the century following the Civil War?</a:t>
            </a:r>
            <a:endParaRPr sz="2400">
              <a:latin typeface="Corbel"/>
              <a:ea typeface="Corbel"/>
              <a:cs typeface="Corbel"/>
              <a:sym typeface="Corbel"/>
            </a:endParaRPr>
          </a:p>
        </p:txBody>
      </p:sp>
      <p:sp>
        <p:nvSpPr>
          <p:cNvPr id="56" name="Google Shape;56;p13"/>
          <p:cNvSpPr txBox="1"/>
          <p:nvPr/>
        </p:nvSpPr>
        <p:spPr>
          <a:xfrm>
            <a:off x="1799925" y="2791325"/>
            <a:ext cx="6025200" cy="2127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groups in society were most affected by tenant farming?</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Is there a noticeable change in tenant farming (sharecropping) over time?</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How did other parts of society view people who were tenant farmers?</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Did tenant farming differ for African Americans as opposed to Whites?</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Did the system of tenant farming help or hurt the economic and social status of former slaves and yeoman farmers?</a:t>
            </a:r>
            <a:endParaRPr>
              <a:latin typeface="Corbel"/>
              <a:ea typeface="Corbel"/>
              <a:cs typeface="Corbel"/>
              <a:sym typeface="Corbel"/>
            </a:endParaRPr>
          </a:p>
          <a:p>
            <a:pPr indent="0" lvl="0" marL="457200" rtl="0" algn="l">
              <a:spcBef>
                <a:spcPts val="2200"/>
              </a:spcBef>
              <a:spcAft>
                <a:spcPts val="0"/>
              </a:spcAft>
              <a:buNone/>
            </a:pPr>
            <a:r>
              <a:t/>
            </a:r>
            <a:endParaRPr>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1283825" y="922275"/>
            <a:ext cx="4106400" cy="2086500"/>
          </a:xfrm>
          <a:prstGeom prst="rect">
            <a:avLst/>
          </a:prstGeom>
        </p:spPr>
        <p:txBody>
          <a:bodyPr anchorCtr="0" anchor="t" bIns="91425" lIns="91425" spcFirstLastPara="1" rIns="91425" wrap="square" tIns="91425">
            <a:noAutofit/>
          </a:bodyPr>
          <a:lstStyle/>
          <a:p>
            <a:pPr indent="0" lvl="0" marL="0" rtl="0" algn="l">
              <a:lnSpc>
                <a:spcPct val="119836"/>
              </a:lnSpc>
              <a:spcBef>
                <a:spcPts val="0"/>
              </a:spcBef>
              <a:spcAft>
                <a:spcPts val="0"/>
              </a:spcAft>
              <a:buClr>
                <a:schemeClr val="dk1"/>
              </a:buClr>
              <a:buSzPts val="1100"/>
              <a:buFont typeface="Arial"/>
              <a:buNone/>
            </a:pPr>
            <a:r>
              <a:rPr b="1" lang="en" sz="2750" u="sng">
                <a:solidFill>
                  <a:schemeClr val="hlink"/>
                </a:solidFill>
                <a:hlinkClick r:id="rId3"/>
              </a:rPr>
              <a:t>An Act to Punish a Laborer, Renter or Sharecropper</a:t>
            </a:r>
            <a:endParaRPr b="1" sz="2750">
              <a:solidFill>
                <a:srgbClr val="232324"/>
              </a:solidFill>
            </a:endParaRPr>
          </a:p>
          <a:p>
            <a:pPr indent="0" lvl="0" marL="0" rtl="0" algn="l">
              <a:spcBef>
                <a:spcPts val="1800"/>
              </a:spcBef>
              <a:spcAft>
                <a:spcPts val="0"/>
              </a:spcAft>
              <a:buNone/>
            </a:pPr>
            <a:r>
              <a:t/>
            </a:r>
            <a:endParaRPr/>
          </a:p>
        </p:txBody>
      </p:sp>
      <p:pic>
        <p:nvPicPr>
          <p:cNvPr descr="&lt;p&gt;This is one of multiple acts of the Mississippi State Legislature that is published in the Greenville Times for this date.&lt;/p&gt;&#10;" id="114" name="Google Shape;114;p22"/>
          <p:cNvPicPr preferRelativeResize="0"/>
          <p:nvPr/>
        </p:nvPicPr>
        <p:blipFill>
          <a:blip r:embed="rId4">
            <a:alphaModFix/>
          </a:blip>
          <a:stretch>
            <a:fillRect/>
          </a:stretch>
        </p:blipFill>
        <p:spPr>
          <a:xfrm>
            <a:off x="5552175" y="133150"/>
            <a:ext cx="340999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234675" y="485250"/>
            <a:ext cx="4106400" cy="25275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Who is being punished, according to the text?  </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Why are they being punished?  </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Under what circumstances (if any) would it be acceptable not to complete the farm labor contract?</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Is it fair to punish someone for failing to complete a contract? Is the fined amount fair?  Why or why not?</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other questions do you have?</a:t>
            </a:r>
            <a:endParaRPr sz="1400">
              <a:solidFill>
                <a:srgbClr val="000000"/>
              </a:solidFill>
              <a:latin typeface="Corbel"/>
              <a:ea typeface="Corbel"/>
              <a:cs typeface="Corbel"/>
              <a:sym typeface="Corbel"/>
            </a:endParaRPr>
          </a:p>
          <a:p>
            <a:pPr indent="0" lvl="0" marL="0" rtl="0" algn="l">
              <a:spcBef>
                <a:spcPts val="2200"/>
              </a:spcBef>
              <a:spcAft>
                <a:spcPts val="0"/>
              </a:spcAft>
              <a:buNone/>
            </a:pPr>
            <a:r>
              <a:t/>
            </a:r>
            <a:endParaRPr b="1" sz="2750"/>
          </a:p>
        </p:txBody>
      </p:sp>
      <p:pic>
        <p:nvPicPr>
          <p:cNvPr descr="&lt;p&gt;This is one of multiple acts of the Mississippi State Legislature that is published in the Greenville Times for this date.&lt;/p&gt;&#10;" id="120" name="Google Shape;120;p23"/>
          <p:cNvPicPr preferRelativeResize="0"/>
          <p:nvPr/>
        </p:nvPicPr>
        <p:blipFill>
          <a:blip r:embed="rId3">
            <a:alphaModFix/>
          </a:blip>
          <a:stretch>
            <a:fillRect/>
          </a:stretch>
        </p:blipFill>
        <p:spPr>
          <a:xfrm>
            <a:off x="5552175" y="133150"/>
            <a:ext cx="3409990" cy="5143500"/>
          </a:xfrm>
          <a:prstGeom prst="rect">
            <a:avLst/>
          </a:prstGeom>
          <a:noFill/>
          <a:ln>
            <a:noFill/>
          </a:ln>
        </p:spPr>
      </p:pic>
      <p:sp>
        <p:nvSpPr>
          <p:cNvPr id="121" name="Google Shape;121;p23"/>
          <p:cNvSpPr txBox="1"/>
          <p:nvPr/>
        </p:nvSpPr>
        <p:spPr>
          <a:xfrm>
            <a:off x="635275" y="3176325"/>
            <a:ext cx="3503700" cy="1925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350">
                <a:latin typeface="Corbel"/>
                <a:ea typeface="Corbel"/>
                <a:cs typeface="Corbel"/>
                <a:sym typeface="Corbel"/>
              </a:rPr>
              <a:t>The Greenville Times. (Greenville, Miss.), 31 March 1900. Chronicling America: Historic American Newspapers. Library of Congress.</a:t>
            </a:r>
            <a:endParaRPr>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61425" y="108150"/>
            <a:ext cx="710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latin typeface="Corbel"/>
                <a:ea typeface="Corbel"/>
                <a:cs typeface="Corbel"/>
                <a:sym typeface="Corbel"/>
                <a:hlinkClick r:id="rId3"/>
              </a:rPr>
              <a:t>Interior of Negro Tenant Farmer’s Home, Little Rock, Arkansas</a:t>
            </a:r>
            <a:endParaRPr b="1">
              <a:latin typeface="Corbel"/>
              <a:ea typeface="Corbel"/>
              <a:cs typeface="Corbel"/>
              <a:sym typeface="Corbel"/>
            </a:endParaRPr>
          </a:p>
        </p:txBody>
      </p:sp>
      <p:pic>
        <p:nvPicPr>
          <p:cNvPr descr="&lt;p&gt;A young black boy sits on a chair inside his home.  The walls are papered with newspaper and advertisements.  The house has little furniture and is poorly lighted.&lt;/p&gt;&#10;" id="127" name="Google Shape;127;p24"/>
          <p:cNvPicPr preferRelativeResize="0"/>
          <p:nvPr/>
        </p:nvPicPr>
        <p:blipFill>
          <a:blip r:embed="rId4">
            <a:alphaModFix/>
          </a:blip>
          <a:stretch>
            <a:fillRect/>
          </a:stretch>
        </p:blipFill>
        <p:spPr>
          <a:xfrm>
            <a:off x="3657575" y="1119549"/>
            <a:ext cx="5372900" cy="3847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696100" y="99250"/>
            <a:ext cx="5688600" cy="709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000000"/>
                </a:solidFill>
                <a:latin typeface="Corbel"/>
                <a:ea typeface="Corbel"/>
                <a:cs typeface="Corbel"/>
                <a:sym typeface="Corbel"/>
              </a:rPr>
              <a:t>United States Resettlement Administration, Shahn, Ben, photographer. Interior of Negro tenant farmer’s home. Little Rock, Arkansas. October 1935. Farm Security Administration – Office of War Information Collection, Library of Congress Prints and Photographs Division</a:t>
            </a:r>
            <a:endParaRPr sz="1100">
              <a:solidFill>
                <a:srgbClr val="000000"/>
              </a:solidFill>
              <a:latin typeface="Corbel"/>
              <a:ea typeface="Corbel"/>
              <a:cs typeface="Corbel"/>
              <a:sym typeface="Corbel"/>
            </a:endParaRPr>
          </a:p>
          <a:p>
            <a:pPr indent="0" lvl="0" marL="0" rtl="0" algn="l">
              <a:spcBef>
                <a:spcPts val="2200"/>
              </a:spcBef>
              <a:spcAft>
                <a:spcPts val="0"/>
              </a:spcAft>
              <a:buNone/>
            </a:pPr>
            <a:r>
              <a:t/>
            </a:r>
            <a:endParaRPr b="1" sz="3000">
              <a:latin typeface="Corbel"/>
              <a:ea typeface="Corbel"/>
              <a:cs typeface="Corbel"/>
              <a:sym typeface="Corbel"/>
            </a:endParaRPr>
          </a:p>
        </p:txBody>
      </p:sp>
      <p:pic>
        <p:nvPicPr>
          <p:cNvPr descr="&lt;p&gt;A young black boy sits on a chair inside his home.  The walls are papered with newspaper and advertisements.  The house has little furniture and is poorly lighted.&lt;/p&gt;&#10;" id="133" name="Google Shape;133;p25"/>
          <p:cNvPicPr preferRelativeResize="0"/>
          <p:nvPr/>
        </p:nvPicPr>
        <p:blipFill>
          <a:blip r:embed="rId3">
            <a:alphaModFix/>
          </a:blip>
          <a:stretch>
            <a:fillRect/>
          </a:stretch>
        </p:blipFill>
        <p:spPr>
          <a:xfrm>
            <a:off x="3657575" y="1119549"/>
            <a:ext cx="5372900" cy="3847975"/>
          </a:xfrm>
          <a:prstGeom prst="rect">
            <a:avLst/>
          </a:prstGeom>
          <a:noFill/>
          <a:ln>
            <a:noFill/>
          </a:ln>
        </p:spPr>
      </p:pic>
      <p:sp>
        <p:nvSpPr>
          <p:cNvPr id="134" name="Google Shape;134;p25"/>
          <p:cNvSpPr txBox="1"/>
          <p:nvPr/>
        </p:nvSpPr>
        <p:spPr>
          <a:xfrm>
            <a:off x="154000" y="1001025"/>
            <a:ext cx="2127300" cy="41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5"/>
          <p:cNvSpPr txBox="1"/>
          <p:nvPr/>
        </p:nvSpPr>
        <p:spPr>
          <a:xfrm>
            <a:off x="527775" y="354525"/>
            <a:ext cx="2127300" cy="4142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Are there any familiar items or details that you notice in this photograph of the inside of a house?</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is life like for this little boy?  </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Why did the photographer take this picture?  </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can we infer about the people who live in this house from the picture?</a:t>
            </a:r>
            <a:endParaRPr>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descr="&lt;p&gt;A wooden, one room shack sits on concrete blocks in the center of a dusty field.&lt;/p&gt;&#10;" id="140" name="Google Shape;140;p26"/>
          <p:cNvPicPr preferRelativeResize="0"/>
          <p:nvPr/>
        </p:nvPicPr>
        <p:blipFill>
          <a:blip r:embed="rId3">
            <a:alphaModFix/>
          </a:blip>
          <a:stretch>
            <a:fillRect/>
          </a:stretch>
        </p:blipFill>
        <p:spPr>
          <a:xfrm>
            <a:off x="218600" y="107424"/>
            <a:ext cx="6239951" cy="4516775"/>
          </a:xfrm>
          <a:prstGeom prst="rect">
            <a:avLst/>
          </a:prstGeom>
          <a:noFill/>
          <a:ln>
            <a:noFill/>
          </a:ln>
        </p:spPr>
      </p:pic>
      <p:sp>
        <p:nvSpPr>
          <p:cNvPr id="141" name="Google Shape;141;p26"/>
          <p:cNvSpPr txBox="1"/>
          <p:nvPr/>
        </p:nvSpPr>
        <p:spPr>
          <a:xfrm>
            <a:off x="6400750" y="202125"/>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2750" u="sng">
                <a:solidFill>
                  <a:schemeClr val="hlink"/>
                </a:solidFill>
                <a:latin typeface="Corbel"/>
                <a:ea typeface="Corbel"/>
                <a:cs typeface="Corbel"/>
                <a:sym typeface="Corbel"/>
                <a:hlinkClick r:id="rId4"/>
              </a:rPr>
              <a:t>Home of Tenant Farmer, Arkansas</a:t>
            </a:r>
            <a:endParaRPr b="1" sz="2750">
              <a:solidFill>
                <a:srgbClr val="232324"/>
              </a:solidFill>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descr="&lt;p&gt;A wooden, one room shack sits on concrete blocks in the center of a dusty field.&lt;/p&gt;&#10;" id="146" name="Google Shape;146;p27"/>
          <p:cNvPicPr preferRelativeResize="0"/>
          <p:nvPr/>
        </p:nvPicPr>
        <p:blipFill>
          <a:blip r:embed="rId3">
            <a:alphaModFix/>
          </a:blip>
          <a:stretch>
            <a:fillRect/>
          </a:stretch>
        </p:blipFill>
        <p:spPr>
          <a:xfrm>
            <a:off x="218600" y="107424"/>
            <a:ext cx="6239951" cy="4516775"/>
          </a:xfrm>
          <a:prstGeom prst="rect">
            <a:avLst/>
          </a:prstGeom>
          <a:noFill/>
          <a:ln>
            <a:noFill/>
          </a:ln>
        </p:spPr>
      </p:pic>
      <p:sp>
        <p:nvSpPr>
          <p:cNvPr id="147" name="Google Shape;147;p27"/>
          <p:cNvSpPr txBox="1"/>
          <p:nvPr/>
        </p:nvSpPr>
        <p:spPr>
          <a:xfrm>
            <a:off x="6622175" y="67375"/>
            <a:ext cx="2268600" cy="37314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Why do you think the photographer took this picture?  </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can you infer about the people who live in this house?  </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details do you notice in the photograph?</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kinds of work would the people who live here do?</a:t>
            </a:r>
            <a:endParaRPr>
              <a:latin typeface="Corbel"/>
              <a:ea typeface="Corbel"/>
              <a:cs typeface="Corbel"/>
              <a:sym typeface="Corbel"/>
            </a:endParaRPr>
          </a:p>
        </p:txBody>
      </p:sp>
      <p:sp>
        <p:nvSpPr>
          <p:cNvPr id="148" name="Google Shape;148;p27"/>
          <p:cNvSpPr txBox="1"/>
          <p:nvPr/>
        </p:nvSpPr>
        <p:spPr>
          <a:xfrm>
            <a:off x="6814675" y="3474600"/>
            <a:ext cx="2268600" cy="16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Corbel"/>
                <a:ea typeface="Corbel"/>
                <a:cs typeface="Corbel"/>
                <a:sym typeface="Corbel"/>
              </a:rPr>
              <a:t>United States Resettlement Administration, Shahn, Ben, photographer. Home of tenant farmer, Arkansas. October 1935. Farm Security Administration – Office of War Information Collection, Library of Congress Prints and Photographs Division.</a:t>
            </a:r>
            <a:endParaRPr sz="1100">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250250" y="635300"/>
            <a:ext cx="2310000" cy="36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chemeClr val="hlink"/>
                </a:solidFill>
                <a:latin typeface="Corbel"/>
                <a:ea typeface="Corbel"/>
                <a:cs typeface="Corbel"/>
                <a:sym typeface="Corbel"/>
                <a:hlinkClick r:id="rId3"/>
              </a:rPr>
              <a:t>Parkin (vicinity), Arkansas. The families of evicted sharecroppers of the Dibble plantation.</a:t>
            </a:r>
            <a:endParaRPr b="1" sz="1800">
              <a:latin typeface="Corbel"/>
              <a:ea typeface="Corbel"/>
              <a:cs typeface="Corbel"/>
              <a:sym typeface="Corbel"/>
            </a:endParaRPr>
          </a:p>
        </p:txBody>
      </p:sp>
      <p:pic>
        <p:nvPicPr>
          <p:cNvPr descr="&lt;p&gt;A group of twenty three adults and children stand beside a dirt road.  Behind them, furniture and boxes of household goods are stacked in high piles.  The trees have no leaves and everyone is wearing winter coats.&lt;/p&gt;&#10;" id="154" name="Google Shape;154;p28"/>
          <p:cNvPicPr preferRelativeResize="0"/>
          <p:nvPr/>
        </p:nvPicPr>
        <p:blipFill>
          <a:blip r:embed="rId4">
            <a:alphaModFix/>
          </a:blip>
          <a:stretch>
            <a:fillRect/>
          </a:stretch>
        </p:blipFill>
        <p:spPr>
          <a:xfrm>
            <a:off x="2492925" y="54225"/>
            <a:ext cx="6511625" cy="3950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67375" y="376250"/>
            <a:ext cx="2310000" cy="3628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These people have been evicted from their homes.</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How would it feel to lose your home?</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The caption states that they are sharecroppers.  What is a sharecropper?</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How will their occupation help or hurt them in seeking new employment in January?</a:t>
            </a:r>
            <a:endParaRPr sz="1400">
              <a:solidFill>
                <a:srgbClr val="000000"/>
              </a:solidFill>
              <a:latin typeface="Corbel"/>
              <a:ea typeface="Corbel"/>
              <a:cs typeface="Corbel"/>
              <a:sym typeface="Corbel"/>
            </a:endParaRPr>
          </a:p>
          <a:p>
            <a:pPr indent="0" lvl="0" marL="457200" rtl="0" algn="l">
              <a:spcBef>
                <a:spcPts val="2200"/>
              </a:spcBef>
              <a:spcAft>
                <a:spcPts val="0"/>
              </a:spcAft>
              <a:buNone/>
            </a:pPr>
            <a:r>
              <a:t/>
            </a:r>
            <a:endParaRPr b="1" sz="1400">
              <a:solidFill>
                <a:srgbClr val="000000"/>
              </a:solidFill>
              <a:latin typeface="Corbel"/>
              <a:ea typeface="Corbel"/>
              <a:cs typeface="Corbel"/>
              <a:sym typeface="Corbel"/>
            </a:endParaRPr>
          </a:p>
        </p:txBody>
      </p:sp>
      <p:pic>
        <p:nvPicPr>
          <p:cNvPr descr="&lt;p&gt;A group of twenty three adults and children stand beside a dirt road.  Behind them, furniture and boxes of household goods are stacked in high piles.  The trees have no leaves and everyone is wearing winter coats.&lt;/p&gt;&#10;" id="160" name="Google Shape;160;p29"/>
          <p:cNvPicPr preferRelativeResize="0"/>
          <p:nvPr/>
        </p:nvPicPr>
        <p:blipFill>
          <a:blip r:embed="rId3">
            <a:alphaModFix/>
          </a:blip>
          <a:stretch>
            <a:fillRect/>
          </a:stretch>
        </p:blipFill>
        <p:spPr>
          <a:xfrm>
            <a:off x="2492925" y="54225"/>
            <a:ext cx="6511625" cy="3950825"/>
          </a:xfrm>
          <a:prstGeom prst="rect">
            <a:avLst/>
          </a:prstGeom>
          <a:noFill/>
          <a:ln>
            <a:noFill/>
          </a:ln>
        </p:spPr>
      </p:pic>
      <p:sp>
        <p:nvSpPr>
          <p:cNvPr id="161" name="Google Shape;161;p29"/>
          <p:cNvSpPr txBox="1"/>
          <p:nvPr/>
        </p:nvSpPr>
        <p:spPr>
          <a:xfrm>
            <a:off x="2382288" y="4151375"/>
            <a:ext cx="67329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rbel"/>
                <a:ea typeface="Corbel"/>
                <a:cs typeface="Corbel"/>
                <a:sym typeface="Corbel"/>
              </a:rPr>
              <a:t>Vachon, John, photographer. Parkin vicinity, Arkansas. January 1936. Farm Security Administration – Office of War Information Collection, Library of Congress Prints and Photographs Division. </a:t>
            </a:r>
            <a:endParaRPr sz="1800">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127400"/>
            <a:ext cx="8520600" cy="572700"/>
          </a:xfrm>
          <a:prstGeom prst="rect">
            <a:avLst/>
          </a:prstGeom>
        </p:spPr>
        <p:txBody>
          <a:bodyPr anchorCtr="0" anchor="t" bIns="91425" lIns="91425" spcFirstLastPara="1" rIns="91425" wrap="square" tIns="91425">
            <a:noAutofit/>
          </a:bodyPr>
          <a:lstStyle/>
          <a:p>
            <a:pPr indent="0" lvl="0" marL="0" rtl="0" algn="l">
              <a:lnSpc>
                <a:spcPct val="119836"/>
              </a:lnSpc>
              <a:spcBef>
                <a:spcPts val="0"/>
              </a:spcBef>
              <a:spcAft>
                <a:spcPts val="0"/>
              </a:spcAft>
              <a:buClr>
                <a:schemeClr val="dk1"/>
              </a:buClr>
              <a:buSzPts val="1100"/>
              <a:buFont typeface="Arial"/>
              <a:buNone/>
            </a:pPr>
            <a:r>
              <a:rPr b="1" lang="en" sz="2750" u="sng">
                <a:solidFill>
                  <a:schemeClr val="hlink"/>
                </a:solidFill>
                <a:hlinkClick r:id="rId3"/>
              </a:rPr>
              <a:t>Children of Sam Nichols, Arkansas tenant farmer</a:t>
            </a:r>
            <a:endParaRPr b="1" sz="2750">
              <a:solidFill>
                <a:srgbClr val="232324"/>
              </a:solidFill>
            </a:endParaRPr>
          </a:p>
          <a:p>
            <a:pPr indent="0" lvl="0" marL="0" rtl="0" algn="l">
              <a:spcBef>
                <a:spcPts val="1800"/>
              </a:spcBef>
              <a:spcAft>
                <a:spcPts val="0"/>
              </a:spcAft>
              <a:buNone/>
            </a:pPr>
            <a:r>
              <a:t/>
            </a:r>
            <a:endParaRPr/>
          </a:p>
        </p:txBody>
      </p:sp>
      <p:pic>
        <p:nvPicPr>
          <p:cNvPr descr="&lt;p&gt;Two young boys stand in front of a house that appears to be a state of disrepair.  One boy is holding a rifle and wearing a straw hat.&lt;/p&gt;&#10;" id="167" name="Google Shape;167;p30"/>
          <p:cNvPicPr preferRelativeResize="0"/>
          <p:nvPr/>
        </p:nvPicPr>
        <p:blipFill>
          <a:blip r:embed="rId4">
            <a:alphaModFix/>
          </a:blip>
          <a:stretch>
            <a:fillRect/>
          </a:stretch>
        </p:blipFill>
        <p:spPr>
          <a:xfrm>
            <a:off x="1684375" y="651951"/>
            <a:ext cx="5546325" cy="3977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69475" y="4629300"/>
            <a:ext cx="8520600" cy="572700"/>
          </a:xfrm>
          <a:prstGeom prst="rect">
            <a:avLst/>
          </a:prstGeom>
        </p:spPr>
        <p:txBody>
          <a:bodyPr anchorCtr="0" anchor="t" bIns="91425" lIns="91425" spcFirstLastPara="1" rIns="91425" wrap="square" tIns="91425">
            <a:noAutofit/>
          </a:bodyPr>
          <a:lstStyle/>
          <a:p>
            <a:pPr indent="0" lvl="0" marL="0" rtl="0" algn="l">
              <a:lnSpc>
                <a:spcPct val="119836"/>
              </a:lnSpc>
              <a:spcBef>
                <a:spcPts val="0"/>
              </a:spcBef>
              <a:spcAft>
                <a:spcPts val="0"/>
              </a:spcAft>
              <a:buNone/>
            </a:pPr>
            <a:r>
              <a:rPr lang="en" sz="1100">
                <a:solidFill>
                  <a:srgbClr val="000000"/>
                </a:solidFill>
                <a:latin typeface="Corbel"/>
                <a:ea typeface="Corbel"/>
                <a:cs typeface="Corbel"/>
                <a:sym typeface="Corbel"/>
              </a:rPr>
              <a:t>United States Resettlement Administration, Shahn, Ben, photographer. Children of Sam Nichols, Arkansas tenant farmer. October 1935.  Farm Security Administration – Office of War Information Collection, Library of Congress Prints and Photographs Division.</a:t>
            </a:r>
            <a:endParaRPr b="1" sz="1100">
              <a:solidFill>
                <a:srgbClr val="000000"/>
              </a:solidFill>
              <a:latin typeface="Corbel"/>
              <a:ea typeface="Corbel"/>
              <a:cs typeface="Corbel"/>
              <a:sym typeface="Corbel"/>
            </a:endParaRPr>
          </a:p>
          <a:p>
            <a:pPr indent="0" lvl="0" marL="0" rtl="0" algn="l">
              <a:spcBef>
                <a:spcPts val="1800"/>
              </a:spcBef>
              <a:spcAft>
                <a:spcPts val="0"/>
              </a:spcAft>
              <a:buNone/>
            </a:pPr>
            <a:r>
              <a:t/>
            </a:r>
            <a:endParaRPr/>
          </a:p>
        </p:txBody>
      </p:sp>
      <p:pic>
        <p:nvPicPr>
          <p:cNvPr descr="&lt;p&gt;Two young boys stand in front of a house that appears to be a state of disrepair.  One boy is holding a rifle and wearing a straw hat.&lt;/p&gt;&#10;" id="173" name="Google Shape;173;p31"/>
          <p:cNvPicPr preferRelativeResize="0"/>
          <p:nvPr/>
        </p:nvPicPr>
        <p:blipFill>
          <a:blip r:embed="rId3">
            <a:alphaModFix/>
          </a:blip>
          <a:stretch>
            <a:fillRect/>
          </a:stretch>
        </p:blipFill>
        <p:spPr>
          <a:xfrm>
            <a:off x="3185925" y="583076"/>
            <a:ext cx="5546325" cy="3977350"/>
          </a:xfrm>
          <a:prstGeom prst="rect">
            <a:avLst/>
          </a:prstGeom>
          <a:noFill/>
          <a:ln>
            <a:noFill/>
          </a:ln>
        </p:spPr>
      </p:pic>
      <p:sp>
        <p:nvSpPr>
          <p:cNvPr id="174" name="Google Shape;174;p31"/>
          <p:cNvSpPr txBox="1"/>
          <p:nvPr/>
        </p:nvSpPr>
        <p:spPr>
          <a:xfrm>
            <a:off x="134750" y="933625"/>
            <a:ext cx="2935800" cy="2475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is the first thing you notice about this photograph?  </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do you think the people who live here do for a living?  How does this affect their lives? What details do you notice about the two boys?  </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are some questions you have about the photograph?  </a:t>
            </a:r>
            <a:endParaRPr>
              <a:latin typeface="Corbel"/>
              <a:ea typeface="Corbel"/>
              <a:cs typeface="Corbel"/>
              <a:sym typeface="Corbel"/>
            </a:endParaRPr>
          </a:p>
          <a:p>
            <a:pPr indent="0" lvl="0" marL="0" rtl="0" algn="l">
              <a:spcBef>
                <a:spcPts val="2200"/>
              </a:spcBef>
              <a:spcAft>
                <a:spcPts val="0"/>
              </a:spcAft>
              <a:buNone/>
            </a:pPr>
            <a:r>
              <a:t/>
            </a:r>
            <a:endParaRPr>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descr="&lt;p&gt;24 African Americans, ranging in age from toddlers to those in their forties, stands in a cotton field. Many are holding picked cotton in their hands. They are posing for the camera in front of a wooden structure with a house in the background.&lt;/p&gt;&#10;" id="61" name="Google Shape;61;p14"/>
          <p:cNvPicPr preferRelativeResize="0"/>
          <p:nvPr/>
        </p:nvPicPr>
        <p:blipFill>
          <a:blip r:embed="rId3">
            <a:alphaModFix/>
          </a:blip>
          <a:stretch>
            <a:fillRect/>
          </a:stretch>
        </p:blipFill>
        <p:spPr>
          <a:xfrm>
            <a:off x="1488837" y="789275"/>
            <a:ext cx="6166325" cy="4050825"/>
          </a:xfrm>
          <a:prstGeom prst="rect">
            <a:avLst/>
          </a:prstGeom>
          <a:noFill/>
          <a:ln>
            <a:noFill/>
          </a:ln>
        </p:spPr>
      </p:pic>
      <p:sp>
        <p:nvSpPr>
          <p:cNvPr id="62" name="Google Shape;62;p14"/>
          <p:cNvSpPr txBox="1"/>
          <p:nvPr/>
        </p:nvSpPr>
        <p:spPr>
          <a:xfrm>
            <a:off x="3195600" y="-57775"/>
            <a:ext cx="2935800" cy="14823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 sz="3000" u="sng">
                <a:solidFill>
                  <a:schemeClr val="hlink"/>
                </a:solidFill>
                <a:latin typeface="Corbel"/>
                <a:ea typeface="Corbel"/>
                <a:cs typeface="Corbel"/>
                <a:sym typeface="Corbel"/>
                <a:hlinkClick r:id="rId4"/>
              </a:rPr>
              <a:t>Cotton Picking</a:t>
            </a:r>
            <a:endParaRPr b="1" sz="3000">
              <a:solidFill>
                <a:srgbClr val="232324"/>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408275" y="1135775"/>
            <a:ext cx="4048200" cy="1857600"/>
          </a:xfrm>
          <a:prstGeom prst="rect">
            <a:avLst/>
          </a:prstGeom>
        </p:spPr>
        <p:txBody>
          <a:bodyPr anchorCtr="0" anchor="t" bIns="91425" lIns="91425" spcFirstLastPara="1" rIns="91425" wrap="square" tIns="91425">
            <a:noAutofit/>
          </a:bodyPr>
          <a:lstStyle/>
          <a:p>
            <a:pPr indent="0" lvl="0" marL="0" rtl="0" algn="l">
              <a:lnSpc>
                <a:spcPct val="119836"/>
              </a:lnSpc>
              <a:spcBef>
                <a:spcPts val="0"/>
              </a:spcBef>
              <a:spcAft>
                <a:spcPts val="0"/>
              </a:spcAft>
              <a:buClr>
                <a:schemeClr val="dk1"/>
              </a:buClr>
              <a:buSzPts val="1100"/>
              <a:buFont typeface="Arial"/>
              <a:buNone/>
            </a:pPr>
            <a:r>
              <a:rPr b="1" lang="en" sz="2750" u="sng">
                <a:solidFill>
                  <a:schemeClr val="hlink"/>
                </a:solidFill>
                <a:latin typeface="Corbel"/>
                <a:ea typeface="Corbel"/>
                <a:cs typeface="Corbel"/>
                <a:sym typeface="Corbel"/>
                <a:hlinkClick r:id="rId3"/>
              </a:rPr>
              <a:t>He Never Wanted Land Until Now</a:t>
            </a:r>
            <a:endParaRPr b="1" sz="2750">
              <a:solidFill>
                <a:srgbClr val="000000"/>
              </a:solidFill>
              <a:latin typeface="Corbel"/>
              <a:ea typeface="Corbel"/>
              <a:cs typeface="Corbel"/>
              <a:sym typeface="Corbel"/>
            </a:endParaRPr>
          </a:p>
          <a:p>
            <a:pPr indent="0" lvl="0" marL="0" rtl="0" algn="l">
              <a:spcBef>
                <a:spcPts val="1800"/>
              </a:spcBef>
              <a:spcAft>
                <a:spcPts val="0"/>
              </a:spcAft>
              <a:buNone/>
            </a:pPr>
            <a:r>
              <a:t/>
            </a:r>
            <a:endParaRPr/>
          </a:p>
        </p:txBody>
      </p:sp>
      <p:pic>
        <p:nvPicPr>
          <p:cNvPr descr="&lt;p&gt;The narrative describes the home of ‘Mose Sutton and his small tenant farm, complete with collard patch, hog pen, and two elderly mules.  The poverty of the place is evident in the description of the unsubstantial house, dilapidated barn, and rickety farm wagon, along with the second hand farm equipment in evidence.&lt;/p&gt;&#10;" id="180" name="Google Shape;180;p32"/>
          <p:cNvPicPr preferRelativeResize="0"/>
          <p:nvPr/>
        </p:nvPicPr>
        <p:blipFill>
          <a:blip r:embed="rId4">
            <a:alphaModFix/>
          </a:blip>
          <a:stretch>
            <a:fillRect/>
          </a:stretch>
        </p:blipFill>
        <p:spPr>
          <a:xfrm>
            <a:off x="4974650" y="0"/>
            <a:ext cx="4048173" cy="51435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298375" y="4235125"/>
            <a:ext cx="4417800" cy="827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00000"/>
                </a:solidFill>
                <a:latin typeface="Corbel"/>
                <a:ea typeface="Corbel"/>
                <a:cs typeface="Corbel"/>
                <a:sym typeface="Corbel"/>
              </a:rPr>
              <a:t>Pool, A.D, and W. O Saunders. He Never Wanted Land Till Now. North Carolina, 1938. Library of Congress Manuscript/Mixed Material.</a:t>
            </a:r>
            <a:endParaRPr sz="1100">
              <a:solidFill>
                <a:srgbClr val="000000"/>
              </a:solidFill>
              <a:latin typeface="Corbel"/>
              <a:ea typeface="Corbel"/>
              <a:cs typeface="Corbel"/>
              <a:sym typeface="Corbel"/>
            </a:endParaRPr>
          </a:p>
          <a:p>
            <a:pPr indent="0" lvl="0" marL="0" rtl="0" algn="l">
              <a:lnSpc>
                <a:spcPct val="119836"/>
              </a:lnSpc>
              <a:spcBef>
                <a:spcPts val="2200"/>
              </a:spcBef>
              <a:spcAft>
                <a:spcPts val="0"/>
              </a:spcAft>
              <a:buNone/>
            </a:pPr>
            <a:r>
              <a:t/>
            </a:r>
            <a:endParaRPr b="1" sz="2750">
              <a:solidFill>
                <a:srgbClr val="000000"/>
              </a:solidFill>
              <a:latin typeface="Corbel"/>
              <a:ea typeface="Corbel"/>
              <a:cs typeface="Corbel"/>
              <a:sym typeface="Corbel"/>
            </a:endParaRPr>
          </a:p>
          <a:p>
            <a:pPr indent="0" lvl="0" marL="0" rtl="0" algn="l">
              <a:spcBef>
                <a:spcPts val="1800"/>
              </a:spcBef>
              <a:spcAft>
                <a:spcPts val="0"/>
              </a:spcAft>
              <a:buNone/>
            </a:pPr>
            <a:r>
              <a:t/>
            </a:r>
            <a:endParaRPr/>
          </a:p>
        </p:txBody>
      </p:sp>
      <p:pic>
        <p:nvPicPr>
          <p:cNvPr descr="&lt;p&gt;The narrative describes the home of ‘Mose Sutton and his small tenant farm, complete with collard patch, hog pen, and two elderly mules.  The poverty of the place is evident in the description of the unsubstantial house, dilapidated barn, and rickety farm wagon, along with the second hand farm equipment in evidence.&lt;/p&gt;&#10;" id="186" name="Google Shape;186;p33"/>
          <p:cNvPicPr preferRelativeResize="0"/>
          <p:nvPr/>
        </p:nvPicPr>
        <p:blipFill>
          <a:blip r:embed="rId3">
            <a:alphaModFix/>
          </a:blip>
          <a:stretch>
            <a:fillRect/>
          </a:stretch>
        </p:blipFill>
        <p:spPr>
          <a:xfrm>
            <a:off x="4974650" y="0"/>
            <a:ext cx="4048173" cy="5143500"/>
          </a:xfrm>
          <a:prstGeom prst="rect">
            <a:avLst/>
          </a:prstGeom>
          <a:noFill/>
          <a:ln cap="flat" cmpd="sng" w="9525">
            <a:solidFill>
              <a:srgbClr val="000000"/>
            </a:solidFill>
            <a:prstDash val="solid"/>
            <a:round/>
            <a:headEnd len="sm" w="sm" type="none"/>
            <a:tailEnd len="sm" w="sm" type="none"/>
          </a:ln>
        </p:spPr>
      </p:pic>
      <p:sp>
        <p:nvSpPr>
          <p:cNvPr id="187" name="Google Shape;187;p33"/>
          <p:cNvSpPr txBox="1"/>
          <p:nvPr/>
        </p:nvSpPr>
        <p:spPr>
          <a:xfrm>
            <a:off x="539000" y="699600"/>
            <a:ext cx="3792300" cy="3744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When was this written?  </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was happening in the United States at this time?  </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about life in this primary source is very different from today?  What is similar?</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Why does the author spend so much time in describing Mose and the farm?</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How has tenant farming affected Mose’s life?  </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How might his life have turned out differently if he had a different job?</a:t>
            </a:r>
            <a:endParaRPr>
              <a:latin typeface="Corbel"/>
              <a:ea typeface="Corbel"/>
              <a:cs typeface="Corbel"/>
              <a:sym typeface="Corbel"/>
            </a:endParaRPr>
          </a:p>
          <a:p>
            <a:pPr indent="0" lvl="0" marL="0" rtl="0" algn="l">
              <a:spcBef>
                <a:spcPts val="22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descr="&lt;p&gt;24 African Americans, ranging in age from toddlers to those in their forties, stands in a cotton field. Many are holding picked cotton in their hands. They are posing for the camera in front of a wooden structure with a house in the background.&lt;/p&gt;&#10;" id="67" name="Google Shape;67;p15"/>
          <p:cNvPicPr preferRelativeResize="0"/>
          <p:nvPr/>
        </p:nvPicPr>
        <p:blipFill>
          <a:blip r:embed="rId3">
            <a:alphaModFix/>
          </a:blip>
          <a:stretch>
            <a:fillRect/>
          </a:stretch>
        </p:blipFill>
        <p:spPr>
          <a:xfrm>
            <a:off x="2133737" y="492300"/>
            <a:ext cx="6166325" cy="4050825"/>
          </a:xfrm>
          <a:prstGeom prst="rect">
            <a:avLst/>
          </a:prstGeom>
          <a:noFill/>
          <a:ln>
            <a:noFill/>
          </a:ln>
        </p:spPr>
      </p:pic>
      <p:sp>
        <p:nvSpPr>
          <p:cNvPr id="68" name="Google Shape;68;p15"/>
          <p:cNvSpPr txBox="1"/>
          <p:nvPr/>
        </p:nvSpPr>
        <p:spPr>
          <a:xfrm>
            <a:off x="-147350" y="240625"/>
            <a:ext cx="2213700" cy="54768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Describe the people, objects and activities you see in this image.</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Why do you think this photograph was taken? Does it represent a specific point of view?</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do you think daily life was like for the people in this photograph?</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 sz="1350">
                <a:latin typeface="Corbel"/>
                <a:ea typeface="Corbel"/>
                <a:cs typeface="Corbel"/>
                <a:sym typeface="Corbel"/>
              </a:rPr>
              <a:t>What questions do you have about this photograph?</a:t>
            </a:r>
            <a:endParaRPr sz="1350">
              <a:latin typeface="Corbel"/>
              <a:ea typeface="Corbel"/>
              <a:cs typeface="Corbel"/>
              <a:sym typeface="Corbel"/>
            </a:endParaRPr>
          </a:p>
        </p:txBody>
      </p:sp>
      <p:sp>
        <p:nvSpPr>
          <p:cNvPr id="69" name="Google Shape;69;p15"/>
          <p:cNvSpPr txBox="1"/>
          <p:nvPr/>
        </p:nvSpPr>
        <p:spPr>
          <a:xfrm>
            <a:off x="3070450" y="4292875"/>
            <a:ext cx="4158000" cy="107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50">
                <a:latin typeface="Corbel"/>
                <a:ea typeface="Corbel"/>
                <a:cs typeface="Corbel"/>
                <a:sym typeface="Corbel"/>
              </a:rPr>
              <a:t>Agriculture Photograph Collection, (UALR.PH.0053), UA Little Rock Center for Arkansas History and Culture.</a:t>
            </a:r>
            <a:endParaRPr>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0" y="1347525"/>
            <a:ext cx="4357800" cy="115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50" u="sng">
                <a:solidFill>
                  <a:schemeClr val="hlink"/>
                </a:solidFill>
                <a:latin typeface="Corbel"/>
                <a:ea typeface="Corbel"/>
                <a:cs typeface="Corbel"/>
                <a:sym typeface="Corbel"/>
                <a:hlinkClick r:id="rId3"/>
              </a:rPr>
              <a:t>“Farmer and Planter: Anti-Cash Rent Crusade”</a:t>
            </a:r>
            <a:endParaRPr>
              <a:latin typeface="Corbel"/>
              <a:ea typeface="Corbel"/>
              <a:cs typeface="Corbel"/>
              <a:sym typeface="Corbel"/>
            </a:endParaRPr>
          </a:p>
        </p:txBody>
      </p:sp>
      <p:pic>
        <p:nvPicPr>
          <p:cNvPr descr="&lt;p&gt;This lengthy article from the Savannah Courier details the cash flow problems of tenant farmers in Texas and discusses how they were attempting to negotiate with landlords to pay rents with crop shares instead of cash.&lt;/p&gt;&#10;" id="75" name="Google Shape;75;p16"/>
          <p:cNvPicPr preferRelativeResize="0"/>
          <p:nvPr/>
        </p:nvPicPr>
        <p:blipFill>
          <a:blip r:embed="rId4">
            <a:alphaModFix/>
          </a:blip>
          <a:stretch>
            <a:fillRect/>
          </a:stretch>
        </p:blipFill>
        <p:spPr>
          <a:xfrm>
            <a:off x="4349025" y="123525"/>
            <a:ext cx="3905278"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67375" y="500525"/>
            <a:ext cx="4357800" cy="30801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How does the author describe tenant farmers? Who are they?</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are the problems facing tenant farmers?</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types of crops were they farming?</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Does he/she differentiate between current tenant farmers and earlier settlers in Texas?</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questions do you have for the author?</a:t>
            </a:r>
            <a:endParaRPr sz="1400">
              <a:solidFill>
                <a:srgbClr val="000000"/>
              </a:solidFill>
              <a:latin typeface="Corbel"/>
              <a:ea typeface="Corbel"/>
              <a:cs typeface="Corbel"/>
              <a:sym typeface="Corbel"/>
            </a:endParaRPr>
          </a:p>
          <a:p>
            <a:pPr indent="0" lvl="0" marL="0" rtl="0" algn="l">
              <a:spcBef>
                <a:spcPts val="2200"/>
              </a:spcBef>
              <a:spcAft>
                <a:spcPts val="0"/>
              </a:spcAft>
              <a:buNone/>
            </a:pPr>
            <a:r>
              <a:t/>
            </a:r>
            <a:endParaRPr>
              <a:latin typeface="Corbel"/>
              <a:ea typeface="Corbel"/>
              <a:cs typeface="Corbel"/>
              <a:sym typeface="Corbel"/>
            </a:endParaRPr>
          </a:p>
        </p:txBody>
      </p:sp>
      <p:pic>
        <p:nvPicPr>
          <p:cNvPr descr="&lt;p&gt;This lengthy article from the Savannah Courier details the cash flow problems of tenant farmers in Texas and discusses how they were attempting to negotiate with landlords to pay rents with crop shares instead of cash.&lt;/p&gt;&#10;" id="81" name="Google Shape;81;p17"/>
          <p:cNvPicPr preferRelativeResize="0"/>
          <p:nvPr/>
        </p:nvPicPr>
        <p:blipFill>
          <a:blip r:embed="rId3">
            <a:alphaModFix/>
          </a:blip>
          <a:stretch>
            <a:fillRect/>
          </a:stretch>
        </p:blipFill>
        <p:spPr>
          <a:xfrm>
            <a:off x="4349025" y="123525"/>
            <a:ext cx="3905278" cy="5143500"/>
          </a:xfrm>
          <a:prstGeom prst="rect">
            <a:avLst/>
          </a:prstGeom>
          <a:noFill/>
          <a:ln>
            <a:noFill/>
          </a:ln>
        </p:spPr>
      </p:pic>
      <p:sp>
        <p:nvSpPr>
          <p:cNvPr id="82" name="Google Shape;82;p17"/>
          <p:cNvSpPr txBox="1"/>
          <p:nvPr/>
        </p:nvSpPr>
        <p:spPr>
          <a:xfrm>
            <a:off x="712275" y="3118575"/>
            <a:ext cx="2348700" cy="13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50">
                <a:latin typeface="Corbel"/>
                <a:ea typeface="Corbel"/>
                <a:cs typeface="Corbel"/>
                <a:sym typeface="Corbel"/>
              </a:rPr>
              <a:t>Savannah Courier. (Savannah, Tenn.), 14 Jan. 1898. Chronicling America: Historic American Newspapers. Library of Congress.</a:t>
            </a:r>
            <a:endParaRPr>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993300" y="127375"/>
            <a:ext cx="7157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solidFill>
                  <a:schemeClr val="hlink"/>
                </a:solidFill>
                <a:latin typeface="Corbel"/>
                <a:ea typeface="Corbel"/>
                <a:cs typeface="Corbel"/>
                <a:sym typeface="Corbel"/>
                <a:hlinkClick r:id="rId3"/>
              </a:rPr>
              <a:t>Neal Jones' berry pickers, Springdale</a:t>
            </a:r>
            <a:endParaRPr sz="3000">
              <a:latin typeface="Corbel"/>
              <a:ea typeface="Corbel"/>
              <a:cs typeface="Corbel"/>
              <a:sym typeface="Corbel"/>
            </a:endParaRPr>
          </a:p>
        </p:txBody>
      </p:sp>
      <p:pic>
        <p:nvPicPr>
          <p:cNvPr descr="&lt;p&gt;On the left of the photo, two women in dresses and hats, sit with a large wooden basket of berries, while a man with a hat sits atop a wagon. A wooden structure is in the center of the photo. One man leans against it, while five women are near him. 7 additional people, including children, are at the right side of the photograph.&lt;/p&gt;&#10;" id="88" name="Google Shape;88;p18"/>
          <p:cNvPicPr preferRelativeResize="0"/>
          <p:nvPr/>
        </p:nvPicPr>
        <p:blipFill>
          <a:blip r:embed="rId4">
            <a:alphaModFix/>
          </a:blip>
          <a:stretch>
            <a:fillRect/>
          </a:stretch>
        </p:blipFill>
        <p:spPr>
          <a:xfrm>
            <a:off x="1629899" y="700075"/>
            <a:ext cx="5425426" cy="434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3957613" y="4580925"/>
            <a:ext cx="4081200" cy="74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2200"/>
              </a:spcAft>
              <a:buNone/>
            </a:pPr>
            <a:r>
              <a:rPr lang="en" sz="1200">
                <a:solidFill>
                  <a:srgbClr val="000000"/>
                </a:solidFill>
                <a:latin typeface="Corbel"/>
                <a:ea typeface="Corbel"/>
                <a:cs typeface="Corbel"/>
                <a:sym typeface="Corbel"/>
              </a:rPr>
              <a:t>Agriculture Photograph Collection, (UALR.PH.0053), UA Little Rock Center for Arkansas History and Culture</a:t>
            </a:r>
            <a:endParaRPr b="1" sz="3000">
              <a:latin typeface="Corbel"/>
              <a:ea typeface="Corbel"/>
              <a:cs typeface="Corbel"/>
              <a:sym typeface="Corbel"/>
            </a:endParaRPr>
          </a:p>
        </p:txBody>
      </p:sp>
      <p:pic>
        <p:nvPicPr>
          <p:cNvPr descr="&lt;p&gt;On the left of the photo, two women in dresses and hats, sit with a large wooden basket of berries, while a man with a hat sits atop a wagon. A wooden structure is in the center of the photo. One man leans against it, while five women are near him. 7 additional people, including children, are at the right side of the photograph.&lt;/p&gt;&#10;" id="94" name="Google Shape;94;p19"/>
          <p:cNvPicPr preferRelativeResize="0"/>
          <p:nvPr/>
        </p:nvPicPr>
        <p:blipFill>
          <a:blip r:embed="rId3">
            <a:alphaModFix/>
          </a:blip>
          <a:stretch>
            <a:fillRect/>
          </a:stretch>
        </p:blipFill>
        <p:spPr>
          <a:xfrm>
            <a:off x="3237349" y="240625"/>
            <a:ext cx="5425426" cy="4340300"/>
          </a:xfrm>
          <a:prstGeom prst="rect">
            <a:avLst/>
          </a:prstGeom>
          <a:noFill/>
          <a:ln>
            <a:noFill/>
          </a:ln>
        </p:spPr>
      </p:pic>
      <p:sp>
        <p:nvSpPr>
          <p:cNvPr id="95" name="Google Shape;95;p19"/>
          <p:cNvSpPr txBox="1"/>
          <p:nvPr/>
        </p:nvSpPr>
        <p:spPr>
          <a:xfrm>
            <a:off x="327250" y="644900"/>
            <a:ext cx="2406300" cy="4196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List the people, objects and activities you see in this photograph.</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type of work have these people been doing? How does it compare to the work in the other photographs?</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How do you think life might have changed for these people after the Civil War? Give evidence from the photograph to support your answer.</a:t>
            </a:r>
            <a:endParaRPr>
              <a:latin typeface="Corbel"/>
              <a:ea typeface="Corbel"/>
              <a:cs typeface="Corbel"/>
              <a:sym typeface="Corbel"/>
            </a:endParaRPr>
          </a:p>
          <a:p>
            <a:pPr indent="0" lvl="0" marL="457200" rtl="0" algn="l">
              <a:spcBef>
                <a:spcPts val="22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465700" y="993675"/>
            <a:ext cx="3990900" cy="135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hlink"/>
                </a:solidFill>
                <a:latin typeface="Corbel"/>
                <a:ea typeface="Corbel"/>
                <a:cs typeface="Corbel"/>
                <a:sym typeface="Corbel"/>
                <a:hlinkClick r:id="rId3"/>
              </a:rPr>
              <a:t>Gardening on a Rented Farm, Lancaster Enterprise, January 27, 1900</a:t>
            </a:r>
            <a:endParaRPr sz="2400">
              <a:latin typeface="Corbel"/>
              <a:ea typeface="Corbel"/>
              <a:cs typeface="Corbel"/>
              <a:sym typeface="Corbel"/>
            </a:endParaRPr>
          </a:p>
        </p:txBody>
      </p:sp>
      <p:pic>
        <p:nvPicPr>
          <p:cNvPr descr="&lt;p&gt;This is a lengthy article on supplementing income through vegetable growing and selling milk and butter placed below an advertisement for Royal Baking Powder and next to an article on the Boer War.&lt;/p&gt;&#10;" id="101" name="Google Shape;101;p20"/>
          <p:cNvPicPr preferRelativeResize="0"/>
          <p:nvPr/>
        </p:nvPicPr>
        <p:blipFill>
          <a:blip r:embed="rId4">
            <a:alphaModFix/>
          </a:blip>
          <a:stretch>
            <a:fillRect/>
          </a:stretch>
        </p:blipFill>
        <p:spPr>
          <a:xfrm>
            <a:off x="5369275" y="0"/>
            <a:ext cx="3562394"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269500" y="4206250"/>
            <a:ext cx="4726200" cy="88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000000"/>
                </a:solidFill>
                <a:latin typeface="Corbel"/>
                <a:ea typeface="Corbel"/>
                <a:cs typeface="Corbel"/>
                <a:sym typeface="Corbel"/>
              </a:rPr>
              <a:t>Lancaster Enterprise. (Lancaster, S.C.), 27 Jan. 1900. Chronicling America: Historic American Newspapers. Library of Congress.</a:t>
            </a:r>
            <a:endParaRPr sz="2400">
              <a:solidFill>
                <a:srgbClr val="000000"/>
              </a:solidFill>
              <a:latin typeface="Corbel"/>
              <a:ea typeface="Corbel"/>
              <a:cs typeface="Corbel"/>
              <a:sym typeface="Corbel"/>
            </a:endParaRPr>
          </a:p>
        </p:txBody>
      </p:sp>
      <p:pic>
        <p:nvPicPr>
          <p:cNvPr descr="&lt;p&gt;This is a lengthy article on supplementing income through vegetable growing and selling milk and butter placed below an advertisement for Royal Baking Powder and next to an article on the Boer War.&lt;/p&gt;&#10;" id="107" name="Google Shape;107;p21"/>
          <p:cNvPicPr preferRelativeResize="0"/>
          <p:nvPr/>
        </p:nvPicPr>
        <p:blipFill>
          <a:blip r:embed="rId3">
            <a:alphaModFix/>
          </a:blip>
          <a:stretch>
            <a:fillRect/>
          </a:stretch>
        </p:blipFill>
        <p:spPr>
          <a:xfrm>
            <a:off x="5369275" y="0"/>
            <a:ext cx="3562394" cy="5143500"/>
          </a:xfrm>
          <a:prstGeom prst="rect">
            <a:avLst/>
          </a:prstGeom>
          <a:noFill/>
          <a:ln>
            <a:noFill/>
          </a:ln>
        </p:spPr>
      </p:pic>
      <p:sp>
        <p:nvSpPr>
          <p:cNvPr id="108" name="Google Shape;108;p21"/>
          <p:cNvSpPr txBox="1"/>
          <p:nvPr/>
        </p:nvSpPr>
        <p:spPr>
          <a:xfrm>
            <a:off x="664150" y="462025"/>
            <a:ext cx="3339900" cy="3397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is the source of the article?  </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do you think is the author’s motive for writing this article?  </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What is his attitude toward tenant farmers?</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Do you think he is a reliable source of information?  Why or why not?</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
                <a:latin typeface="Corbel"/>
                <a:ea typeface="Corbel"/>
                <a:cs typeface="Corbel"/>
                <a:sym typeface="Corbel"/>
              </a:rPr>
              <a:t>If you could speak to the author, what would you ask him?</a:t>
            </a:r>
            <a:endParaRPr>
              <a:latin typeface="Corbel"/>
              <a:ea typeface="Corbel"/>
              <a:cs typeface="Corbel"/>
              <a:sym typeface="Corbel"/>
            </a:endParaRPr>
          </a:p>
          <a:p>
            <a:pPr indent="0" lvl="0" marL="0" rtl="0" algn="l">
              <a:spcBef>
                <a:spcPts val="22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