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orbel"/>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Corbel-bold.fntdata"/><Relationship Id="rId10" Type="http://schemas.openxmlformats.org/officeDocument/2006/relationships/slide" Target="slides/slide5.xml"/><Relationship Id="rId21" Type="http://schemas.openxmlformats.org/officeDocument/2006/relationships/font" Target="fonts/Corbel-regular.fntdata"/><Relationship Id="rId13" Type="http://schemas.openxmlformats.org/officeDocument/2006/relationships/slide" Target="slides/slide8.xml"/><Relationship Id="rId24" Type="http://schemas.openxmlformats.org/officeDocument/2006/relationships/font" Target="fonts/Corbel-boldItalic.fntdata"/><Relationship Id="rId12" Type="http://schemas.openxmlformats.org/officeDocument/2006/relationships/slide" Target="slides/slide7.xml"/><Relationship Id="rId23" Type="http://schemas.openxmlformats.org/officeDocument/2006/relationships/font" Target="fonts/Corbel-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7129f551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7129f551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7129f551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7129f551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7129f551f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7129f551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7129f551f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7129f551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7129f551f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7129f551f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7129f551f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7129f551f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7129f551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7129f551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7129f551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7129f551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7129f551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7129f551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7129f551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7129f551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7129f551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7129f551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7129f551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7129f551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7129f551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7129f551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7129f551f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7129f551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ualrexhibits.org/primarysources/object/great-depression-arkansas-object-5/"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ualrexhibits.org/primarysources/object/great-depression-arkansas-object-6/"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hyperlink" Target="https://ualrexhibits.org/primarysources/object/great-depression-arkansas-object-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ualrexhibits.org/primarysources/object/great-depression-arkansas-object-7/" TargetMode="Externa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loc.gov/item/2017770639/"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loc.gov/item/2017720799/"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loc.gov/item/2017729922/"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loc.gov/item/2017729926/"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36825" y="144375"/>
            <a:ext cx="8520600" cy="85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solidFill>
                  <a:srgbClr val="000000"/>
                </a:solidFill>
                <a:highlight>
                  <a:srgbClr val="FCFCFC"/>
                </a:highlight>
                <a:latin typeface="Corbel"/>
                <a:ea typeface="Corbel"/>
                <a:cs typeface="Corbel"/>
                <a:sym typeface="Corbel"/>
              </a:rPr>
              <a:t>The Great Depression in Arkansas</a:t>
            </a:r>
            <a:endParaRPr b="1" sz="3600">
              <a:solidFill>
                <a:srgbClr val="000000"/>
              </a:solidFill>
              <a:latin typeface="Corbel"/>
              <a:ea typeface="Corbel"/>
              <a:cs typeface="Corbel"/>
              <a:sym typeface="Corbel"/>
            </a:endParaRPr>
          </a:p>
        </p:txBody>
      </p:sp>
      <p:sp>
        <p:nvSpPr>
          <p:cNvPr id="55" name="Google Shape;55;p13"/>
          <p:cNvSpPr txBox="1"/>
          <p:nvPr>
            <p:ph idx="1" type="subTitle"/>
          </p:nvPr>
        </p:nvSpPr>
        <p:spPr>
          <a:xfrm>
            <a:off x="494575" y="1329563"/>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232324"/>
                </a:solidFill>
                <a:latin typeface="Corbel"/>
                <a:ea typeface="Corbel"/>
                <a:cs typeface="Corbel"/>
                <a:sym typeface="Corbel"/>
              </a:rPr>
              <a:t>How did the Great Depression affect Arkansas?</a:t>
            </a:r>
            <a:endParaRPr sz="2400">
              <a:latin typeface="Corbel"/>
              <a:ea typeface="Corbel"/>
              <a:cs typeface="Corbel"/>
              <a:sym typeface="Corbel"/>
            </a:endParaRPr>
          </a:p>
        </p:txBody>
      </p:sp>
      <p:sp>
        <p:nvSpPr>
          <p:cNvPr id="56" name="Google Shape;56;p13"/>
          <p:cNvSpPr txBox="1"/>
          <p:nvPr/>
        </p:nvSpPr>
        <p:spPr>
          <a:xfrm>
            <a:off x="2160925" y="2723950"/>
            <a:ext cx="5904900" cy="2348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orbel"/>
              <a:buChar char="●"/>
            </a:pPr>
            <a:r>
              <a:rPr lang="en" sz="1800">
                <a:latin typeface="Corbel"/>
                <a:ea typeface="Corbel"/>
                <a:cs typeface="Corbel"/>
                <a:sym typeface="Corbel"/>
              </a:rPr>
              <a:t>What were the effects of the Great Depression in Arkansas socially, economically and geographically?</a:t>
            </a:r>
            <a:endParaRPr sz="1800">
              <a:latin typeface="Corbel"/>
              <a:ea typeface="Corbel"/>
              <a:cs typeface="Corbel"/>
              <a:sym typeface="Corbel"/>
            </a:endParaRPr>
          </a:p>
          <a:p>
            <a:pPr indent="-342900" lvl="0" marL="457200" rtl="0" algn="l">
              <a:lnSpc>
                <a:spcPct val="115000"/>
              </a:lnSpc>
              <a:spcBef>
                <a:spcPts val="0"/>
              </a:spcBef>
              <a:spcAft>
                <a:spcPts val="0"/>
              </a:spcAft>
              <a:buSzPts val="1800"/>
              <a:buFont typeface="Corbel"/>
              <a:buChar char="●"/>
            </a:pPr>
            <a:r>
              <a:rPr lang="en" sz="1800">
                <a:latin typeface="Corbel"/>
                <a:ea typeface="Corbel"/>
                <a:cs typeface="Corbel"/>
                <a:sym typeface="Corbel"/>
              </a:rPr>
              <a:t>What do you think life would have been like for you and your family during the Great Depression in Little Rock, Pulaski County, or another place in which your family lived in the 1930s?</a:t>
            </a:r>
            <a:endParaRPr sz="1800">
              <a:latin typeface="Corbel"/>
              <a:ea typeface="Corbel"/>
              <a:cs typeface="Corbel"/>
              <a:sym typeface="Corbel"/>
            </a:endParaRPr>
          </a:p>
          <a:p>
            <a:pPr indent="0" lvl="0" marL="0" rtl="0" algn="l">
              <a:spcBef>
                <a:spcPts val="22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0" y="1164650"/>
            <a:ext cx="4841700" cy="99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50" u="sng">
                <a:solidFill>
                  <a:schemeClr val="hlink"/>
                </a:solidFill>
                <a:latin typeface="Corbel"/>
                <a:ea typeface="Corbel"/>
                <a:cs typeface="Corbel"/>
                <a:sym typeface="Corbel"/>
                <a:hlinkClick r:id="rId3"/>
              </a:rPr>
              <a:t>Letter from Warren G. Furry to his son, Warren G. Furry Jr., July 7, 1930</a:t>
            </a:r>
            <a:endParaRPr>
              <a:latin typeface="Corbel"/>
              <a:ea typeface="Corbel"/>
              <a:cs typeface="Corbel"/>
              <a:sym typeface="Corbel"/>
            </a:endParaRPr>
          </a:p>
        </p:txBody>
      </p:sp>
      <p:pic>
        <p:nvPicPr>
          <p:cNvPr descr="&lt;p&gt;Typewritten letter on Hartford Fire Insurance Company letterhead from insurance agent and father Warren G. Furry to son at the University of Arkansas in Fayetteville, AR “Mor G.”.  This letter briefly describes weather, population changes in Crawford County, AR and payments being made to the insurance company.&lt;/p&gt;&#10;" id="114" name="Google Shape;114;p22"/>
          <p:cNvPicPr preferRelativeResize="0"/>
          <p:nvPr/>
        </p:nvPicPr>
        <p:blipFill>
          <a:blip r:embed="rId4">
            <a:alphaModFix/>
          </a:blip>
          <a:stretch>
            <a:fillRect/>
          </a:stretch>
        </p:blipFill>
        <p:spPr>
          <a:xfrm>
            <a:off x="4908874" y="196575"/>
            <a:ext cx="3792625" cy="4946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572600" y="4523875"/>
            <a:ext cx="3792600" cy="39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000000"/>
                </a:solidFill>
                <a:latin typeface="Corbel"/>
                <a:ea typeface="Corbel"/>
                <a:cs typeface="Corbel"/>
                <a:sym typeface="Corbel"/>
              </a:rPr>
              <a:t>Furry Family Letters (UALR.MS.0060), UA Little Rock Center for Arkansas History and Culture.</a:t>
            </a:r>
            <a:endParaRPr>
              <a:solidFill>
                <a:srgbClr val="000000"/>
              </a:solidFill>
              <a:latin typeface="Corbel"/>
              <a:ea typeface="Corbel"/>
              <a:cs typeface="Corbel"/>
              <a:sym typeface="Corbel"/>
            </a:endParaRPr>
          </a:p>
        </p:txBody>
      </p:sp>
      <p:pic>
        <p:nvPicPr>
          <p:cNvPr descr="&lt;p&gt;Typewritten letter on Hartford Fire Insurance Company letterhead from insurance agent and father Warren G. Furry to son at the University of Arkansas in Fayetteville, AR “Mor G.”.  This letter briefly describes weather, population changes in Crawford County, AR and payments being made to the insurance company.&lt;/p&gt;&#10;" id="120" name="Google Shape;120;p23"/>
          <p:cNvPicPr preferRelativeResize="0"/>
          <p:nvPr/>
        </p:nvPicPr>
        <p:blipFill>
          <a:blip r:embed="rId3">
            <a:alphaModFix/>
          </a:blip>
          <a:stretch>
            <a:fillRect/>
          </a:stretch>
        </p:blipFill>
        <p:spPr>
          <a:xfrm>
            <a:off x="4908874" y="196575"/>
            <a:ext cx="3792625" cy="4946925"/>
          </a:xfrm>
          <a:prstGeom prst="rect">
            <a:avLst/>
          </a:prstGeom>
          <a:noFill/>
          <a:ln>
            <a:noFill/>
          </a:ln>
        </p:spPr>
      </p:pic>
      <p:sp>
        <p:nvSpPr>
          <p:cNvPr id="121" name="Google Shape;121;p23"/>
          <p:cNvSpPr txBox="1"/>
          <p:nvPr/>
        </p:nvSpPr>
        <p:spPr>
          <a:xfrm>
            <a:off x="365750" y="731525"/>
            <a:ext cx="4206300" cy="2752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orbel"/>
              <a:buChar char="●"/>
            </a:pPr>
            <a:r>
              <a:rPr lang="en" sz="1800">
                <a:latin typeface="Corbel"/>
                <a:ea typeface="Corbel"/>
                <a:cs typeface="Corbel"/>
                <a:sym typeface="Corbel"/>
              </a:rPr>
              <a:t>Describe the tone of this letter. Why do you think it was written?</a:t>
            </a:r>
            <a:endParaRPr sz="1800">
              <a:latin typeface="Corbel"/>
              <a:ea typeface="Corbel"/>
              <a:cs typeface="Corbel"/>
              <a:sym typeface="Corbel"/>
            </a:endParaRPr>
          </a:p>
          <a:p>
            <a:pPr indent="-342900" lvl="0" marL="457200" rtl="0" algn="l">
              <a:lnSpc>
                <a:spcPct val="115000"/>
              </a:lnSpc>
              <a:spcBef>
                <a:spcPts val="0"/>
              </a:spcBef>
              <a:spcAft>
                <a:spcPts val="0"/>
              </a:spcAft>
              <a:buSzPts val="1800"/>
              <a:buFont typeface="Corbel"/>
              <a:buChar char="●"/>
            </a:pPr>
            <a:r>
              <a:rPr lang="en" sz="1800">
                <a:latin typeface="Corbel"/>
                <a:ea typeface="Corbel"/>
                <a:cs typeface="Corbel"/>
                <a:sym typeface="Corbel"/>
              </a:rPr>
              <a:t>Why couldn’t Warren G. Furry sell the property he has?</a:t>
            </a:r>
            <a:endParaRPr sz="1800">
              <a:latin typeface="Corbel"/>
              <a:ea typeface="Corbel"/>
              <a:cs typeface="Corbel"/>
              <a:sym typeface="Corbel"/>
            </a:endParaRPr>
          </a:p>
          <a:p>
            <a:pPr indent="-342900" lvl="0" marL="457200" rtl="0" algn="l">
              <a:lnSpc>
                <a:spcPct val="115000"/>
              </a:lnSpc>
              <a:spcBef>
                <a:spcPts val="0"/>
              </a:spcBef>
              <a:spcAft>
                <a:spcPts val="0"/>
              </a:spcAft>
              <a:buSzPts val="1800"/>
              <a:buFont typeface="Corbel"/>
              <a:buChar char="●"/>
            </a:pPr>
            <a:r>
              <a:rPr lang="en" sz="1800">
                <a:latin typeface="Corbel"/>
                <a:ea typeface="Corbel"/>
                <a:cs typeface="Corbel"/>
                <a:sym typeface="Corbel"/>
              </a:rPr>
              <a:t>How did the weather affect this part of Arkansas?</a:t>
            </a:r>
            <a:endParaRPr sz="1800">
              <a:latin typeface="Corbel"/>
              <a:ea typeface="Corbel"/>
              <a:cs typeface="Corbel"/>
              <a:sym typeface="Corbel"/>
            </a:endParaRPr>
          </a:p>
          <a:p>
            <a:pPr indent="-342900" lvl="0" marL="457200" rtl="0" algn="l">
              <a:lnSpc>
                <a:spcPct val="115000"/>
              </a:lnSpc>
              <a:spcBef>
                <a:spcPts val="0"/>
              </a:spcBef>
              <a:spcAft>
                <a:spcPts val="0"/>
              </a:spcAft>
              <a:buSzPts val="1800"/>
              <a:buFont typeface="Corbel"/>
              <a:buChar char="●"/>
            </a:pPr>
            <a:r>
              <a:rPr lang="en" sz="1800">
                <a:latin typeface="Corbel"/>
                <a:ea typeface="Corbel"/>
                <a:cs typeface="Corbel"/>
                <a:sym typeface="Corbel"/>
              </a:rPr>
              <a:t>According to this letter, what effects did the Great Depression have on Crawford County, Arkansas?</a:t>
            </a:r>
            <a:endParaRPr sz="1800">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0" y="456350"/>
            <a:ext cx="4905300" cy="229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50" u="sng">
                <a:solidFill>
                  <a:schemeClr val="hlink"/>
                </a:solidFill>
                <a:latin typeface="Corbel"/>
                <a:ea typeface="Corbel"/>
                <a:cs typeface="Corbel"/>
                <a:sym typeface="Corbel"/>
                <a:hlinkClick r:id="rId3"/>
              </a:rPr>
              <a:t>Letter from Warren G. Furry to his son, Warren G. Furry Jr., December 6, 1930</a:t>
            </a:r>
            <a:endParaRPr>
              <a:latin typeface="Corbel"/>
              <a:ea typeface="Corbel"/>
              <a:cs typeface="Corbel"/>
              <a:sym typeface="Corbel"/>
            </a:endParaRPr>
          </a:p>
        </p:txBody>
      </p:sp>
      <p:pic>
        <p:nvPicPr>
          <p:cNvPr descr="&lt;p&gt;Typewritten letter on The Home Insurance Company letterhead from insurance agent and father Warren G. Furry to son at the University of Arkansas in Fayetteville, AR “Mor G.”.  This letter briefly describes how business is going and hoping to see “Mor G.” during Christmas.&lt;/p&gt;&#10;" id="127" name="Google Shape;127;p24"/>
          <p:cNvPicPr preferRelativeResize="0"/>
          <p:nvPr/>
        </p:nvPicPr>
        <p:blipFill>
          <a:blip r:embed="rId4">
            <a:alphaModFix/>
          </a:blip>
          <a:stretch>
            <a:fillRect/>
          </a:stretch>
        </p:blipFill>
        <p:spPr>
          <a:xfrm>
            <a:off x="5053275" y="72376"/>
            <a:ext cx="3869450" cy="4998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0" y="456350"/>
            <a:ext cx="4905300" cy="22983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Corbel"/>
              <a:buChar char="●"/>
            </a:pPr>
            <a:r>
              <a:rPr lang="en" sz="1800">
                <a:solidFill>
                  <a:srgbClr val="000000"/>
                </a:solidFill>
                <a:latin typeface="Corbel"/>
                <a:ea typeface="Corbel"/>
                <a:cs typeface="Corbel"/>
                <a:sym typeface="Corbel"/>
              </a:rPr>
              <a:t>Describe the tone of this letter.</a:t>
            </a:r>
            <a:endParaRPr sz="1800">
              <a:solidFill>
                <a:srgbClr val="000000"/>
              </a:solidFill>
              <a:latin typeface="Corbel"/>
              <a:ea typeface="Corbel"/>
              <a:cs typeface="Corbel"/>
              <a:sym typeface="Corbel"/>
            </a:endParaRPr>
          </a:p>
          <a:p>
            <a:pPr indent="-342900" lvl="0" marL="457200" rtl="0" algn="l">
              <a:lnSpc>
                <a:spcPct val="115000"/>
              </a:lnSpc>
              <a:spcBef>
                <a:spcPts val="0"/>
              </a:spcBef>
              <a:spcAft>
                <a:spcPts val="0"/>
              </a:spcAft>
              <a:buClr>
                <a:srgbClr val="000000"/>
              </a:buClr>
              <a:buSzPts val="1800"/>
              <a:buFont typeface="Corbel"/>
              <a:buChar char="●"/>
            </a:pPr>
            <a:r>
              <a:rPr lang="en" sz="1800">
                <a:solidFill>
                  <a:srgbClr val="000000"/>
                </a:solidFill>
                <a:latin typeface="Corbel"/>
                <a:ea typeface="Corbel"/>
                <a:cs typeface="Corbel"/>
                <a:sym typeface="Corbel"/>
              </a:rPr>
              <a:t>Why do you think this letter is shorter compared to the letter from July 1930?</a:t>
            </a:r>
            <a:endParaRPr sz="1800">
              <a:solidFill>
                <a:srgbClr val="000000"/>
              </a:solidFill>
              <a:latin typeface="Corbel"/>
              <a:ea typeface="Corbel"/>
              <a:cs typeface="Corbel"/>
              <a:sym typeface="Corbel"/>
            </a:endParaRPr>
          </a:p>
          <a:p>
            <a:pPr indent="-342900" lvl="0" marL="457200" rtl="0" algn="l">
              <a:lnSpc>
                <a:spcPct val="115000"/>
              </a:lnSpc>
              <a:spcBef>
                <a:spcPts val="0"/>
              </a:spcBef>
              <a:spcAft>
                <a:spcPts val="0"/>
              </a:spcAft>
              <a:buClr>
                <a:srgbClr val="000000"/>
              </a:buClr>
              <a:buSzPts val="1800"/>
              <a:buFont typeface="Corbel"/>
              <a:buChar char="●"/>
            </a:pPr>
            <a:r>
              <a:rPr lang="en" sz="1800">
                <a:solidFill>
                  <a:srgbClr val="000000"/>
                </a:solidFill>
                <a:latin typeface="Corbel"/>
                <a:ea typeface="Corbel"/>
                <a:cs typeface="Corbel"/>
                <a:sym typeface="Corbel"/>
              </a:rPr>
              <a:t>How do you think this letter made the recipient, “Mor G.,” feel? Why?</a:t>
            </a:r>
            <a:endParaRPr sz="1800">
              <a:solidFill>
                <a:srgbClr val="000000"/>
              </a:solidFill>
              <a:latin typeface="Corbel"/>
              <a:ea typeface="Corbel"/>
              <a:cs typeface="Corbel"/>
              <a:sym typeface="Corbel"/>
            </a:endParaRPr>
          </a:p>
          <a:p>
            <a:pPr indent="-342900" lvl="0" marL="457200" rtl="0" algn="l">
              <a:lnSpc>
                <a:spcPct val="115000"/>
              </a:lnSpc>
              <a:spcBef>
                <a:spcPts val="0"/>
              </a:spcBef>
              <a:spcAft>
                <a:spcPts val="0"/>
              </a:spcAft>
              <a:buClr>
                <a:srgbClr val="000000"/>
              </a:buClr>
              <a:buSzPts val="1800"/>
              <a:buFont typeface="Corbel"/>
              <a:buChar char="●"/>
            </a:pPr>
            <a:r>
              <a:rPr lang="en" sz="1800">
                <a:solidFill>
                  <a:srgbClr val="000000"/>
                </a:solidFill>
                <a:latin typeface="Corbel"/>
                <a:ea typeface="Corbel"/>
                <a:cs typeface="Corbel"/>
                <a:sym typeface="Corbel"/>
              </a:rPr>
              <a:t>How did the Great Depression affect Mr. Furry?</a:t>
            </a:r>
            <a:endParaRPr sz="1800">
              <a:solidFill>
                <a:srgbClr val="000000"/>
              </a:solidFill>
              <a:latin typeface="Corbel"/>
              <a:ea typeface="Corbel"/>
              <a:cs typeface="Corbel"/>
              <a:sym typeface="Corbel"/>
            </a:endParaRPr>
          </a:p>
          <a:p>
            <a:pPr indent="0" lvl="0" marL="0" rtl="0" algn="l">
              <a:spcBef>
                <a:spcPts val="2200"/>
              </a:spcBef>
              <a:spcAft>
                <a:spcPts val="0"/>
              </a:spcAft>
              <a:buNone/>
            </a:pPr>
            <a:r>
              <a:t/>
            </a:r>
            <a:endParaRPr b="1" sz="1400">
              <a:solidFill>
                <a:srgbClr val="000000"/>
              </a:solidFill>
              <a:latin typeface="Corbel"/>
              <a:ea typeface="Corbel"/>
              <a:cs typeface="Corbel"/>
              <a:sym typeface="Corbel"/>
            </a:endParaRPr>
          </a:p>
        </p:txBody>
      </p:sp>
      <p:pic>
        <p:nvPicPr>
          <p:cNvPr descr="&lt;p&gt;Typewritten letter on The Home Insurance Company letterhead from insurance agent and father Warren G. Furry to son at the University of Arkansas in Fayetteville, AR “Mor G.”.  This letter briefly describes how business is going and hoping to see “Mor G.” during Christmas.&lt;/p&gt;&#10;" id="133" name="Google Shape;133;p25"/>
          <p:cNvPicPr preferRelativeResize="0"/>
          <p:nvPr/>
        </p:nvPicPr>
        <p:blipFill>
          <a:blip r:embed="rId3">
            <a:alphaModFix/>
          </a:blip>
          <a:stretch>
            <a:fillRect/>
          </a:stretch>
        </p:blipFill>
        <p:spPr>
          <a:xfrm>
            <a:off x="5053275" y="72376"/>
            <a:ext cx="3869450" cy="4998750"/>
          </a:xfrm>
          <a:prstGeom prst="rect">
            <a:avLst/>
          </a:prstGeom>
          <a:noFill/>
          <a:ln>
            <a:noFill/>
          </a:ln>
        </p:spPr>
      </p:pic>
      <p:sp>
        <p:nvSpPr>
          <p:cNvPr id="134" name="Google Shape;134;p25"/>
          <p:cNvSpPr txBox="1"/>
          <p:nvPr/>
        </p:nvSpPr>
        <p:spPr>
          <a:xfrm>
            <a:off x="1328400" y="4243425"/>
            <a:ext cx="3243600" cy="8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hlinkClick r:id="rId4"/>
              </a:rPr>
              <a:t>Citation will be added by Sarah Bost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292450" y="656800"/>
            <a:ext cx="4443300" cy="212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chemeClr val="hlink"/>
                </a:solidFill>
                <a:latin typeface="Corbel"/>
                <a:ea typeface="Corbel"/>
                <a:cs typeface="Corbel"/>
                <a:sym typeface="Corbel"/>
                <a:hlinkClick r:id="rId3"/>
              </a:rPr>
              <a:t>Maria Hicks interview with Sidney Walker, March 16, 1974</a:t>
            </a:r>
            <a:endParaRPr sz="2400">
              <a:latin typeface="Corbel"/>
              <a:ea typeface="Corbel"/>
              <a:cs typeface="Corbel"/>
              <a:sym typeface="Corbel"/>
            </a:endParaRPr>
          </a:p>
        </p:txBody>
      </p:sp>
      <p:pic>
        <p:nvPicPr>
          <p:cNvPr descr="&lt;p&gt;A typewritten transcript of an oral history interview of Sidney Walker on March 16, 1974, by Maria Hicks on how life was before and during the 1930s in Arkansas.&lt;/p&gt;&#10;" id="140" name="Google Shape;140;p26"/>
          <p:cNvPicPr preferRelativeResize="0"/>
          <p:nvPr/>
        </p:nvPicPr>
        <p:blipFill>
          <a:blip r:embed="rId4">
            <a:alphaModFix/>
          </a:blip>
          <a:stretch>
            <a:fillRect/>
          </a:stretch>
        </p:blipFill>
        <p:spPr>
          <a:xfrm>
            <a:off x="4965025" y="0"/>
            <a:ext cx="4048175"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539025" y="666425"/>
            <a:ext cx="4129200" cy="2096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Corbel"/>
              <a:buChar char="●"/>
            </a:pPr>
            <a:r>
              <a:rPr lang="en" sz="1800">
                <a:solidFill>
                  <a:srgbClr val="000000"/>
                </a:solidFill>
                <a:latin typeface="Corbel"/>
                <a:ea typeface="Corbel"/>
                <a:cs typeface="Corbel"/>
                <a:sym typeface="Corbel"/>
              </a:rPr>
              <a:t>Summarize Mr. Walker’s memories of living in Arkansas in the 1930s.</a:t>
            </a:r>
            <a:endParaRPr sz="1800">
              <a:solidFill>
                <a:srgbClr val="000000"/>
              </a:solidFill>
              <a:latin typeface="Corbel"/>
              <a:ea typeface="Corbel"/>
              <a:cs typeface="Corbel"/>
              <a:sym typeface="Corbel"/>
            </a:endParaRPr>
          </a:p>
          <a:p>
            <a:pPr indent="-342900" lvl="0" marL="457200" rtl="0" algn="l">
              <a:lnSpc>
                <a:spcPct val="115000"/>
              </a:lnSpc>
              <a:spcBef>
                <a:spcPts val="0"/>
              </a:spcBef>
              <a:spcAft>
                <a:spcPts val="0"/>
              </a:spcAft>
              <a:buClr>
                <a:srgbClr val="000000"/>
              </a:buClr>
              <a:buSzPts val="1800"/>
              <a:buFont typeface="Corbel"/>
              <a:buChar char="●"/>
            </a:pPr>
            <a:r>
              <a:rPr lang="en" sz="1800">
                <a:solidFill>
                  <a:srgbClr val="000000"/>
                </a:solidFill>
                <a:latin typeface="Corbel"/>
                <a:ea typeface="Corbel"/>
                <a:cs typeface="Corbel"/>
                <a:sym typeface="Corbel"/>
              </a:rPr>
              <a:t>How did the Great Depression affect Mr. Walker and his family?</a:t>
            </a:r>
            <a:endParaRPr sz="1800">
              <a:solidFill>
                <a:srgbClr val="000000"/>
              </a:solidFill>
              <a:latin typeface="Corbel"/>
              <a:ea typeface="Corbel"/>
              <a:cs typeface="Corbel"/>
              <a:sym typeface="Corbel"/>
            </a:endParaRPr>
          </a:p>
          <a:p>
            <a:pPr indent="-342900" lvl="0" marL="457200" rtl="0" algn="l">
              <a:lnSpc>
                <a:spcPct val="115000"/>
              </a:lnSpc>
              <a:spcBef>
                <a:spcPts val="0"/>
              </a:spcBef>
              <a:spcAft>
                <a:spcPts val="0"/>
              </a:spcAft>
              <a:buClr>
                <a:srgbClr val="000000"/>
              </a:buClr>
              <a:buSzPts val="1800"/>
              <a:buFont typeface="Corbel"/>
              <a:buChar char="●"/>
            </a:pPr>
            <a:r>
              <a:rPr lang="en" sz="1800">
                <a:solidFill>
                  <a:srgbClr val="000000"/>
                </a:solidFill>
                <a:latin typeface="Corbel"/>
                <a:ea typeface="Corbel"/>
                <a:cs typeface="Corbel"/>
                <a:sym typeface="Corbel"/>
              </a:rPr>
              <a:t>What questions do you have after reading this oral history?</a:t>
            </a:r>
            <a:endParaRPr sz="1800">
              <a:solidFill>
                <a:srgbClr val="000000"/>
              </a:solidFill>
              <a:latin typeface="Corbel"/>
              <a:ea typeface="Corbel"/>
              <a:cs typeface="Corbel"/>
              <a:sym typeface="Corbel"/>
            </a:endParaRPr>
          </a:p>
          <a:p>
            <a:pPr indent="0" lvl="0" marL="457200" rtl="0" algn="l">
              <a:spcBef>
                <a:spcPts val="2200"/>
              </a:spcBef>
              <a:spcAft>
                <a:spcPts val="0"/>
              </a:spcAft>
              <a:buNone/>
            </a:pPr>
            <a:r>
              <a:t/>
            </a:r>
            <a:endParaRPr sz="2400">
              <a:latin typeface="Corbel"/>
              <a:ea typeface="Corbel"/>
              <a:cs typeface="Corbel"/>
              <a:sym typeface="Corbel"/>
            </a:endParaRPr>
          </a:p>
        </p:txBody>
      </p:sp>
      <p:pic>
        <p:nvPicPr>
          <p:cNvPr descr="&lt;p&gt;A typewritten transcript of an oral history interview of Sidney Walker on March 16, 1974, by Maria Hicks on how life was before and during the 1930s in Arkansas.&lt;/p&gt;&#10;" id="146" name="Google Shape;146;p27"/>
          <p:cNvPicPr preferRelativeResize="0"/>
          <p:nvPr/>
        </p:nvPicPr>
        <p:blipFill>
          <a:blip r:embed="rId3">
            <a:alphaModFix/>
          </a:blip>
          <a:stretch>
            <a:fillRect/>
          </a:stretch>
        </p:blipFill>
        <p:spPr>
          <a:xfrm>
            <a:off x="4965025" y="0"/>
            <a:ext cx="4048175" cy="5143500"/>
          </a:xfrm>
          <a:prstGeom prst="rect">
            <a:avLst/>
          </a:prstGeom>
          <a:noFill/>
          <a:ln>
            <a:noFill/>
          </a:ln>
        </p:spPr>
      </p:pic>
      <p:sp>
        <p:nvSpPr>
          <p:cNvPr id="147" name="Google Shape;147;p27"/>
          <p:cNvSpPr txBox="1"/>
          <p:nvPr/>
        </p:nvSpPr>
        <p:spPr>
          <a:xfrm>
            <a:off x="452375" y="3686475"/>
            <a:ext cx="3686400" cy="12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rbel"/>
                <a:ea typeface="Corbel"/>
                <a:cs typeface="Corbel"/>
                <a:sym typeface="Corbel"/>
              </a:rPr>
              <a:t>Maria Hicks interview with Sidney Walker (UALR.ORH.0261), UA Little Rock Center for Arkansas History and Culture.</a:t>
            </a:r>
            <a:endParaRPr>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136725" y="695300"/>
            <a:ext cx="4473900" cy="249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u="sng">
                <a:solidFill>
                  <a:schemeClr val="hlink"/>
                </a:solidFill>
                <a:latin typeface="Corbel"/>
                <a:ea typeface="Corbel"/>
                <a:cs typeface="Corbel"/>
                <a:sym typeface="Corbel"/>
                <a:hlinkClick r:id="rId3"/>
              </a:rPr>
              <a:t>Colored boys playing on top of Coca Cola stand. Little Rock, Arkansas.</a:t>
            </a:r>
            <a:endParaRPr sz="3000">
              <a:latin typeface="Corbel"/>
              <a:ea typeface="Corbel"/>
              <a:cs typeface="Corbel"/>
              <a:sym typeface="Corbel"/>
            </a:endParaRPr>
          </a:p>
        </p:txBody>
      </p:sp>
      <p:pic>
        <p:nvPicPr>
          <p:cNvPr descr="&lt;p&gt;There are six young black boys, wearing worn and torn clothing, smiling with one hand in the air, on top of a Coca Cola stand. On the side of the building is the word ICE in large block letters, and on the left side of the building is a cut out of a large glass bottle of Royal Crown cola.&lt;/p&gt;&#10;" id="62" name="Google Shape;62;p14"/>
          <p:cNvPicPr preferRelativeResize="0"/>
          <p:nvPr/>
        </p:nvPicPr>
        <p:blipFill>
          <a:blip r:embed="rId4">
            <a:alphaModFix/>
          </a:blip>
          <a:stretch>
            <a:fillRect/>
          </a:stretch>
        </p:blipFill>
        <p:spPr>
          <a:xfrm>
            <a:off x="4791775" y="0"/>
            <a:ext cx="416243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136725" y="3621375"/>
            <a:ext cx="4704900" cy="134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000000"/>
                </a:solidFill>
                <a:latin typeface="Corbel"/>
                <a:ea typeface="Corbel"/>
                <a:cs typeface="Corbel"/>
                <a:sym typeface="Corbel"/>
              </a:rPr>
              <a:t>Lange, Dorothea, photographer. Colored boys playing on top of Coca Cola stand. Little Rock, Arkansas. June 1938. [Photograph] Farm Security Administration-Office of War Information Photograph Collection,Library of Congress Prints and Photographs Division.</a:t>
            </a:r>
            <a:endParaRPr sz="1200">
              <a:solidFill>
                <a:srgbClr val="000000"/>
              </a:solidFill>
              <a:latin typeface="Corbel"/>
              <a:ea typeface="Corbel"/>
              <a:cs typeface="Corbel"/>
              <a:sym typeface="Corbel"/>
            </a:endParaRPr>
          </a:p>
          <a:p>
            <a:pPr indent="0" lvl="0" marL="0" rtl="0" algn="l">
              <a:spcBef>
                <a:spcPts val="2200"/>
              </a:spcBef>
              <a:spcAft>
                <a:spcPts val="0"/>
              </a:spcAft>
              <a:buNone/>
            </a:pPr>
            <a:r>
              <a:t/>
            </a:r>
            <a:endParaRPr b="1" sz="3000">
              <a:latin typeface="Corbel"/>
              <a:ea typeface="Corbel"/>
              <a:cs typeface="Corbel"/>
              <a:sym typeface="Corbel"/>
            </a:endParaRPr>
          </a:p>
        </p:txBody>
      </p:sp>
      <p:pic>
        <p:nvPicPr>
          <p:cNvPr descr="&lt;p&gt;There are six young black boys, wearing worn and torn clothing, smiling with one hand in the air, on top of a Coca Cola stand. On the side of the building is the word ICE in large block letters, and on the left side of the building is a cut out of a large glass bottle of Royal Crown cola.&lt;/p&gt;&#10;" id="68" name="Google Shape;68;p15"/>
          <p:cNvPicPr preferRelativeResize="0"/>
          <p:nvPr/>
        </p:nvPicPr>
        <p:blipFill>
          <a:blip r:embed="rId3">
            <a:alphaModFix/>
          </a:blip>
          <a:stretch>
            <a:fillRect/>
          </a:stretch>
        </p:blipFill>
        <p:spPr>
          <a:xfrm>
            <a:off x="4791775" y="0"/>
            <a:ext cx="4162435" cy="5143500"/>
          </a:xfrm>
          <a:prstGeom prst="rect">
            <a:avLst/>
          </a:prstGeom>
          <a:noFill/>
          <a:ln>
            <a:noFill/>
          </a:ln>
        </p:spPr>
      </p:pic>
      <p:sp>
        <p:nvSpPr>
          <p:cNvPr id="69" name="Google Shape;69;p15"/>
          <p:cNvSpPr txBox="1"/>
          <p:nvPr/>
        </p:nvSpPr>
        <p:spPr>
          <a:xfrm>
            <a:off x="548650" y="240625"/>
            <a:ext cx="3417000" cy="3224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535354"/>
              </a:buClr>
              <a:buSzPts val="1400"/>
              <a:buFont typeface="Corbel"/>
              <a:buChar char="●"/>
            </a:pPr>
            <a:r>
              <a:rPr lang="en">
                <a:solidFill>
                  <a:srgbClr val="535354"/>
                </a:solidFill>
                <a:latin typeface="Corbel"/>
                <a:ea typeface="Corbel"/>
                <a:cs typeface="Corbel"/>
                <a:sym typeface="Corbel"/>
              </a:rPr>
              <a:t>What people, objects, and activities do you see in this photograph?</a:t>
            </a:r>
            <a:endParaRPr>
              <a:solidFill>
                <a:srgbClr val="535354"/>
              </a:solidFill>
              <a:latin typeface="Corbel"/>
              <a:ea typeface="Corbel"/>
              <a:cs typeface="Corbel"/>
              <a:sym typeface="Corbel"/>
            </a:endParaRPr>
          </a:p>
          <a:p>
            <a:pPr indent="-317500" lvl="0" marL="457200" rtl="0" algn="l">
              <a:lnSpc>
                <a:spcPct val="115000"/>
              </a:lnSpc>
              <a:spcBef>
                <a:spcPts val="0"/>
              </a:spcBef>
              <a:spcAft>
                <a:spcPts val="0"/>
              </a:spcAft>
              <a:buClr>
                <a:srgbClr val="535354"/>
              </a:buClr>
              <a:buSzPts val="1400"/>
              <a:buFont typeface="Corbel"/>
              <a:buChar char="●"/>
            </a:pPr>
            <a:r>
              <a:rPr lang="en">
                <a:solidFill>
                  <a:srgbClr val="535354"/>
                </a:solidFill>
                <a:latin typeface="Corbel"/>
                <a:ea typeface="Corbel"/>
                <a:cs typeface="Corbel"/>
                <a:sym typeface="Corbel"/>
              </a:rPr>
              <a:t>What can we infer about the young boys in this photograph?</a:t>
            </a:r>
            <a:endParaRPr>
              <a:solidFill>
                <a:srgbClr val="535354"/>
              </a:solidFill>
              <a:latin typeface="Corbel"/>
              <a:ea typeface="Corbel"/>
              <a:cs typeface="Corbel"/>
              <a:sym typeface="Corbel"/>
            </a:endParaRPr>
          </a:p>
          <a:p>
            <a:pPr indent="-317500" lvl="0" marL="457200" rtl="0" algn="l">
              <a:lnSpc>
                <a:spcPct val="115000"/>
              </a:lnSpc>
              <a:spcBef>
                <a:spcPts val="0"/>
              </a:spcBef>
              <a:spcAft>
                <a:spcPts val="0"/>
              </a:spcAft>
              <a:buClr>
                <a:srgbClr val="535354"/>
              </a:buClr>
              <a:buSzPts val="1400"/>
              <a:buFont typeface="Corbel"/>
              <a:buChar char="●"/>
            </a:pPr>
            <a:r>
              <a:rPr lang="en">
                <a:solidFill>
                  <a:srgbClr val="535354"/>
                </a:solidFill>
                <a:latin typeface="Corbel"/>
                <a:ea typeface="Corbel"/>
                <a:cs typeface="Corbel"/>
                <a:sym typeface="Corbel"/>
              </a:rPr>
              <a:t>Why might they have their hands raised in the air?</a:t>
            </a:r>
            <a:endParaRPr>
              <a:solidFill>
                <a:srgbClr val="535354"/>
              </a:solidFill>
              <a:latin typeface="Corbel"/>
              <a:ea typeface="Corbel"/>
              <a:cs typeface="Corbel"/>
              <a:sym typeface="Corbel"/>
            </a:endParaRPr>
          </a:p>
          <a:p>
            <a:pPr indent="-317500" lvl="0" marL="457200" rtl="0" algn="l">
              <a:lnSpc>
                <a:spcPct val="115000"/>
              </a:lnSpc>
              <a:spcBef>
                <a:spcPts val="0"/>
              </a:spcBef>
              <a:spcAft>
                <a:spcPts val="0"/>
              </a:spcAft>
              <a:buClr>
                <a:srgbClr val="535354"/>
              </a:buClr>
              <a:buSzPts val="1400"/>
              <a:buFont typeface="Corbel"/>
              <a:buChar char="●"/>
            </a:pPr>
            <a:r>
              <a:rPr lang="en">
                <a:solidFill>
                  <a:srgbClr val="535354"/>
                </a:solidFill>
                <a:latin typeface="Corbel"/>
                <a:ea typeface="Corbel"/>
                <a:cs typeface="Corbel"/>
                <a:sym typeface="Corbel"/>
              </a:rPr>
              <a:t>Thinking about their possible ages, how do you think the Great Depression affected them compared to their parents?  Provide evidence to support your answer.</a:t>
            </a:r>
            <a:endParaRPr>
              <a:solidFill>
                <a:srgbClr val="535354"/>
              </a:solidFill>
              <a:latin typeface="Corbel"/>
              <a:ea typeface="Corbel"/>
              <a:cs typeface="Corbel"/>
              <a:sym typeface="Corbel"/>
            </a:endParaRPr>
          </a:p>
          <a:p>
            <a:pPr indent="0" lvl="0" marL="0" rtl="0" algn="l">
              <a:spcBef>
                <a:spcPts val="22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777750"/>
            <a:ext cx="2614500" cy="358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chemeClr val="hlink"/>
                </a:solidFill>
                <a:latin typeface="Corbel"/>
                <a:ea typeface="Corbel"/>
                <a:cs typeface="Corbel"/>
                <a:sym typeface="Corbel"/>
                <a:hlinkClick r:id="rId3"/>
              </a:rPr>
              <a:t>Untitled photo, possibly related to: Wife of a sharecropper, Stortz cotton plantation, Pulaski County, Arkansas.</a:t>
            </a:r>
            <a:endParaRPr sz="2400">
              <a:latin typeface="Corbel"/>
              <a:ea typeface="Corbel"/>
              <a:cs typeface="Corbel"/>
              <a:sym typeface="Corbel"/>
            </a:endParaRPr>
          </a:p>
        </p:txBody>
      </p:sp>
      <p:pic>
        <p:nvPicPr>
          <p:cNvPr descr="&lt;p&gt;A white woman and her three children, (one standing, one sitting in a rocking chair, and the other in the door), look out towards the distance from the porch of their simple wooden home. Another home and outhouse is visible in the left background, as is a tree and vegetation.&lt;/p&gt;&#10;" id="75" name="Google Shape;75;p16"/>
          <p:cNvPicPr preferRelativeResize="0"/>
          <p:nvPr/>
        </p:nvPicPr>
        <p:blipFill>
          <a:blip r:embed="rId4">
            <a:alphaModFix/>
          </a:blip>
          <a:stretch>
            <a:fillRect/>
          </a:stretch>
        </p:blipFill>
        <p:spPr>
          <a:xfrm>
            <a:off x="3289125" y="558275"/>
            <a:ext cx="5394625" cy="3763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315725"/>
            <a:ext cx="2614500" cy="49203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Describe the people, objects, and activities you see in this photograph.</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What do you notice about the woman in this picture?</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What could they possibly be looking at in the distance?</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It looks to be good weather. What might be a reason they would be standing on the porch of the home instead of working?</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What do you think life was like for this family during the Great Depression?  Provide evidence to support your answer.</a:t>
            </a:r>
            <a:endParaRPr sz="1400">
              <a:solidFill>
                <a:srgbClr val="000000"/>
              </a:solidFill>
              <a:latin typeface="Corbel"/>
              <a:ea typeface="Corbel"/>
              <a:cs typeface="Corbel"/>
              <a:sym typeface="Corbel"/>
            </a:endParaRPr>
          </a:p>
          <a:p>
            <a:pPr indent="0" lvl="0" marL="0" rtl="0" algn="l">
              <a:spcBef>
                <a:spcPts val="2200"/>
              </a:spcBef>
              <a:spcAft>
                <a:spcPts val="0"/>
              </a:spcAft>
              <a:buNone/>
            </a:pPr>
            <a:r>
              <a:t/>
            </a:r>
            <a:endParaRPr b="1" sz="2400">
              <a:latin typeface="Corbel"/>
              <a:ea typeface="Corbel"/>
              <a:cs typeface="Corbel"/>
              <a:sym typeface="Corbel"/>
            </a:endParaRPr>
          </a:p>
        </p:txBody>
      </p:sp>
      <p:pic>
        <p:nvPicPr>
          <p:cNvPr descr="&lt;p&gt;A white woman and her three children, (one standing, one sitting in a rocking chair, and the other in the door), look out towards the distance from the porch of their simple wooden home. Another home and outhouse is visible in the left background, as is a tree and vegetation.&lt;/p&gt;&#10;" id="81" name="Google Shape;81;p17"/>
          <p:cNvPicPr preferRelativeResize="0"/>
          <p:nvPr/>
        </p:nvPicPr>
        <p:blipFill>
          <a:blip r:embed="rId3">
            <a:alphaModFix/>
          </a:blip>
          <a:stretch>
            <a:fillRect/>
          </a:stretch>
        </p:blipFill>
        <p:spPr>
          <a:xfrm>
            <a:off x="3289125" y="558275"/>
            <a:ext cx="5394625" cy="3763575"/>
          </a:xfrm>
          <a:prstGeom prst="rect">
            <a:avLst/>
          </a:prstGeom>
          <a:noFill/>
          <a:ln>
            <a:noFill/>
          </a:ln>
        </p:spPr>
      </p:pic>
      <p:sp>
        <p:nvSpPr>
          <p:cNvPr id="82" name="Google Shape;82;p17"/>
          <p:cNvSpPr txBox="1"/>
          <p:nvPr/>
        </p:nvSpPr>
        <p:spPr>
          <a:xfrm>
            <a:off x="3485950" y="4283250"/>
            <a:ext cx="5197800" cy="13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rbel"/>
                <a:ea typeface="Corbel"/>
                <a:cs typeface="Corbel"/>
                <a:sym typeface="Corbel"/>
              </a:rPr>
              <a:t>Rothstein, Arthur, photographer. Untitled photo, possibly related to: Wife of a sharecropper, Stortz cotton plantation, Pulaski County, Arkansas. August 1935. [Photograph]. Farm Security Administration-Office of War Information Photograph Collection,Library of Congress Prints and Photographs Division.</a:t>
            </a:r>
            <a:endParaRPr sz="1100">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105875" y="1302275"/>
            <a:ext cx="3461100" cy="23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chemeClr val="hlink"/>
                </a:solidFill>
                <a:latin typeface="Corbel"/>
                <a:ea typeface="Corbel"/>
                <a:cs typeface="Corbel"/>
                <a:sym typeface="Corbel"/>
                <a:hlinkClick r:id="rId3"/>
              </a:rPr>
              <a:t>Weighing in cotton. Pulaski County, Arkansas.</a:t>
            </a:r>
            <a:endParaRPr sz="2400">
              <a:solidFill>
                <a:srgbClr val="000000"/>
              </a:solidFill>
              <a:latin typeface="Corbel"/>
              <a:ea typeface="Corbel"/>
              <a:cs typeface="Corbel"/>
              <a:sym typeface="Corbel"/>
            </a:endParaRPr>
          </a:p>
        </p:txBody>
      </p:sp>
      <p:pic>
        <p:nvPicPr>
          <p:cNvPr descr="&lt;p&gt;Nine African Americans, both male and female are visible in this black and white photograph. They are standing at the edge of a cotton field, waiting to weigh their sacks of cotton. The field is visible in the background and there is a little cotton on the plants. The people wear hats and it appears to be late afternoon. A road runs along the left side of the field in the background.&lt;/p&gt;&#10;" id="88" name="Google Shape;88;p18"/>
          <p:cNvPicPr preferRelativeResize="0"/>
          <p:nvPr/>
        </p:nvPicPr>
        <p:blipFill>
          <a:blip r:embed="rId4">
            <a:alphaModFix/>
          </a:blip>
          <a:stretch>
            <a:fillRect/>
          </a:stretch>
        </p:blipFill>
        <p:spPr>
          <a:xfrm>
            <a:off x="3051200" y="361150"/>
            <a:ext cx="6049000" cy="4209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61725" y="117675"/>
            <a:ext cx="2546700" cy="44832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Corbel"/>
              <a:buChar char="●"/>
            </a:pPr>
            <a:r>
              <a:rPr lang="en" sz="1200">
                <a:solidFill>
                  <a:srgbClr val="000000"/>
                </a:solidFill>
                <a:latin typeface="Corbel"/>
                <a:ea typeface="Corbel"/>
                <a:cs typeface="Corbel"/>
                <a:sym typeface="Corbel"/>
              </a:rPr>
              <a:t>What do you notice in the background of this photo?</a:t>
            </a:r>
            <a:endParaRPr sz="1200">
              <a:solidFill>
                <a:srgbClr val="000000"/>
              </a:solidFill>
              <a:latin typeface="Corbel"/>
              <a:ea typeface="Corbel"/>
              <a:cs typeface="Corbel"/>
              <a:sym typeface="Corbel"/>
            </a:endParaRPr>
          </a:p>
          <a:p>
            <a:pPr indent="-304800" lvl="0" marL="457200" rtl="0" algn="l">
              <a:lnSpc>
                <a:spcPct val="115000"/>
              </a:lnSpc>
              <a:spcBef>
                <a:spcPts val="0"/>
              </a:spcBef>
              <a:spcAft>
                <a:spcPts val="0"/>
              </a:spcAft>
              <a:buClr>
                <a:srgbClr val="000000"/>
              </a:buClr>
              <a:buSzPts val="1200"/>
              <a:buFont typeface="Corbel"/>
              <a:buChar char="●"/>
            </a:pPr>
            <a:r>
              <a:rPr lang="en" sz="1200">
                <a:solidFill>
                  <a:srgbClr val="000000"/>
                </a:solidFill>
                <a:latin typeface="Corbel"/>
                <a:ea typeface="Corbel"/>
                <a:cs typeface="Corbel"/>
                <a:sym typeface="Corbel"/>
              </a:rPr>
              <a:t>What do you notice about the clothing worn by the people in this photograph?  Why would they wear these types of clothing?</a:t>
            </a:r>
            <a:endParaRPr sz="1200">
              <a:solidFill>
                <a:srgbClr val="000000"/>
              </a:solidFill>
              <a:latin typeface="Corbel"/>
              <a:ea typeface="Corbel"/>
              <a:cs typeface="Corbel"/>
              <a:sym typeface="Corbel"/>
            </a:endParaRPr>
          </a:p>
          <a:p>
            <a:pPr indent="-304800" lvl="0" marL="457200" rtl="0" algn="l">
              <a:lnSpc>
                <a:spcPct val="115000"/>
              </a:lnSpc>
              <a:spcBef>
                <a:spcPts val="0"/>
              </a:spcBef>
              <a:spcAft>
                <a:spcPts val="0"/>
              </a:spcAft>
              <a:buClr>
                <a:srgbClr val="000000"/>
              </a:buClr>
              <a:buSzPts val="1200"/>
              <a:buFont typeface="Corbel"/>
              <a:buChar char="●"/>
            </a:pPr>
            <a:r>
              <a:rPr lang="en" sz="1200">
                <a:solidFill>
                  <a:srgbClr val="000000"/>
                </a:solidFill>
                <a:latin typeface="Corbel"/>
                <a:ea typeface="Corbel"/>
                <a:cs typeface="Corbel"/>
                <a:sym typeface="Corbel"/>
              </a:rPr>
              <a:t>What time of day do you think this would be? Give evidence from the photograph to support your answer.</a:t>
            </a:r>
            <a:endParaRPr sz="1200">
              <a:solidFill>
                <a:srgbClr val="000000"/>
              </a:solidFill>
              <a:latin typeface="Corbel"/>
              <a:ea typeface="Corbel"/>
              <a:cs typeface="Corbel"/>
              <a:sym typeface="Corbel"/>
            </a:endParaRPr>
          </a:p>
          <a:p>
            <a:pPr indent="-304800" lvl="0" marL="457200" rtl="0" algn="l">
              <a:lnSpc>
                <a:spcPct val="115000"/>
              </a:lnSpc>
              <a:spcBef>
                <a:spcPts val="0"/>
              </a:spcBef>
              <a:spcAft>
                <a:spcPts val="0"/>
              </a:spcAft>
              <a:buClr>
                <a:srgbClr val="000000"/>
              </a:buClr>
              <a:buSzPts val="1200"/>
              <a:buFont typeface="Corbel"/>
              <a:buChar char="●"/>
            </a:pPr>
            <a:r>
              <a:rPr lang="en" sz="1200">
                <a:solidFill>
                  <a:srgbClr val="000000"/>
                </a:solidFill>
                <a:latin typeface="Corbel"/>
                <a:ea typeface="Corbel"/>
                <a:cs typeface="Corbel"/>
                <a:sym typeface="Corbel"/>
              </a:rPr>
              <a:t>What time of year would this photograph be taken? Give evidence from the photograph to support your answer.</a:t>
            </a:r>
            <a:endParaRPr sz="1200">
              <a:solidFill>
                <a:srgbClr val="000000"/>
              </a:solidFill>
              <a:latin typeface="Corbel"/>
              <a:ea typeface="Corbel"/>
              <a:cs typeface="Corbel"/>
              <a:sym typeface="Corbel"/>
            </a:endParaRPr>
          </a:p>
          <a:p>
            <a:pPr indent="-304800" lvl="0" marL="457200" rtl="0" algn="l">
              <a:lnSpc>
                <a:spcPct val="115000"/>
              </a:lnSpc>
              <a:spcBef>
                <a:spcPts val="0"/>
              </a:spcBef>
              <a:spcAft>
                <a:spcPts val="0"/>
              </a:spcAft>
              <a:buClr>
                <a:srgbClr val="000000"/>
              </a:buClr>
              <a:buSzPts val="1200"/>
              <a:buFont typeface="Corbel"/>
              <a:buChar char="●"/>
            </a:pPr>
            <a:r>
              <a:rPr lang="en" sz="1200">
                <a:solidFill>
                  <a:srgbClr val="000000"/>
                </a:solidFill>
                <a:latin typeface="Corbel"/>
                <a:ea typeface="Corbel"/>
                <a:cs typeface="Corbel"/>
                <a:sym typeface="Corbel"/>
              </a:rPr>
              <a:t>How do you think the Great Depression affected these Arkansans? Give evidence from the photograph to support your answer.</a:t>
            </a:r>
            <a:endParaRPr sz="1200">
              <a:solidFill>
                <a:srgbClr val="000000"/>
              </a:solidFill>
              <a:latin typeface="Corbel"/>
              <a:ea typeface="Corbel"/>
              <a:cs typeface="Corbel"/>
              <a:sym typeface="Corbel"/>
            </a:endParaRPr>
          </a:p>
          <a:p>
            <a:pPr indent="0" lvl="0" marL="457200" rtl="0" algn="l">
              <a:spcBef>
                <a:spcPts val="2200"/>
              </a:spcBef>
              <a:spcAft>
                <a:spcPts val="0"/>
              </a:spcAft>
              <a:buNone/>
            </a:pPr>
            <a:r>
              <a:t/>
            </a:r>
            <a:endParaRPr sz="1200">
              <a:solidFill>
                <a:srgbClr val="000000"/>
              </a:solidFill>
              <a:latin typeface="Corbel"/>
              <a:ea typeface="Corbel"/>
              <a:cs typeface="Corbel"/>
              <a:sym typeface="Corbel"/>
            </a:endParaRPr>
          </a:p>
        </p:txBody>
      </p:sp>
      <p:sp>
        <p:nvSpPr>
          <p:cNvPr id="94" name="Google Shape;94;p19"/>
          <p:cNvSpPr txBox="1"/>
          <p:nvPr/>
        </p:nvSpPr>
        <p:spPr>
          <a:xfrm>
            <a:off x="2887575" y="4485375"/>
            <a:ext cx="6487500" cy="5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orbel"/>
                <a:ea typeface="Corbel"/>
                <a:cs typeface="Corbel"/>
                <a:sym typeface="Corbel"/>
              </a:rPr>
              <a:t>Shahn, Ben, photographer. Weighing in cotton. Pulaski County, Arkansas. October 1935. [Photograph] Farm Security Administration-Office of War Information Photograph Collection,Library of Congress Prints and Photographs Division.</a:t>
            </a:r>
            <a:endParaRPr sz="1200">
              <a:latin typeface="Corbel"/>
              <a:ea typeface="Corbel"/>
              <a:cs typeface="Corbel"/>
              <a:sym typeface="Corbel"/>
            </a:endParaRPr>
          </a:p>
        </p:txBody>
      </p:sp>
      <p:pic>
        <p:nvPicPr>
          <p:cNvPr descr="&lt;p&gt;Nine African Americans, both male and female are visible in this black and white photograph. They are standing at the edge of a cotton field, waiting to weigh their sacks of cotton. The field is visible in the background and there is a little cotton on the plants. The people wear hats and it appears to be late afternoon. A road runs along the left side of the field in the background.&lt;/p&gt;&#10;" id="95" name="Google Shape;95;p19"/>
          <p:cNvPicPr preferRelativeResize="0"/>
          <p:nvPr/>
        </p:nvPicPr>
        <p:blipFill>
          <a:blip r:embed="rId3">
            <a:alphaModFix/>
          </a:blip>
          <a:stretch>
            <a:fillRect/>
          </a:stretch>
        </p:blipFill>
        <p:spPr>
          <a:xfrm>
            <a:off x="3051200" y="361150"/>
            <a:ext cx="6049000" cy="4209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1210525" y="142175"/>
            <a:ext cx="730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u="sng">
                <a:solidFill>
                  <a:schemeClr val="hlink"/>
                </a:solidFill>
                <a:latin typeface="Corbel"/>
                <a:ea typeface="Corbel"/>
                <a:cs typeface="Corbel"/>
                <a:sym typeface="Corbel"/>
                <a:hlinkClick r:id="rId3"/>
              </a:rPr>
              <a:t>Cotton pickers, Pulaski County, Arkansas</a:t>
            </a:r>
            <a:endParaRPr b="1" sz="3000">
              <a:latin typeface="Corbel"/>
              <a:ea typeface="Corbel"/>
              <a:cs typeface="Corbel"/>
              <a:sym typeface="Corbel"/>
            </a:endParaRPr>
          </a:p>
        </p:txBody>
      </p:sp>
      <p:pic>
        <p:nvPicPr>
          <p:cNvPr descr="&lt;p&gt;Two young black boys stand in a cotton field, one with a bag of cotton over his shoulder and the other with his hands in his pocket. The cotton field fills the background of the photograph and some plants have cotton on them.&lt;/p&gt;&#10;" id="101" name="Google Shape;101;p20"/>
          <p:cNvPicPr preferRelativeResize="0"/>
          <p:nvPr/>
        </p:nvPicPr>
        <p:blipFill>
          <a:blip r:embed="rId4">
            <a:alphaModFix/>
          </a:blip>
          <a:stretch>
            <a:fillRect/>
          </a:stretch>
        </p:blipFill>
        <p:spPr>
          <a:xfrm>
            <a:off x="2220637" y="714875"/>
            <a:ext cx="5607976" cy="4486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0" y="376325"/>
            <a:ext cx="2194500" cy="49491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How old do these young boys look?</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Where are they and what are they doing?</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Do you believe they should be picking cotton at such a young age?</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Why would they have to pick cotton at their age?</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What do you think they’re feeling at the time of this photo?</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How do you think these Arkansans were affected by the Great Depression?</a:t>
            </a:r>
            <a:endParaRPr sz="1400">
              <a:solidFill>
                <a:srgbClr val="000000"/>
              </a:solidFill>
              <a:latin typeface="Corbel"/>
              <a:ea typeface="Corbel"/>
              <a:cs typeface="Corbel"/>
              <a:sym typeface="Corbel"/>
            </a:endParaRPr>
          </a:p>
          <a:p>
            <a:pPr indent="0" lvl="0" marL="457200" rtl="0" algn="l">
              <a:spcBef>
                <a:spcPts val="2200"/>
              </a:spcBef>
              <a:spcAft>
                <a:spcPts val="0"/>
              </a:spcAft>
              <a:buNone/>
            </a:pPr>
            <a:r>
              <a:t/>
            </a:r>
            <a:endParaRPr b="1" sz="1400">
              <a:solidFill>
                <a:srgbClr val="000000"/>
              </a:solidFill>
              <a:latin typeface="Corbel"/>
              <a:ea typeface="Corbel"/>
              <a:cs typeface="Corbel"/>
              <a:sym typeface="Corbel"/>
            </a:endParaRPr>
          </a:p>
        </p:txBody>
      </p:sp>
      <p:pic>
        <p:nvPicPr>
          <p:cNvPr descr="&lt;p&gt;Two young black boys stand in a cotton field, one with a bag of cotton over his shoulder and the other with his hands in his pocket. The cotton field fills the background of the photograph and some plants have cotton on them.&lt;/p&gt;&#10;" id="107" name="Google Shape;107;p21"/>
          <p:cNvPicPr preferRelativeResize="0"/>
          <p:nvPr/>
        </p:nvPicPr>
        <p:blipFill>
          <a:blip r:embed="rId3">
            <a:alphaModFix/>
          </a:blip>
          <a:stretch>
            <a:fillRect/>
          </a:stretch>
        </p:blipFill>
        <p:spPr>
          <a:xfrm>
            <a:off x="2220637" y="714875"/>
            <a:ext cx="5607976" cy="4486375"/>
          </a:xfrm>
          <a:prstGeom prst="rect">
            <a:avLst/>
          </a:prstGeom>
          <a:noFill/>
          <a:ln>
            <a:noFill/>
          </a:ln>
        </p:spPr>
      </p:pic>
      <p:sp>
        <p:nvSpPr>
          <p:cNvPr id="108" name="Google Shape;108;p21"/>
          <p:cNvSpPr txBox="1"/>
          <p:nvPr/>
        </p:nvSpPr>
        <p:spPr>
          <a:xfrm>
            <a:off x="2733525" y="-57750"/>
            <a:ext cx="4745400" cy="105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latin typeface="Corbel"/>
                <a:ea typeface="Corbel"/>
                <a:cs typeface="Corbel"/>
                <a:sym typeface="Corbel"/>
              </a:rPr>
              <a:t>Shahn, Ben, photographer. Cotton pickers, Pulaski County, Arkansas. October 1935. [Photograph]. Farm Security Administration-Office of War Information Photograph Collection,Library of Congress Prints and Photographs Division.</a:t>
            </a:r>
            <a:endParaRPr sz="1100">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