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Corbel"/>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Corbel-bold.fntdata"/><Relationship Id="rId10" Type="http://schemas.openxmlformats.org/officeDocument/2006/relationships/slide" Target="slides/slide5.xml"/><Relationship Id="rId21" Type="http://schemas.openxmlformats.org/officeDocument/2006/relationships/font" Target="fonts/Corbel-regular.fntdata"/><Relationship Id="rId13" Type="http://schemas.openxmlformats.org/officeDocument/2006/relationships/slide" Target="slides/slide8.xml"/><Relationship Id="rId24" Type="http://schemas.openxmlformats.org/officeDocument/2006/relationships/font" Target="fonts/Corbel-boldItalic.fntdata"/><Relationship Id="rId12" Type="http://schemas.openxmlformats.org/officeDocument/2006/relationships/slide" Target="slides/slide7.xml"/><Relationship Id="rId23" Type="http://schemas.openxmlformats.org/officeDocument/2006/relationships/font" Target="fonts/Corbel-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84fa9a8bd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84fa9a8bd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84fa9a8bd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84fa9a8bd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84fa9a8bd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84fa9a8bd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84fa9a8bd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84fa9a8bd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84fa9a8bd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84fa9a8bd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84fa9a8bd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84fa9a8bd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7104ad81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7104ad81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84fa9a8b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84fa9a8b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7104ad81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7104ad81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84fa9a8b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84fa9a8b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84fa9a8b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84fa9a8b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84fa9a8b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84fa9a8b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84fa9a8bd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84fa9a8bd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84fa9a8bd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84fa9a8bd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loc.gov/item/gs19000289/"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hyperlink" Target="https://www.loc.gov/item/gs19000289/"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www.loc.gov/item/2007676131/"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hyperlink" Target="https://www.loc.gov/item/2007676131/" TargetMode="External"/><Relationship Id="rId5" Type="http://schemas.openxmlformats.org/officeDocument/2006/relationships/hyperlink" Target="https://www.loc.gov/item/200767613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hyperlink" Target="https://www.loc.gov/item/2010588358/"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hyperlink" Target="https://www.loc.gov/item/201058835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loc.gov/item/00650907/"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www.loc.gov/item/2011632454/"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www.loc.gov/item/2011632454/"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www.loc.gov/item/thc1995014120/PP/" TargetMode="Externa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hyperlink" Target="https://www.loc.gov/item/thc1995014120/P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hyperlink" Target="https://www.loc.gov/item/201680845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hyperlink" Target="https://www.loc.gov/item/2016808453/"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title"/>
          </p:nvPr>
        </p:nvSpPr>
        <p:spPr>
          <a:xfrm>
            <a:off x="2172550" y="291675"/>
            <a:ext cx="41280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000000"/>
                </a:solidFill>
                <a:latin typeface="Corbel"/>
                <a:ea typeface="Corbel"/>
                <a:cs typeface="Corbel"/>
                <a:sym typeface="Corbel"/>
              </a:rPr>
              <a:t>U.S. National Parks</a:t>
            </a:r>
            <a:endParaRPr sz="3600">
              <a:solidFill>
                <a:srgbClr val="000000"/>
              </a:solidFill>
              <a:latin typeface="Corbel"/>
              <a:ea typeface="Corbel"/>
              <a:cs typeface="Corbel"/>
              <a:sym typeface="Corbel"/>
            </a:endParaRPr>
          </a:p>
          <a:p>
            <a:pPr indent="0" lvl="0" marL="0" rtl="0" algn="l">
              <a:spcBef>
                <a:spcPts val="0"/>
              </a:spcBef>
              <a:spcAft>
                <a:spcPts val="0"/>
              </a:spcAft>
              <a:buNone/>
            </a:pPr>
            <a:r>
              <a:t/>
            </a:r>
            <a:endParaRPr/>
          </a:p>
        </p:txBody>
      </p:sp>
      <p:sp>
        <p:nvSpPr>
          <p:cNvPr id="55" name="Google Shape;55;p13"/>
          <p:cNvSpPr txBox="1"/>
          <p:nvPr>
            <p:ph idx="1" type="body"/>
          </p:nvPr>
        </p:nvSpPr>
        <p:spPr>
          <a:xfrm>
            <a:off x="2291050" y="1381263"/>
            <a:ext cx="4009500" cy="813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400">
                <a:solidFill>
                  <a:srgbClr val="232324"/>
                </a:solidFill>
                <a:latin typeface="Corbel"/>
                <a:ea typeface="Corbel"/>
                <a:cs typeface="Corbel"/>
                <a:sym typeface="Corbel"/>
              </a:rPr>
              <a:t>Why have National Parks?</a:t>
            </a:r>
            <a:endParaRPr sz="2400">
              <a:latin typeface="Corbel"/>
              <a:ea typeface="Corbel"/>
              <a:cs typeface="Corbel"/>
              <a:sym typeface="Corbel"/>
            </a:endParaRPr>
          </a:p>
        </p:txBody>
      </p:sp>
      <p:sp>
        <p:nvSpPr>
          <p:cNvPr id="56" name="Google Shape;56;p13"/>
          <p:cNvSpPr txBox="1"/>
          <p:nvPr>
            <p:ph idx="2" type="body"/>
          </p:nvPr>
        </p:nvSpPr>
        <p:spPr>
          <a:xfrm>
            <a:off x="1289375" y="2495075"/>
            <a:ext cx="7117800" cy="25128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Why are some places national parks, and others are national historic sites?</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Why do you think the places in these documents became part of the national park system?</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important events took place at these sites?</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Are national parks important to Americans? Why or why not?</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types of landforms, vegetation, and wildlife are present in each place?</a:t>
            </a:r>
            <a:endParaRPr sz="1350">
              <a:solidFill>
                <a:srgbClr val="000000"/>
              </a:solidFill>
              <a:latin typeface="Corbel"/>
              <a:ea typeface="Corbel"/>
              <a:cs typeface="Corbel"/>
              <a:sym typeface="Corbel"/>
            </a:endParaRPr>
          </a:p>
          <a:p>
            <a:pPr indent="0" lvl="0" marL="0" rtl="0" algn="l">
              <a:spcBef>
                <a:spcPts val="2200"/>
              </a:spcBef>
              <a:spcAft>
                <a:spcPts val="16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2"/>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50" u="sng">
                <a:solidFill>
                  <a:schemeClr val="hlink"/>
                </a:solidFill>
                <a:latin typeface="Corbel"/>
                <a:ea typeface="Corbel"/>
                <a:cs typeface="Corbel"/>
                <a:sym typeface="Corbel"/>
                <a:hlinkClick r:id="rId3"/>
              </a:rPr>
              <a:t>This booklet is a tourist guide to Hot Springs National Park written in 1919. It contains maps, photographs, lists of the bathhouses, and descriptions of other attractions.</a:t>
            </a:r>
            <a:endParaRPr u="sng">
              <a:solidFill>
                <a:srgbClr val="000000"/>
              </a:solidFill>
              <a:latin typeface="Corbel"/>
              <a:ea typeface="Corbel"/>
              <a:cs typeface="Corbel"/>
              <a:sym typeface="Corbel"/>
            </a:endParaRPr>
          </a:p>
        </p:txBody>
      </p:sp>
      <p:pic>
        <p:nvPicPr>
          <p:cNvPr descr="&lt;p&gt;There are 24 images in this booklet which describes Hot Springs. The cover image shows a woman with a parasol walking down Central Avenue in front of the bathhouses.&lt;/p&gt;&#10;" id="117" name="Google Shape;117;p22"/>
          <p:cNvPicPr preferRelativeResize="0"/>
          <p:nvPr/>
        </p:nvPicPr>
        <p:blipFill>
          <a:blip r:embed="rId4">
            <a:alphaModFix/>
          </a:blip>
          <a:stretch>
            <a:fillRect/>
          </a:stretch>
        </p:blipFill>
        <p:spPr>
          <a:xfrm>
            <a:off x="4847200" y="229075"/>
            <a:ext cx="3145191"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3"/>
          <p:cNvSpPr txBox="1"/>
          <p:nvPr>
            <p:ph idx="1" type="body"/>
          </p:nvPr>
        </p:nvSpPr>
        <p:spPr>
          <a:xfrm>
            <a:off x="478975" y="546275"/>
            <a:ext cx="2808000" cy="3179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Why was this place set aside as a national park?</a:t>
            </a:r>
            <a:endParaRPr sz="1400">
              <a:solidFill>
                <a:srgbClr val="000000"/>
              </a:solidFill>
              <a:latin typeface="Corbel"/>
              <a:ea typeface="Corbel"/>
              <a:cs typeface="Corbel"/>
              <a:sym typeface="Corbel"/>
            </a:endParaRPr>
          </a:p>
          <a:p>
            <a:pPr indent="-317500" lvl="0" marL="457200" rtl="0" algn="l">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Why were the hot springs were a tourist attraction?  </a:t>
            </a:r>
            <a:endParaRPr sz="1400">
              <a:solidFill>
                <a:srgbClr val="000000"/>
              </a:solidFill>
              <a:latin typeface="Corbel"/>
              <a:ea typeface="Corbel"/>
              <a:cs typeface="Corbel"/>
              <a:sym typeface="Corbel"/>
            </a:endParaRPr>
          </a:p>
          <a:p>
            <a:pPr indent="-317500" lvl="0" marL="457200" rtl="0" algn="l">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What was the purpose of creating this booklet about Hot Springs National Park?</a:t>
            </a:r>
            <a:endParaRPr sz="1400">
              <a:solidFill>
                <a:srgbClr val="000000"/>
              </a:solidFill>
              <a:latin typeface="Corbel"/>
              <a:ea typeface="Corbel"/>
              <a:cs typeface="Corbel"/>
              <a:sym typeface="Corbel"/>
            </a:endParaRPr>
          </a:p>
          <a:p>
            <a:pPr indent="0" lvl="0" marL="457200" rtl="0" algn="l">
              <a:spcBef>
                <a:spcPts val="2200"/>
              </a:spcBef>
              <a:spcAft>
                <a:spcPts val="1600"/>
              </a:spcAft>
              <a:buNone/>
            </a:pPr>
            <a:r>
              <a:t/>
            </a:r>
            <a:endParaRPr sz="1350" u="sng">
              <a:solidFill>
                <a:srgbClr val="000000"/>
              </a:solidFill>
              <a:latin typeface="Corbel"/>
              <a:ea typeface="Corbel"/>
              <a:cs typeface="Corbel"/>
              <a:sym typeface="Corbel"/>
            </a:endParaRPr>
          </a:p>
        </p:txBody>
      </p:sp>
      <p:pic>
        <p:nvPicPr>
          <p:cNvPr descr="&lt;p&gt;There are 24 images in this booklet which describes Hot Springs. The cover image shows a woman with a parasol walking down Central Avenue in front of the bathhouses.&lt;/p&gt;&#10;" id="123" name="Google Shape;123;p23"/>
          <p:cNvPicPr preferRelativeResize="0"/>
          <p:nvPr/>
        </p:nvPicPr>
        <p:blipFill>
          <a:blip r:embed="rId3">
            <a:alphaModFix/>
          </a:blip>
          <a:stretch>
            <a:fillRect/>
          </a:stretch>
        </p:blipFill>
        <p:spPr>
          <a:xfrm>
            <a:off x="4847200" y="229075"/>
            <a:ext cx="3145191" cy="4838700"/>
          </a:xfrm>
          <a:prstGeom prst="rect">
            <a:avLst/>
          </a:prstGeom>
          <a:noFill/>
          <a:ln>
            <a:noFill/>
          </a:ln>
        </p:spPr>
      </p:pic>
      <p:sp>
        <p:nvSpPr>
          <p:cNvPr id="124" name="Google Shape;124;p23"/>
          <p:cNvSpPr txBox="1"/>
          <p:nvPr/>
        </p:nvSpPr>
        <p:spPr>
          <a:xfrm>
            <a:off x="564525" y="2864450"/>
            <a:ext cx="33801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 sz="1200">
                <a:latin typeface="Corbel"/>
                <a:ea typeface="Corbel"/>
                <a:cs typeface="Corbel"/>
                <a:sym typeface="Corbel"/>
              </a:rPr>
              <a:t>United States Railroad Administration. </a:t>
            </a:r>
            <a:r>
              <a:rPr i="1" lang="en" sz="1200">
                <a:latin typeface="Corbel"/>
                <a:ea typeface="Corbel"/>
                <a:cs typeface="Corbel"/>
                <a:sym typeface="Corbel"/>
              </a:rPr>
              <a:t>Hot Springs National Park, Arkansas.</a:t>
            </a:r>
            <a:r>
              <a:rPr lang="en" sz="1200">
                <a:latin typeface="Corbel"/>
                <a:ea typeface="Corbel"/>
                <a:cs typeface="Corbel"/>
                <a:sym typeface="Corbel"/>
              </a:rPr>
              <a:t> Chicago: Press of W. J. Hartman co, 1919. Library of Congress.</a:t>
            </a:r>
            <a:endParaRPr sz="1200">
              <a:uFill>
                <a:noFill/>
              </a:uFill>
              <a:latin typeface="Corbel"/>
              <a:ea typeface="Corbel"/>
              <a:cs typeface="Corbel"/>
              <a:sym typeface="Corbel"/>
              <a:hlinkClick r:id="rId4"/>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4"/>
          <p:cNvSpPr txBox="1"/>
          <p:nvPr>
            <p:ph idx="1" type="body"/>
          </p:nvPr>
        </p:nvSpPr>
        <p:spPr>
          <a:xfrm>
            <a:off x="876250" y="1215350"/>
            <a:ext cx="3145200" cy="295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u="sng">
                <a:solidFill>
                  <a:schemeClr val="hlink"/>
                </a:solidFill>
                <a:latin typeface="Corbel"/>
                <a:ea typeface="Corbel"/>
                <a:cs typeface="Corbel"/>
                <a:sym typeface="Corbel"/>
                <a:hlinkClick r:id="rId3"/>
              </a:rPr>
              <a:t>Works Progress Administration poster advertising Grand Canyon National Park, ca. 1938</a:t>
            </a:r>
            <a:endParaRPr sz="2400">
              <a:solidFill>
                <a:srgbClr val="000000"/>
              </a:solidFill>
              <a:latin typeface="Corbel"/>
              <a:ea typeface="Corbel"/>
              <a:cs typeface="Corbel"/>
              <a:sym typeface="Corbel"/>
            </a:endParaRPr>
          </a:p>
        </p:txBody>
      </p:sp>
      <p:pic>
        <p:nvPicPr>
          <p:cNvPr descr="&lt;p&gt;The poster shows the plateaus and canyon, with the Colorado River running through it.&lt;/p&gt;&#10;" id="130" name="Google Shape;130;p24"/>
          <p:cNvPicPr preferRelativeResize="0"/>
          <p:nvPr/>
        </p:nvPicPr>
        <p:blipFill>
          <a:blip r:embed="rId4">
            <a:alphaModFix/>
          </a:blip>
          <a:stretch>
            <a:fillRect/>
          </a:stretch>
        </p:blipFill>
        <p:spPr>
          <a:xfrm>
            <a:off x="4979625" y="117550"/>
            <a:ext cx="3593231"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descr="&lt;p&gt;The poster shows the plateaus and canyon, with the Colorado River running through it.&lt;/p&gt;&#10;" id="135" name="Google Shape;135;p25"/>
          <p:cNvPicPr preferRelativeResize="0"/>
          <p:nvPr/>
        </p:nvPicPr>
        <p:blipFill>
          <a:blip r:embed="rId3">
            <a:alphaModFix/>
          </a:blip>
          <a:stretch>
            <a:fillRect/>
          </a:stretch>
        </p:blipFill>
        <p:spPr>
          <a:xfrm>
            <a:off x="4979625" y="117550"/>
            <a:ext cx="3593231" cy="4838700"/>
          </a:xfrm>
          <a:prstGeom prst="rect">
            <a:avLst/>
          </a:prstGeom>
          <a:noFill/>
          <a:ln>
            <a:noFill/>
          </a:ln>
        </p:spPr>
      </p:pic>
      <p:sp>
        <p:nvSpPr>
          <p:cNvPr id="136" name="Google Shape;136;p25"/>
          <p:cNvSpPr txBox="1"/>
          <p:nvPr/>
        </p:nvSpPr>
        <p:spPr>
          <a:xfrm>
            <a:off x="459975" y="752700"/>
            <a:ext cx="3000000" cy="30000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landforms do you see in this photograph? Are they unusual?</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Why do you think this poster was created?</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Why do you think this place became a national park?</a:t>
            </a:r>
            <a:endParaRPr>
              <a:latin typeface="Corbel"/>
              <a:ea typeface="Corbel"/>
              <a:cs typeface="Corbel"/>
              <a:sym typeface="Corbel"/>
            </a:endParaRPr>
          </a:p>
        </p:txBody>
      </p:sp>
      <p:sp>
        <p:nvSpPr>
          <p:cNvPr id="137" name="Google Shape;137;p25"/>
          <p:cNvSpPr txBox="1"/>
          <p:nvPr/>
        </p:nvSpPr>
        <p:spPr>
          <a:xfrm>
            <a:off x="703900" y="3394175"/>
            <a:ext cx="3352500" cy="190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 sz="1100">
                <a:uFill>
                  <a:noFill/>
                </a:uFill>
                <a:latin typeface="Corbel"/>
                <a:ea typeface="Corbel"/>
                <a:cs typeface="Corbel"/>
                <a:sym typeface="Corbel"/>
                <a:hlinkClick r:id="rId4"/>
              </a:rPr>
              <a:t>Works Progress Administration. “Grand Canyon National Park, a Free Government Service.” ca. 1938. [Washington, D.C.: Department of the Interior, National Park Service] Library of Congress Prints and Photographs Division.</a:t>
            </a:r>
            <a:endParaRPr sz="1100">
              <a:uFill>
                <a:noFill/>
              </a:uFill>
              <a:latin typeface="Corbel"/>
              <a:ea typeface="Corbel"/>
              <a:cs typeface="Corbel"/>
              <a:sym typeface="Corbel"/>
              <a:hlinkClick r:id="rId5"/>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pic>
        <p:nvPicPr>
          <p:cNvPr descr="&lt;p&gt;This is a brochure created by the National Park Service for visitors to the Statue of Liberty and Ellis Island. On the left hand side is information about the history of Ellis Island and an illustrated physical description of the Statue of Liberty. Emma Lazarus’s poem “The New Colossus” is reprinted on this side. There is a timeline about the Statue of Liberty on the bottom. On the top is a map showing how to reach the island by ferry. The right side of the brochure contains information about the history of Ellis Island immigration station. Historic photographs of immigrants at Ellis Island are in the background of the text. There is a timeline at the bottom of the right side with the history of Ellis Island.&lt;/p&gt;&#10;" id="142" name="Google Shape;142;p26"/>
          <p:cNvPicPr preferRelativeResize="0"/>
          <p:nvPr/>
        </p:nvPicPr>
        <p:blipFill>
          <a:blip r:embed="rId3">
            <a:alphaModFix/>
          </a:blip>
          <a:stretch>
            <a:fillRect/>
          </a:stretch>
        </p:blipFill>
        <p:spPr>
          <a:xfrm>
            <a:off x="1159100" y="1066498"/>
            <a:ext cx="6618900" cy="3123150"/>
          </a:xfrm>
          <a:prstGeom prst="rect">
            <a:avLst/>
          </a:prstGeom>
          <a:noFill/>
          <a:ln>
            <a:noFill/>
          </a:ln>
        </p:spPr>
      </p:pic>
      <p:sp>
        <p:nvSpPr>
          <p:cNvPr id="143" name="Google Shape;143;p26"/>
          <p:cNvSpPr txBox="1"/>
          <p:nvPr/>
        </p:nvSpPr>
        <p:spPr>
          <a:xfrm>
            <a:off x="673650" y="-202125"/>
            <a:ext cx="7701300" cy="110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50" u="sng">
                <a:solidFill>
                  <a:schemeClr val="hlink"/>
                </a:solidFill>
                <a:latin typeface="Corbel"/>
                <a:ea typeface="Corbel"/>
                <a:cs typeface="Corbel"/>
                <a:sym typeface="Corbel"/>
                <a:hlinkClick r:id="rId4"/>
              </a:rPr>
              <a:t>Statue of Liberty view is from ground level and Ellis Island is viewed from above. Includes text, location map showing ferry connections, 2 illustrated timelines and illustrations depicting the history of the area.</a:t>
            </a:r>
            <a:endParaRPr>
              <a:latin typeface="Corbel"/>
              <a:ea typeface="Corbel"/>
              <a:cs typeface="Corbel"/>
              <a:sym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descr="&lt;p&gt;This is a brochure created by the National Park Service for visitors to the Statue of Liberty and Ellis Island. On the left hand side is information about the history of Ellis Island and an illustrated physical description of the Statue of Liberty. Emma Lazarus’s poem “The New Colossus” is reprinted on this side. There is a timeline about the Statue of Liberty on the bottom. On the top is a map showing how to reach the island by ferry. The right side of the brochure contains information about the history of Ellis Island immigration station. Historic photographs of immigrants at Ellis Island are in the background of the text. There is a timeline at the bottom of the right side with the history of Ellis Island.&lt;/p&gt;&#10;" id="148" name="Google Shape;148;p27"/>
          <p:cNvPicPr preferRelativeResize="0"/>
          <p:nvPr/>
        </p:nvPicPr>
        <p:blipFill>
          <a:blip r:embed="rId3">
            <a:alphaModFix/>
          </a:blip>
          <a:stretch>
            <a:fillRect/>
          </a:stretch>
        </p:blipFill>
        <p:spPr>
          <a:xfrm>
            <a:off x="1180000" y="676223"/>
            <a:ext cx="6618900" cy="3123150"/>
          </a:xfrm>
          <a:prstGeom prst="rect">
            <a:avLst/>
          </a:prstGeom>
          <a:noFill/>
          <a:ln>
            <a:noFill/>
          </a:ln>
        </p:spPr>
      </p:pic>
      <p:sp>
        <p:nvSpPr>
          <p:cNvPr id="149" name="Google Shape;149;p27"/>
          <p:cNvSpPr txBox="1"/>
          <p:nvPr/>
        </p:nvSpPr>
        <p:spPr>
          <a:xfrm>
            <a:off x="2348725" y="3799375"/>
            <a:ext cx="5659200" cy="15504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physical geography do you see in this brochure?</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Why do you think this brochure was created?</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Why do you think this place became a national park?</a:t>
            </a:r>
            <a:endParaRPr>
              <a:latin typeface="Corbel"/>
              <a:ea typeface="Corbel"/>
              <a:cs typeface="Corbel"/>
              <a:sym typeface="Corbel"/>
            </a:endParaRPr>
          </a:p>
        </p:txBody>
      </p:sp>
      <p:sp>
        <p:nvSpPr>
          <p:cNvPr id="150" name="Google Shape;150;p27"/>
          <p:cNvSpPr txBox="1"/>
          <p:nvPr/>
        </p:nvSpPr>
        <p:spPr>
          <a:xfrm>
            <a:off x="407725" y="0"/>
            <a:ext cx="9541200" cy="80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u="sng">
                <a:latin typeface="Corbel"/>
                <a:ea typeface="Corbel"/>
                <a:cs typeface="Corbel"/>
                <a:sym typeface="Corbel"/>
                <a:hlinkClick r:id="rId4"/>
              </a:rPr>
              <a:t>United States National Park Service. Statue of Liberty and Ellis Island. [Washington, D.C.: National Park Service, 2010] Map.</a:t>
            </a:r>
            <a:endParaRPr sz="1200">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176950" y="3942475"/>
            <a:ext cx="3105900" cy="101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ph idx="1" type="body"/>
          </p:nvPr>
        </p:nvSpPr>
        <p:spPr>
          <a:xfrm>
            <a:off x="415800" y="262675"/>
            <a:ext cx="3563700" cy="3243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u="sng">
                <a:solidFill>
                  <a:schemeClr val="hlink"/>
                </a:solidFill>
                <a:latin typeface="Corbel"/>
                <a:ea typeface="Corbel"/>
                <a:cs typeface="Corbel"/>
                <a:sym typeface="Corbel"/>
                <a:hlinkClick r:id="rId3"/>
              </a:rPr>
              <a:t>Group of people, some on horseback, looking at canyon and Great Fall of the Yellowstone River, Yellowstone National Park, Wyoming.</a:t>
            </a:r>
            <a:endParaRPr sz="1800">
              <a:latin typeface="Corbel"/>
              <a:ea typeface="Corbel"/>
              <a:cs typeface="Corbel"/>
              <a:sym typeface="Corbel"/>
            </a:endParaRPr>
          </a:p>
        </p:txBody>
      </p:sp>
      <p:pic>
        <p:nvPicPr>
          <p:cNvPr descr="&lt;p&gt;A photograph from 1931 or 1932 of a group of people on the side of a road. Some are riding on horseback, some are standing near a car.  The road overlooks the canyon and Great Fall of the Yellowstone River, Yellowstone National Park, Wyoming.&lt;/p&gt;&#10;" id="63" name="Google Shape;63;p14"/>
          <p:cNvPicPr preferRelativeResize="0"/>
          <p:nvPr/>
        </p:nvPicPr>
        <p:blipFill>
          <a:blip r:embed="rId4">
            <a:alphaModFix/>
          </a:blip>
          <a:stretch>
            <a:fillRect/>
          </a:stretch>
        </p:blipFill>
        <p:spPr>
          <a:xfrm>
            <a:off x="4675825" y="152400"/>
            <a:ext cx="3897879"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415800" y="3491725"/>
            <a:ext cx="3391500" cy="16929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000000"/>
                </a:solidFill>
                <a:latin typeface="Corbel"/>
                <a:ea typeface="Corbel"/>
                <a:cs typeface="Corbel"/>
                <a:sym typeface="Corbel"/>
              </a:rPr>
              <a:t>“Yellowstone Canyon and Great Fall, Wyoming.” Yellowstone National Park, ca. 1931. LIbrary of Congress Prints and Photographs Division.</a:t>
            </a:r>
            <a:endParaRPr sz="1200">
              <a:solidFill>
                <a:srgbClr val="000000"/>
              </a:solidFill>
              <a:latin typeface="Corbel"/>
              <a:ea typeface="Corbel"/>
              <a:cs typeface="Corbel"/>
              <a:sym typeface="Corbel"/>
            </a:endParaRPr>
          </a:p>
          <a:p>
            <a:pPr indent="0" lvl="0" marL="0" rtl="0" algn="l">
              <a:spcBef>
                <a:spcPts val="2200"/>
              </a:spcBef>
              <a:spcAft>
                <a:spcPts val="0"/>
              </a:spcAft>
              <a:buNone/>
            </a:pPr>
            <a:r>
              <a:t/>
            </a:r>
            <a:endParaRPr sz="1200">
              <a:latin typeface="Corbel"/>
              <a:ea typeface="Corbel"/>
              <a:cs typeface="Corbel"/>
              <a:sym typeface="Corbel"/>
            </a:endParaRPr>
          </a:p>
        </p:txBody>
      </p:sp>
      <p:sp>
        <p:nvSpPr>
          <p:cNvPr id="69" name="Google Shape;69;p15"/>
          <p:cNvSpPr txBox="1"/>
          <p:nvPr>
            <p:ph idx="1" type="body"/>
          </p:nvPr>
        </p:nvSpPr>
        <p:spPr>
          <a:xfrm>
            <a:off x="415800" y="262675"/>
            <a:ext cx="2808000" cy="35637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landforms do you see in this photograph? Are they unusual?</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type of wildlife do you think would live in this habitat? Give evidence from the photo to support your answer.</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When do you think this photograph was taken? Give evidence from the photo to support your answer.</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Why do you think this place became a national park?</a:t>
            </a:r>
            <a:endParaRPr sz="1350">
              <a:solidFill>
                <a:srgbClr val="000000"/>
              </a:solidFill>
              <a:latin typeface="Corbel"/>
              <a:ea typeface="Corbel"/>
              <a:cs typeface="Corbel"/>
              <a:sym typeface="Corbel"/>
            </a:endParaRPr>
          </a:p>
          <a:p>
            <a:pPr indent="0" lvl="0" marL="457200" rtl="0" algn="l">
              <a:spcBef>
                <a:spcPts val="2200"/>
              </a:spcBef>
              <a:spcAft>
                <a:spcPts val="1600"/>
              </a:spcAft>
              <a:buNone/>
            </a:pPr>
            <a:r>
              <a:t/>
            </a:r>
            <a:endParaRPr>
              <a:solidFill>
                <a:srgbClr val="000000"/>
              </a:solidFill>
              <a:latin typeface="Corbel"/>
              <a:ea typeface="Corbel"/>
              <a:cs typeface="Corbel"/>
              <a:sym typeface="Corbel"/>
            </a:endParaRPr>
          </a:p>
        </p:txBody>
      </p:sp>
      <p:pic>
        <p:nvPicPr>
          <p:cNvPr descr="&lt;p&gt;A photograph from 1931 or 1932 of a group of people on the side of a road. Some are riding on horseback, some are standing near a car.  The road overlooks the canyon and Great Fall of the Yellowstone River, Yellowstone National Park, Wyoming.&lt;/p&gt;&#10;" id="70" name="Google Shape;70;p15"/>
          <p:cNvPicPr preferRelativeResize="0"/>
          <p:nvPr/>
        </p:nvPicPr>
        <p:blipFill>
          <a:blip r:embed="rId3">
            <a:alphaModFix/>
          </a:blip>
          <a:stretch>
            <a:fillRect/>
          </a:stretch>
        </p:blipFill>
        <p:spPr>
          <a:xfrm>
            <a:off x="4675825" y="152400"/>
            <a:ext cx="3897879"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176950" y="3942475"/>
            <a:ext cx="3105900" cy="101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txBox="1"/>
          <p:nvPr>
            <p:ph idx="1" type="body"/>
          </p:nvPr>
        </p:nvSpPr>
        <p:spPr>
          <a:xfrm>
            <a:off x="269425" y="1363850"/>
            <a:ext cx="3236100" cy="1298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u="sng">
                <a:solidFill>
                  <a:schemeClr val="hlink"/>
                </a:solidFill>
                <a:latin typeface="Corbel"/>
                <a:ea typeface="Corbel"/>
                <a:cs typeface="Corbel"/>
                <a:sym typeface="Corbel"/>
                <a:hlinkClick r:id="rId3"/>
              </a:rPr>
              <a:t>Photograph of Mount Rushmore, Mount Rushmore National Park, South Dakota</a:t>
            </a:r>
            <a:endParaRPr sz="1800">
              <a:solidFill>
                <a:srgbClr val="000000"/>
              </a:solidFill>
              <a:latin typeface="Corbel"/>
              <a:ea typeface="Corbel"/>
              <a:cs typeface="Corbel"/>
              <a:sym typeface="Corbel"/>
            </a:endParaRPr>
          </a:p>
        </p:txBody>
      </p:sp>
      <p:pic>
        <p:nvPicPr>
          <p:cNvPr descr="&lt;p&gt;A color photograph of Mount Rushmore.  This is a sculpture of four former Presidents of the United States ( Washington, Lincoln, Theodore Roosevelt and Jefferson), carved out of the side of a granite mountain in South Dakota.&lt;/p&gt;&#10;" id="77" name="Google Shape;77;p16"/>
          <p:cNvPicPr preferRelativeResize="0"/>
          <p:nvPr/>
        </p:nvPicPr>
        <p:blipFill>
          <a:blip r:embed="rId4">
            <a:alphaModFix/>
          </a:blip>
          <a:stretch>
            <a:fillRect/>
          </a:stretch>
        </p:blipFill>
        <p:spPr>
          <a:xfrm>
            <a:off x="3783725" y="605425"/>
            <a:ext cx="4761121" cy="37206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176950" y="3533550"/>
            <a:ext cx="3112500" cy="142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350">
                <a:solidFill>
                  <a:srgbClr val="000000"/>
                </a:solidFill>
                <a:uFill>
                  <a:noFill/>
                </a:uFill>
                <a:latin typeface="Corbel"/>
                <a:ea typeface="Corbel"/>
                <a:cs typeface="Corbel"/>
                <a:sym typeface="Corbel"/>
                <a:hlinkClick r:id="rId3"/>
              </a:rPr>
              <a:t>Highsmith, Carol M, photographer. Mount Rushmore, South Dakota. Mount Rushmore South Dakota United States, None. [Between 1980 and 2006] Library of Congress Prints and Photographs Division.</a:t>
            </a:r>
            <a:endParaRPr>
              <a:solidFill>
                <a:srgbClr val="000000"/>
              </a:solidFill>
              <a:latin typeface="Corbel"/>
              <a:ea typeface="Corbel"/>
              <a:cs typeface="Corbel"/>
              <a:sym typeface="Corbel"/>
            </a:endParaRPr>
          </a:p>
        </p:txBody>
      </p:sp>
      <p:sp>
        <p:nvSpPr>
          <p:cNvPr id="83" name="Google Shape;83;p17"/>
          <p:cNvSpPr txBox="1"/>
          <p:nvPr>
            <p:ph idx="1" type="body"/>
          </p:nvPr>
        </p:nvSpPr>
        <p:spPr>
          <a:xfrm>
            <a:off x="234575" y="192975"/>
            <a:ext cx="3236100" cy="36471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Describe the physical geography you see at this place.</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Why do you think these four presidents were chosen for the sculpture?</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were their contributions to the history of the United States?</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Should more presidents be added to Mount Rushmore?</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Why do you think this place became a national park?</a:t>
            </a:r>
            <a:endParaRPr sz="1350">
              <a:solidFill>
                <a:srgbClr val="000000"/>
              </a:solidFill>
              <a:latin typeface="Corbel"/>
              <a:ea typeface="Corbel"/>
              <a:cs typeface="Corbel"/>
              <a:sym typeface="Corbel"/>
            </a:endParaRPr>
          </a:p>
          <a:p>
            <a:pPr indent="0" lvl="0" marL="0" rtl="0" algn="l">
              <a:spcBef>
                <a:spcPts val="2200"/>
              </a:spcBef>
              <a:spcAft>
                <a:spcPts val="1600"/>
              </a:spcAft>
              <a:buNone/>
            </a:pPr>
            <a:r>
              <a:t/>
            </a:r>
            <a:endParaRPr sz="1800">
              <a:solidFill>
                <a:srgbClr val="000000"/>
              </a:solidFill>
              <a:latin typeface="Corbel"/>
              <a:ea typeface="Corbel"/>
              <a:cs typeface="Corbel"/>
              <a:sym typeface="Corbel"/>
            </a:endParaRPr>
          </a:p>
        </p:txBody>
      </p:sp>
      <p:pic>
        <p:nvPicPr>
          <p:cNvPr descr="&lt;p&gt;A color photograph of Mount Rushmore.  This is a sculpture of four former Presidents of the United States ( Washington, Lincoln, Theodore Roosevelt and Jefferson), carved out of the side of a granite mountain in South Dakota.&lt;/p&gt;&#10;" id="84" name="Google Shape;84;p17"/>
          <p:cNvPicPr preferRelativeResize="0"/>
          <p:nvPr/>
        </p:nvPicPr>
        <p:blipFill>
          <a:blip r:embed="rId4">
            <a:alphaModFix/>
          </a:blip>
          <a:stretch>
            <a:fillRect/>
          </a:stretch>
        </p:blipFill>
        <p:spPr>
          <a:xfrm>
            <a:off x="3783725" y="605425"/>
            <a:ext cx="4761121" cy="37206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idx="1" type="body"/>
          </p:nvPr>
        </p:nvSpPr>
        <p:spPr>
          <a:xfrm>
            <a:off x="576550" y="11875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u="sng">
                <a:solidFill>
                  <a:schemeClr val="hlink"/>
                </a:solidFill>
                <a:latin typeface="Corbel"/>
                <a:ea typeface="Corbel"/>
                <a:cs typeface="Corbel"/>
                <a:sym typeface="Corbel"/>
                <a:hlinkClick r:id="rId3"/>
              </a:rPr>
              <a:t>The photograph, taken between 1920 and 1950, shows the outside of Independence Hall in Philadelphia, with trees and a statue.</a:t>
            </a:r>
            <a:endParaRPr sz="2400">
              <a:solidFill>
                <a:srgbClr val="000000"/>
              </a:solidFill>
              <a:latin typeface="Corbel"/>
              <a:ea typeface="Corbel"/>
              <a:cs typeface="Corbel"/>
              <a:sym typeface="Corbel"/>
            </a:endParaRPr>
          </a:p>
        </p:txBody>
      </p:sp>
      <p:pic>
        <p:nvPicPr>
          <p:cNvPr descr="&lt;p&gt;The tower of Independence Hall is in the center of the photograph with trees on either side and a statue in the foreground.&lt;/p&gt;&#10;" id="90" name="Google Shape;90;p18"/>
          <p:cNvPicPr preferRelativeResize="0"/>
          <p:nvPr/>
        </p:nvPicPr>
        <p:blipFill>
          <a:blip r:embed="rId4">
            <a:alphaModFix/>
          </a:blip>
          <a:stretch>
            <a:fillRect/>
          </a:stretch>
        </p:blipFill>
        <p:spPr>
          <a:xfrm>
            <a:off x="5084175" y="152400"/>
            <a:ext cx="3444699"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idx="1" type="body"/>
          </p:nvPr>
        </p:nvSpPr>
        <p:spPr>
          <a:xfrm>
            <a:off x="715950" y="678725"/>
            <a:ext cx="2808000" cy="3179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Corbel"/>
              <a:buChar char="●"/>
            </a:pPr>
            <a:r>
              <a:rPr lang="en" sz="1800">
                <a:solidFill>
                  <a:srgbClr val="000000"/>
                </a:solidFill>
                <a:latin typeface="Corbel"/>
                <a:ea typeface="Corbel"/>
                <a:cs typeface="Corbel"/>
                <a:sym typeface="Corbel"/>
              </a:rPr>
              <a:t>What historic event(s) happened at this site?</a:t>
            </a:r>
            <a:endParaRPr sz="1800">
              <a:solidFill>
                <a:srgbClr val="000000"/>
              </a:solidFill>
              <a:latin typeface="Corbel"/>
              <a:ea typeface="Corbel"/>
              <a:cs typeface="Corbel"/>
              <a:sym typeface="Corbel"/>
            </a:endParaRPr>
          </a:p>
          <a:p>
            <a:pPr indent="-342900" lvl="0" marL="457200" rtl="0" algn="l">
              <a:spcBef>
                <a:spcPts val="0"/>
              </a:spcBef>
              <a:spcAft>
                <a:spcPts val="0"/>
              </a:spcAft>
              <a:buClr>
                <a:srgbClr val="000000"/>
              </a:buClr>
              <a:buSzPts val="1800"/>
              <a:buFont typeface="Corbel"/>
              <a:buChar char="●"/>
            </a:pPr>
            <a:r>
              <a:rPr lang="en" sz="1800">
                <a:solidFill>
                  <a:srgbClr val="000000"/>
                </a:solidFill>
                <a:latin typeface="Corbel"/>
                <a:ea typeface="Corbel"/>
                <a:cs typeface="Corbel"/>
                <a:sym typeface="Corbel"/>
              </a:rPr>
              <a:t>Should this place be part of the National Park Service?  Why or why not?</a:t>
            </a:r>
            <a:endParaRPr sz="1800">
              <a:solidFill>
                <a:srgbClr val="000000"/>
              </a:solidFill>
              <a:latin typeface="Corbel"/>
              <a:ea typeface="Corbel"/>
              <a:cs typeface="Corbel"/>
              <a:sym typeface="Corbel"/>
            </a:endParaRPr>
          </a:p>
          <a:p>
            <a:pPr indent="0" lvl="0" marL="0" rtl="0" algn="l">
              <a:spcBef>
                <a:spcPts val="2200"/>
              </a:spcBef>
              <a:spcAft>
                <a:spcPts val="1600"/>
              </a:spcAft>
              <a:buNone/>
            </a:pPr>
            <a:r>
              <a:t/>
            </a:r>
            <a:endParaRPr sz="2400">
              <a:solidFill>
                <a:srgbClr val="000000"/>
              </a:solidFill>
              <a:latin typeface="Corbel"/>
              <a:ea typeface="Corbel"/>
              <a:cs typeface="Corbel"/>
              <a:sym typeface="Corbel"/>
            </a:endParaRPr>
          </a:p>
        </p:txBody>
      </p:sp>
      <p:pic>
        <p:nvPicPr>
          <p:cNvPr descr="&lt;p&gt;The tower of Independence Hall is in the center of the photograph with trees on either side and a statue in the foreground.&lt;/p&gt;&#10;" id="96" name="Google Shape;96;p19"/>
          <p:cNvPicPr preferRelativeResize="0"/>
          <p:nvPr/>
        </p:nvPicPr>
        <p:blipFill>
          <a:blip r:embed="rId3">
            <a:alphaModFix/>
          </a:blip>
          <a:stretch>
            <a:fillRect/>
          </a:stretch>
        </p:blipFill>
        <p:spPr>
          <a:xfrm>
            <a:off x="5084175" y="152400"/>
            <a:ext cx="3444699" cy="4838700"/>
          </a:xfrm>
          <a:prstGeom prst="rect">
            <a:avLst/>
          </a:prstGeom>
          <a:noFill/>
          <a:ln>
            <a:noFill/>
          </a:ln>
        </p:spPr>
      </p:pic>
      <p:sp>
        <p:nvSpPr>
          <p:cNvPr id="97" name="Google Shape;97;p19"/>
          <p:cNvSpPr txBox="1"/>
          <p:nvPr/>
        </p:nvSpPr>
        <p:spPr>
          <a:xfrm>
            <a:off x="1052425" y="2711175"/>
            <a:ext cx="2920200" cy="219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50" u="sng">
                <a:latin typeface="Corbel"/>
                <a:ea typeface="Corbel"/>
                <a:cs typeface="Corbel"/>
                <a:sym typeface="Corbel"/>
                <a:hlinkClick r:id="rId4"/>
              </a:rPr>
              <a:t>Horydczak, Theodor, photographer. Independence Hall exterior I. Pennsylvania Philadelphia, ca. 1920-ca. 1950. Library of Congress Prints and Photographs Division.</a:t>
            </a:r>
            <a:endParaRPr>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descr="&lt;p&gt;Black and white photograph of the old entrance to the Government Reservation in Hot Springs, Arkansas.  Two buildings are on either side of a driveway to the a public spring, with staircases which lead to a covered lookout point on the side of a hill.&lt;/p&gt;&#10;" id="102" name="Google Shape;102;p20"/>
          <p:cNvPicPr preferRelativeResize="0"/>
          <p:nvPr/>
        </p:nvPicPr>
        <p:blipFill>
          <a:blip r:embed="rId3">
            <a:alphaModFix/>
          </a:blip>
          <a:stretch>
            <a:fillRect/>
          </a:stretch>
        </p:blipFill>
        <p:spPr>
          <a:xfrm>
            <a:off x="2189050" y="1190850"/>
            <a:ext cx="4765910" cy="3762470"/>
          </a:xfrm>
          <a:prstGeom prst="rect">
            <a:avLst/>
          </a:prstGeom>
          <a:noFill/>
          <a:ln>
            <a:noFill/>
          </a:ln>
        </p:spPr>
      </p:pic>
      <p:sp>
        <p:nvSpPr>
          <p:cNvPr id="103" name="Google Shape;103;p20"/>
          <p:cNvSpPr txBox="1"/>
          <p:nvPr/>
        </p:nvSpPr>
        <p:spPr>
          <a:xfrm>
            <a:off x="1895700" y="-55750"/>
            <a:ext cx="5234100" cy="186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Corbel"/>
                <a:ea typeface="Corbel"/>
                <a:cs typeface="Corbel"/>
                <a:sym typeface="Corbel"/>
                <a:hlinkClick r:id="rId4"/>
              </a:rPr>
              <a:t>Picture of the old entrance to the Government Reservation (National Park), Hot Springs, Arkansas, taken between 1896 and 1901.</a:t>
            </a:r>
            <a:endParaRPr>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descr="&lt;p&gt;Black and white photograph of the old entrance to the Government Reservation in Hot Springs, Arkansas.  Two buildings are on either side of a driveway to the a public spring, with staircases which lead to a covered lookout point on the side of a hill.&lt;/p&gt;&#10;" id="108" name="Google Shape;108;p21"/>
          <p:cNvPicPr preferRelativeResize="0"/>
          <p:nvPr/>
        </p:nvPicPr>
        <p:blipFill>
          <a:blip r:embed="rId3">
            <a:alphaModFix/>
          </a:blip>
          <a:stretch>
            <a:fillRect/>
          </a:stretch>
        </p:blipFill>
        <p:spPr>
          <a:xfrm>
            <a:off x="2189050" y="1190850"/>
            <a:ext cx="4765910" cy="3762470"/>
          </a:xfrm>
          <a:prstGeom prst="rect">
            <a:avLst/>
          </a:prstGeom>
          <a:noFill/>
          <a:ln>
            <a:noFill/>
          </a:ln>
        </p:spPr>
      </p:pic>
      <p:sp>
        <p:nvSpPr>
          <p:cNvPr id="109" name="Google Shape;109;p21"/>
          <p:cNvSpPr txBox="1"/>
          <p:nvPr/>
        </p:nvSpPr>
        <p:spPr>
          <a:xfrm>
            <a:off x="1707525" y="0"/>
            <a:ext cx="5916900" cy="18609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Clr>
                <a:srgbClr val="535354"/>
              </a:buClr>
              <a:buSzPts val="1400"/>
              <a:buFont typeface="Corbel"/>
              <a:buChar char="●"/>
            </a:pPr>
            <a:r>
              <a:rPr lang="en">
                <a:solidFill>
                  <a:srgbClr val="535354"/>
                </a:solidFill>
                <a:latin typeface="Corbel"/>
                <a:ea typeface="Corbel"/>
                <a:cs typeface="Corbel"/>
                <a:sym typeface="Corbel"/>
              </a:rPr>
              <a:t>What type of park is this?</a:t>
            </a:r>
            <a:endParaRPr>
              <a:solidFill>
                <a:srgbClr val="535354"/>
              </a:solidFill>
              <a:latin typeface="Corbel"/>
              <a:ea typeface="Corbel"/>
              <a:cs typeface="Corbel"/>
              <a:sym typeface="Corbel"/>
            </a:endParaRPr>
          </a:p>
          <a:p>
            <a:pPr indent="-317500" lvl="0" marL="457200" rtl="0" algn="l">
              <a:lnSpc>
                <a:spcPct val="115000"/>
              </a:lnSpc>
              <a:spcBef>
                <a:spcPts val="0"/>
              </a:spcBef>
              <a:spcAft>
                <a:spcPts val="0"/>
              </a:spcAft>
              <a:buClr>
                <a:srgbClr val="535354"/>
              </a:buClr>
              <a:buSzPts val="1400"/>
              <a:buFont typeface="Corbel"/>
              <a:buChar char="●"/>
            </a:pPr>
            <a:r>
              <a:rPr lang="en">
                <a:solidFill>
                  <a:srgbClr val="535354"/>
                </a:solidFill>
                <a:latin typeface="Corbel"/>
                <a:ea typeface="Corbel"/>
                <a:cs typeface="Corbel"/>
                <a:sym typeface="Corbel"/>
              </a:rPr>
              <a:t>What type of vegetation and wildlife would you find in this habitat?</a:t>
            </a:r>
            <a:endParaRPr>
              <a:solidFill>
                <a:srgbClr val="535354"/>
              </a:solidFill>
              <a:latin typeface="Corbel"/>
              <a:ea typeface="Corbel"/>
              <a:cs typeface="Corbel"/>
              <a:sym typeface="Corbel"/>
            </a:endParaRPr>
          </a:p>
        </p:txBody>
      </p:sp>
      <p:sp>
        <p:nvSpPr>
          <p:cNvPr id="110" name="Google Shape;110;p21"/>
          <p:cNvSpPr txBox="1"/>
          <p:nvPr/>
        </p:nvSpPr>
        <p:spPr>
          <a:xfrm>
            <a:off x="6899825" y="1484501"/>
            <a:ext cx="1888800" cy="2982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 sz="1100">
                <a:uFill>
                  <a:noFill/>
                </a:uFill>
                <a:latin typeface="Corbel"/>
                <a:ea typeface="Corbel"/>
                <a:cs typeface="Corbel"/>
                <a:sym typeface="Corbel"/>
                <a:hlinkClick r:id="rId4"/>
              </a:rPr>
              <a:t>Detroit Publishing Co., Publisher. The Entrance, Government Reservation, Hot Springs, Ark. Arkansas Hot Springs Hot Springs. United States, None. [Between 1896 and 1901] Photograph.</a:t>
            </a:r>
            <a:endParaRPr sz="1100">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