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Corbel"/>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rbel-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e2701c2b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e2701c2b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e2701c2b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e2701c2b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e2701c2b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e2701c2b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e2701c2b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e2701c2b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e2701c2b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2701c2b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e2701c2b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2701c2b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e2701c2b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e2701c2b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e2701c2b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e2701c2b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e2701c2b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e2701c2b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e2701c2b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e2701c2b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104ad8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04ad8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e2701c2b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e2701c2b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e2701c2b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e2701c2b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e2701c2b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e2701c2b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e2701c2b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e2701c2b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84fa9a8b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84fa9a8b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2701c25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2701c25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2701c25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2701c25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2701c25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2701c25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e2701c25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e2701c25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e2701c2b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e2701c2b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e2701c2b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e2701c2b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arstudies.contentdm.oclc.org/digital/collection/p15728coll1/id/3570/rec/7"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lccn.loc.gov/2015650114"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arstudies.contentdm.oclc.org/digital/collection/p15728coll1/id/11219"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arstudies.contentdm.oclc.org/digital/collection/p15728coll1/id/10057"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loc.gov/item/2011632718/" TargetMode="Externa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loc.gov/item/sm1857.620520/"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arstudies.contentdm.oclc.org/digital/collection/p15728coll3/id/430607/rec/8" TargetMode="Externa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loc.gov/item/2011632157/" TargetMode="Externa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www.loc.gov/item/2015651610/"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chroniclingamerica.loc.gov/lccn/sn83045366/1902-12-20/ed-1/seq-7/" TargetMode="External"/><Relationship Id="rId4" Type="http://schemas.openxmlformats.org/officeDocument/2006/relationships/image" Target="../media/image7.jpg"/><Relationship Id="rId5" Type="http://schemas.openxmlformats.org/officeDocument/2006/relationships/hyperlink" Target="https://ualrexhibits.org/primarysources/object/winter-holiday-celebrations-object-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loc.gov/item/thc1995013814/PP/"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1371900" y="881575"/>
            <a:ext cx="6400200" cy="7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0000"/>
                </a:solidFill>
                <a:latin typeface="Corbel"/>
                <a:ea typeface="Corbel"/>
                <a:cs typeface="Corbel"/>
                <a:sym typeface="Corbel"/>
              </a:rPr>
              <a:t>Winter Holiday Celebrations</a:t>
            </a:r>
            <a:endParaRPr/>
          </a:p>
        </p:txBody>
      </p:sp>
      <p:sp>
        <p:nvSpPr>
          <p:cNvPr id="55" name="Google Shape;55;p13"/>
          <p:cNvSpPr txBox="1"/>
          <p:nvPr>
            <p:ph idx="1" type="body"/>
          </p:nvPr>
        </p:nvSpPr>
        <p:spPr>
          <a:xfrm>
            <a:off x="1452775" y="1961500"/>
            <a:ext cx="5781600" cy="8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232324"/>
                </a:solidFill>
                <a:latin typeface="Corbel"/>
                <a:ea typeface="Corbel"/>
                <a:cs typeface="Corbel"/>
                <a:sym typeface="Corbel"/>
              </a:rPr>
              <a:t>What do winter holiday celebrations tell us about geography, history and culture?</a:t>
            </a:r>
            <a:endParaRPr b="1" sz="2400">
              <a:solidFill>
                <a:srgbClr val="232324"/>
              </a:solidFill>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t/>
            </a:r>
            <a:endParaRPr b="1" sz="2400">
              <a:solidFill>
                <a:srgbClr val="232324"/>
              </a:solidFill>
              <a:latin typeface="Corbel"/>
              <a:ea typeface="Corbel"/>
              <a:cs typeface="Corbel"/>
              <a:sym typeface="Corbel"/>
            </a:endParaRPr>
          </a:p>
          <a:p>
            <a:pPr indent="0" lvl="0" marL="0" rtl="0" algn="l">
              <a:spcBef>
                <a:spcPts val="1600"/>
              </a:spcBef>
              <a:spcAft>
                <a:spcPts val="1600"/>
              </a:spcAft>
              <a:buNone/>
            </a:pPr>
            <a:r>
              <a:t/>
            </a:r>
            <a:endParaRPr b="1" sz="2400">
              <a:solidFill>
                <a:srgbClr val="232324"/>
              </a:solidFill>
              <a:latin typeface="Corbel"/>
              <a:ea typeface="Corbel"/>
              <a:cs typeface="Corbel"/>
              <a:sym typeface="Corbel"/>
            </a:endParaRPr>
          </a:p>
        </p:txBody>
      </p:sp>
      <p:sp>
        <p:nvSpPr>
          <p:cNvPr id="56" name="Google Shape;56;p13"/>
          <p:cNvSpPr txBox="1"/>
          <p:nvPr>
            <p:ph idx="2" type="body"/>
          </p:nvPr>
        </p:nvSpPr>
        <p:spPr>
          <a:xfrm>
            <a:off x="1240000" y="3012525"/>
            <a:ext cx="7117800" cy="16029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people, places, and things do we associate with Christmas?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are Christmas celebrations in the past similar to and different from Christmas celebrations in the present?</a:t>
            </a:r>
            <a:endParaRPr sz="1350">
              <a:solidFill>
                <a:srgbClr val="000000"/>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idx="1" type="body"/>
          </p:nvPr>
        </p:nvSpPr>
        <p:spPr>
          <a:xfrm>
            <a:off x="415800" y="466975"/>
            <a:ext cx="2784900" cy="141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Christmas parade on North Eighth Street in Fort Smith</a:t>
            </a:r>
            <a:endParaRPr sz="1800">
              <a:latin typeface="Corbel"/>
              <a:ea typeface="Corbel"/>
              <a:cs typeface="Corbel"/>
              <a:sym typeface="Corbel"/>
            </a:endParaRPr>
          </a:p>
        </p:txBody>
      </p:sp>
      <p:pic>
        <p:nvPicPr>
          <p:cNvPr descr="&lt;p&gt;Photograph of a Christmas parade in Fort Smith, Arkansas. Picturing Santa on his float.&lt;/p&gt;&#10;" id="116" name="Google Shape;116;p22"/>
          <p:cNvPicPr preferRelativeResize="0"/>
          <p:nvPr/>
        </p:nvPicPr>
        <p:blipFill>
          <a:blip r:embed="rId4">
            <a:alphaModFix/>
          </a:blip>
          <a:stretch>
            <a:fillRect/>
          </a:stretch>
        </p:blipFill>
        <p:spPr>
          <a:xfrm>
            <a:off x="3259950" y="514450"/>
            <a:ext cx="5638500" cy="41145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77550" y="3808275"/>
            <a:ext cx="2721600" cy="10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Christmas parade on North Eighth Street in Fort Smith, Festivals Photograph Collection ca 1894-1945 (UALR. PH.0024) UALR Center for History and Culture.</a:t>
            </a:r>
            <a:endParaRPr sz="1200">
              <a:latin typeface="Corbel"/>
              <a:ea typeface="Corbel"/>
              <a:cs typeface="Corbel"/>
              <a:sym typeface="Corbel"/>
            </a:endParaRPr>
          </a:p>
        </p:txBody>
      </p:sp>
      <p:sp>
        <p:nvSpPr>
          <p:cNvPr id="122" name="Google Shape;122;p23"/>
          <p:cNvSpPr txBox="1"/>
          <p:nvPr>
            <p:ph idx="1" type="body"/>
          </p:nvPr>
        </p:nvSpPr>
        <p:spPr>
          <a:xfrm>
            <a:off x="334350" y="570025"/>
            <a:ext cx="28080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this a picture of?</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Santa doing in this picture?</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we have parades at  Christmas?</a:t>
            </a:r>
            <a:endParaRPr sz="1350">
              <a:solidFill>
                <a:srgbClr val="000000"/>
              </a:solidFill>
              <a:latin typeface="Corbel"/>
              <a:ea typeface="Corbel"/>
              <a:cs typeface="Corbel"/>
              <a:sym typeface="Corbel"/>
            </a:endParaRPr>
          </a:p>
        </p:txBody>
      </p:sp>
      <p:pic>
        <p:nvPicPr>
          <p:cNvPr descr="&lt;p&gt;Photograph of a Christmas parade in Fort Smith, Arkansas. Picturing Santa on his float.&lt;/p&gt;&#10;" id="123" name="Google Shape;123;p23"/>
          <p:cNvPicPr preferRelativeResize="0"/>
          <p:nvPr/>
        </p:nvPicPr>
        <p:blipFill>
          <a:blip r:embed="rId3">
            <a:alphaModFix/>
          </a:blip>
          <a:stretch>
            <a:fillRect/>
          </a:stretch>
        </p:blipFill>
        <p:spPr>
          <a:xfrm>
            <a:off x="3259950" y="514450"/>
            <a:ext cx="5638500" cy="41145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idx="1" type="body"/>
          </p:nvPr>
        </p:nvSpPr>
        <p:spPr>
          <a:xfrm>
            <a:off x="415800" y="466975"/>
            <a:ext cx="2784900" cy="141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Opening Christmas presents</a:t>
            </a:r>
            <a:endParaRPr sz="1800">
              <a:latin typeface="Corbel"/>
              <a:ea typeface="Corbel"/>
              <a:cs typeface="Corbel"/>
              <a:sym typeface="Corbel"/>
            </a:endParaRPr>
          </a:p>
        </p:txBody>
      </p:sp>
      <p:pic>
        <p:nvPicPr>
          <p:cNvPr descr="&lt;p&gt;Two young African American children sit on the floor with a young African American woman opening packages in front of a Christmas tree.&lt;/p&gt;&#10;" id="129" name="Google Shape;129;p24"/>
          <p:cNvPicPr preferRelativeResize="0"/>
          <p:nvPr/>
        </p:nvPicPr>
        <p:blipFill>
          <a:blip r:embed="rId4">
            <a:alphaModFix/>
          </a:blip>
          <a:stretch>
            <a:fillRect/>
          </a:stretch>
        </p:blipFill>
        <p:spPr>
          <a:xfrm>
            <a:off x="3052975" y="466975"/>
            <a:ext cx="5638500" cy="40328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517950" y="3436000"/>
            <a:ext cx="2338800" cy="10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Library of Congress Prints and Photographs Division</a:t>
            </a:r>
            <a:endParaRPr sz="1200">
              <a:latin typeface="Corbel"/>
              <a:ea typeface="Corbel"/>
              <a:cs typeface="Corbel"/>
              <a:sym typeface="Corbel"/>
            </a:endParaRPr>
          </a:p>
        </p:txBody>
      </p:sp>
      <p:sp>
        <p:nvSpPr>
          <p:cNvPr id="135" name="Google Shape;135;p25"/>
          <p:cNvSpPr txBox="1"/>
          <p:nvPr>
            <p:ph idx="1" type="body"/>
          </p:nvPr>
        </p:nvSpPr>
        <p:spPr>
          <a:xfrm>
            <a:off x="334350" y="570025"/>
            <a:ext cx="25224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people, objects, and activities do you see in this photograph?</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can this photograph tell you about how Christmas was celebrated in the 50 years ago? How is it similar to and different from Christmas celebrations today?</a:t>
            </a:r>
            <a:endParaRPr sz="1350">
              <a:solidFill>
                <a:srgbClr val="000000"/>
              </a:solidFill>
              <a:latin typeface="Corbel"/>
              <a:ea typeface="Corbel"/>
              <a:cs typeface="Corbel"/>
              <a:sym typeface="Corbel"/>
            </a:endParaRPr>
          </a:p>
        </p:txBody>
      </p:sp>
      <p:pic>
        <p:nvPicPr>
          <p:cNvPr descr="&lt;p&gt;Two young African American children sit on the floor with a young African American woman opening packages in front of a Christmas tree.&lt;/p&gt;&#10;" id="136" name="Google Shape;136;p25"/>
          <p:cNvPicPr preferRelativeResize="0"/>
          <p:nvPr/>
        </p:nvPicPr>
        <p:blipFill>
          <a:blip r:embed="rId3">
            <a:alphaModFix/>
          </a:blip>
          <a:stretch>
            <a:fillRect/>
          </a:stretch>
        </p:blipFill>
        <p:spPr>
          <a:xfrm>
            <a:off x="3052975" y="466975"/>
            <a:ext cx="5638500" cy="40328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idx="1" type="body"/>
          </p:nvPr>
        </p:nvSpPr>
        <p:spPr>
          <a:xfrm>
            <a:off x="415800" y="466975"/>
            <a:ext cx="2784900" cy="141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Credit card 500</a:t>
            </a:r>
            <a:endParaRPr sz="1800">
              <a:latin typeface="Corbel"/>
              <a:ea typeface="Corbel"/>
              <a:cs typeface="Corbel"/>
              <a:sym typeface="Corbel"/>
            </a:endParaRPr>
          </a:p>
        </p:txBody>
      </p:sp>
      <p:pic>
        <p:nvPicPr>
          <p:cNvPr descr="&lt;p&gt;Cartoon drawing of Santa leading a group of women in cars label, VISA, Mastercard, Bank and Checks racing to shop.&lt;/p&gt;&#10;" id="142" name="Google Shape;142;p26"/>
          <p:cNvPicPr preferRelativeResize="0"/>
          <p:nvPr/>
        </p:nvPicPr>
        <p:blipFill>
          <a:blip r:embed="rId4">
            <a:alphaModFix/>
          </a:blip>
          <a:stretch>
            <a:fillRect/>
          </a:stretch>
        </p:blipFill>
        <p:spPr>
          <a:xfrm>
            <a:off x="3404850" y="479188"/>
            <a:ext cx="5293400" cy="4185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517950" y="3436000"/>
            <a:ext cx="2338800" cy="10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Credit card 500, John Kennedy Cartoon Collection 1935-1988 (UALR.MS.0023)UALR Center for History and Culture. 1983</a:t>
            </a:r>
            <a:endParaRPr sz="1200">
              <a:latin typeface="Corbel"/>
              <a:ea typeface="Corbel"/>
              <a:cs typeface="Corbel"/>
              <a:sym typeface="Corbel"/>
            </a:endParaRPr>
          </a:p>
        </p:txBody>
      </p:sp>
      <p:sp>
        <p:nvSpPr>
          <p:cNvPr id="148" name="Google Shape;148;p27"/>
          <p:cNvSpPr txBox="1"/>
          <p:nvPr>
            <p:ph idx="1" type="body"/>
          </p:nvPr>
        </p:nvSpPr>
        <p:spPr>
          <a:xfrm>
            <a:off x="334350" y="570025"/>
            <a:ext cx="25224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happening in this cartoon?</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does this picture make you think of?</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people like to shop for Christmas?</a:t>
            </a:r>
            <a:endParaRPr sz="1350">
              <a:solidFill>
                <a:srgbClr val="000000"/>
              </a:solidFill>
              <a:latin typeface="Corbel"/>
              <a:ea typeface="Corbel"/>
              <a:cs typeface="Corbel"/>
              <a:sym typeface="Corbel"/>
            </a:endParaRPr>
          </a:p>
        </p:txBody>
      </p:sp>
      <p:pic>
        <p:nvPicPr>
          <p:cNvPr descr="&lt;p&gt;Cartoon drawing of Santa leading a group of women in cars label, VISA, Mastercard, Bank and Checks racing to shop.&lt;/p&gt;&#10;" id="149" name="Google Shape;149;p27"/>
          <p:cNvPicPr preferRelativeResize="0"/>
          <p:nvPr/>
        </p:nvPicPr>
        <p:blipFill>
          <a:blip r:embed="rId3">
            <a:alphaModFix/>
          </a:blip>
          <a:stretch>
            <a:fillRect/>
          </a:stretch>
        </p:blipFill>
        <p:spPr>
          <a:xfrm>
            <a:off x="3404850" y="479188"/>
            <a:ext cx="5293400" cy="4185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415800" y="466975"/>
            <a:ext cx="2937600" cy="167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Corbel"/>
                <a:ea typeface="Corbel"/>
                <a:cs typeface="Corbel"/>
                <a:sym typeface="Corbel"/>
                <a:hlinkClick r:id="rId3"/>
              </a:rPr>
              <a:t>Season's Greetings card featuring a family photograph of Jim Guy, Betty, Sarah, and Anna Tucker</a:t>
            </a:r>
            <a:endParaRPr sz="1800">
              <a:latin typeface="Corbel"/>
              <a:ea typeface="Corbel"/>
              <a:cs typeface="Corbel"/>
              <a:sym typeface="Corbel"/>
            </a:endParaRPr>
          </a:p>
          <a:p>
            <a:pPr indent="0" lvl="0" marL="0" rtl="0" algn="l">
              <a:spcBef>
                <a:spcPts val="1600"/>
              </a:spcBef>
              <a:spcAft>
                <a:spcPts val="0"/>
              </a:spcAft>
              <a:buNone/>
            </a:pPr>
            <a:r>
              <a:t/>
            </a:r>
            <a:endParaRPr sz="1800">
              <a:latin typeface="Corbel"/>
              <a:ea typeface="Corbel"/>
              <a:cs typeface="Corbel"/>
              <a:sym typeface="Corbel"/>
            </a:endParaRPr>
          </a:p>
          <a:p>
            <a:pPr indent="0" lvl="0" marL="0" rtl="0" algn="l">
              <a:spcBef>
                <a:spcPts val="1600"/>
              </a:spcBef>
              <a:spcAft>
                <a:spcPts val="1600"/>
              </a:spcAft>
              <a:buNone/>
            </a:pPr>
            <a:r>
              <a:t/>
            </a:r>
            <a:endParaRPr sz="1800">
              <a:latin typeface="Corbel"/>
              <a:ea typeface="Corbel"/>
              <a:cs typeface="Corbel"/>
              <a:sym typeface="Corbel"/>
            </a:endParaRPr>
          </a:p>
        </p:txBody>
      </p:sp>
      <p:pic>
        <p:nvPicPr>
          <p:cNvPr descr="&lt;p&gt;Greeting card from Juy Guy Tucker and his family in 1992.&lt;/p&gt;&#10;" id="155" name="Google Shape;155;p28"/>
          <p:cNvPicPr preferRelativeResize="0"/>
          <p:nvPr/>
        </p:nvPicPr>
        <p:blipFill>
          <a:blip r:embed="rId4">
            <a:alphaModFix/>
          </a:blip>
          <a:stretch>
            <a:fillRect/>
          </a:stretch>
        </p:blipFill>
        <p:spPr>
          <a:xfrm>
            <a:off x="3353400" y="466975"/>
            <a:ext cx="5485801" cy="36303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528300" y="2764475"/>
            <a:ext cx="2452500" cy="13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Season’s Greetings card featuring a family photograph of Jim Guy, Betty, Sarah, and Anna Tucker Governor James Guy Tucker, Jr, Papers (UALR.MS.0004) UALR Center for History and Culture. 1992</a:t>
            </a:r>
            <a:endParaRPr sz="1200">
              <a:latin typeface="Corbel"/>
              <a:ea typeface="Corbel"/>
              <a:cs typeface="Corbel"/>
              <a:sym typeface="Corbel"/>
            </a:endParaRPr>
          </a:p>
        </p:txBody>
      </p:sp>
      <p:sp>
        <p:nvSpPr>
          <p:cNvPr id="161" name="Google Shape;161;p29"/>
          <p:cNvSpPr txBox="1"/>
          <p:nvPr>
            <p:ph idx="1" type="body"/>
          </p:nvPr>
        </p:nvSpPr>
        <p:spPr>
          <a:xfrm>
            <a:off x="334350" y="570025"/>
            <a:ext cx="2522400" cy="17907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is this a photograph of?</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Why do people send greeting cards during Christmas?</a:t>
            </a:r>
            <a:endParaRPr sz="1350">
              <a:solidFill>
                <a:srgbClr val="000000"/>
              </a:solidFill>
              <a:latin typeface="Corbel"/>
              <a:ea typeface="Corbel"/>
              <a:cs typeface="Corbel"/>
              <a:sym typeface="Corbel"/>
            </a:endParaRPr>
          </a:p>
        </p:txBody>
      </p:sp>
      <p:pic>
        <p:nvPicPr>
          <p:cNvPr descr="&lt;p&gt;Greeting card from Juy Guy Tucker and his family in 1992.&lt;/p&gt;&#10;" id="162" name="Google Shape;162;p29"/>
          <p:cNvPicPr preferRelativeResize="0"/>
          <p:nvPr/>
        </p:nvPicPr>
        <p:blipFill>
          <a:blip r:embed="rId3">
            <a:alphaModFix/>
          </a:blip>
          <a:stretch>
            <a:fillRect/>
          </a:stretch>
        </p:blipFill>
        <p:spPr>
          <a:xfrm>
            <a:off x="3353400" y="466975"/>
            <a:ext cx="5485801" cy="36303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idx="1" type="body"/>
          </p:nvPr>
        </p:nvSpPr>
        <p:spPr>
          <a:xfrm>
            <a:off x="415800" y="466975"/>
            <a:ext cx="2784900" cy="141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Chinese New Year Celebration in Chinatown in Washington, D.C.</a:t>
            </a:r>
            <a:endParaRPr sz="1800">
              <a:latin typeface="Corbel"/>
              <a:ea typeface="Corbel"/>
              <a:cs typeface="Corbel"/>
              <a:sym typeface="Corbel"/>
            </a:endParaRPr>
          </a:p>
        </p:txBody>
      </p:sp>
      <p:pic>
        <p:nvPicPr>
          <p:cNvPr descr="&lt;p&gt;Lunar New Year parade, 1980&lt;/p&gt;&#10;" id="168" name="Google Shape;168;p30"/>
          <p:cNvPicPr preferRelativeResize="0"/>
          <p:nvPr/>
        </p:nvPicPr>
        <p:blipFill>
          <a:blip r:embed="rId4">
            <a:alphaModFix/>
          </a:blip>
          <a:stretch>
            <a:fillRect/>
          </a:stretch>
        </p:blipFill>
        <p:spPr>
          <a:xfrm>
            <a:off x="3156475" y="466975"/>
            <a:ext cx="5638501" cy="37313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517950" y="3436000"/>
            <a:ext cx="2338800" cy="10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Highsmith, Carol M, photographer. Chinese New Year Celebration in Chinatown in Washington, D.C. United States Washington D.C, None. [Between 1980 and 2006] Photograph.</a:t>
            </a:r>
            <a:endParaRPr sz="1200">
              <a:latin typeface="Corbel"/>
              <a:ea typeface="Corbel"/>
              <a:cs typeface="Corbel"/>
              <a:sym typeface="Corbel"/>
            </a:endParaRPr>
          </a:p>
        </p:txBody>
      </p:sp>
      <p:sp>
        <p:nvSpPr>
          <p:cNvPr id="174" name="Google Shape;174;p31"/>
          <p:cNvSpPr txBox="1"/>
          <p:nvPr>
            <p:ph idx="1" type="body"/>
          </p:nvPr>
        </p:nvSpPr>
        <p:spPr>
          <a:xfrm>
            <a:off x="334350" y="570025"/>
            <a:ext cx="25224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Lunar New Year parade, 1980</a:t>
            </a:r>
            <a:endParaRPr sz="1350">
              <a:solidFill>
                <a:srgbClr val="000000"/>
              </a:solidFill>
              <a:latin typeface="Corbel"/>
              <a:ea typeface="Corbel"/>
              <a:cs typeface="Corbel"/>
              <a:sym typeface="Corbel"/>
            </a:endParaRPr>
          </a:p>
          <a:p>
            <a:pPr indent="0" lvl="0" marL="0" rtl="0" algn="l">
              <a:spcBef>
                <a:spcPts val="2200"/>
              </a:spcBef>
              <a:spcAft>
                <a:spcPts val="2200"/>
              </a:spcAft>
              <a:buNone/>
            </a:pPr>
            <a:r>
              <a:t/>
            </a:r>
            <a:endParaRPr sz="1350">
              <a:solidFill>
                <a:srgbClr val="000000"/>
              </a:solidFill>
              <a:latin typeface="Corbel"/>
              <a:ea typeface="Corbel"/>
              <a:cs typeface="Corbel"/>
              <a:sym typeface="Corbel"/>
            </a:endParaRPr>
          </a:p>
        </p:txBody>
      </p:sp>
      <p:pic>
        <p:nvPicPr>
          <p:cNvPr descr="&lt;p&gt;Lunar New Year parade, 1980&lt;/p&gt;&#10;" id="175" name="Google Shape;175;p31"/>
          <p:cNvPicPr preferRelativeResize="0"/>
          <p:nvPr/>
        </p:nvPicPr>
        <p:blipFill>
          <a:blip r:embed="rId3">
            <a:alphaModFix/>
          </a:blip>
          <a:stretch>
            <a:fillRect/>
          </a:stretch>
        </p:blipFill>
        <p:spPr>
          <a:xfrm>
            <a:off x="3156475" y="466975"/>
            <a:ext cx="5638501" cy="37313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477900" y="412100"/>
            <a:ext cx="2784900" cy="83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The One Horse Open Sleigh</a:t>
            </a:r>
            <a:endParaRPr sz="1800">
              <a:latin typeface="Corbel"/>
              <a:ea typeface="Corbel"/>
              <a:cs typeface="Corbel"/>
              <a:sym typeface="Corbel"/>
            </a:endParaRPr>
          </a:p>
        </p:txBody>
      </p:sp>
      <p:pic>
        <p:nvPicPr>
          <p:cNvPr descr="&lt;p&gt;This source is a four-page primary source document printed in 1857. The first page has the title âThe One Horse Open Sleighâ written in fancy block letters, followed by âsong and chorus written and composed by J. Pierpont.â The next three pages have the piano score and four verses of lyrics to the song.&lt;/p&gt;&#10;" id="62" name="Google Shape;62;p14"/>
          <p:cNvPicPr preferRelativeResize="0"/>
          <p:nvPr/>
        </p:nvPicPr>
        <p:blipFill>
          <a:blip r:embed="rId4">
            <a:alphaModFix/>
          </a:blip>
          <a:stretch>
            <a:fillRect/>
          </a:stretch>
        </p:blipFill>
        <p:spPr>
          <a:xfrm>
            <a:off x="5122800" y="350087"/>
            <a:ext cx="3291350" cy="4443325"/>
          </a:xfrm>
          <a:prstGeom prst="rect">
            <a:avLst/>
          </a:prstGeom>
          <a:noFill/>
          <a:ln>
            <a:noFill/>
          </a:ln>
        </p:spPr>
      </p:pic>
      <p:sp>
        <p:nvSpPr>
          <p:cNvPr id="63" name="Google Shape;63;p14"/>
          <p:cNvSpPr txBox="1"/>
          <p:nvPr/>
        </p:nvSpPr>
        <p:spPr>
          <a:xfrm>
            <a:off x="477900" y="1481125"/>
            <a:ext cx="3622200" cy="28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Transcripts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50">
                <a:solidFill>
                  <a:srgbClr val="535354"/>
                </a:solidFill>
              </a:rPr>
              <a:t>The One Horse Open Sleigh, song and chorus written and composed by J. Pierpont. [page 2] Dashing through the snow in a one horse open sleigh, O’er the hills we go, laughing all the way; Bells on bobtail ring, making spirits bright, Oh what sport to ride and sing a sleighing song tonight.</a:t>
            </a:r>
            <a:endParaRPr sz="1350">
              <a:solidFill>
                <a:srgbClr val="535354"/>
              </a:solidFill>
            </a:endParaRPr>
          </a:p>
          <a:p>
            <a:pPr indent="0" lvl="0" marL="0" rtl="0" algn="l">
              <a:lnSpc>
                <a:spcPct val="115000"/>
              </a:lnSpc>
              <a:spcBef>
                <a:spcPts val="0"/>
              </a:spcBef>
              <a:spcAft>
                <a:spcPts val="0"/>
              </a:spcAft>
              <a:buClr>
                <a:schemeClr val="dk1"/>
              </a:buClr>
              <a:buSzPts val="1100"/>
              <a:buFont typeface="Arial"/>
              <a:buNone/>
            </a:pPr>
            <a:r>
              <a:rPr lang="en" sz="1350">
                <a:solidFill>
                  <a:srgbClr val="535354"/>
                </a:solidFill>
              </a:rPr>
              <a:t>Jingle bells, jingle bells, jingle all the way. Oh, what joy it is to ride in a one-horse open sleigh! There are 3 additional verses.</a:t>
            </a:r>
            <a:endParaRPr sz="1350">
              <a:solidFill>
                <a:srgbClr val="535354"/>
              </a:solidFil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idx="1" type="body"/>
          </p:nvPr>
        </p:nvSpPr>
        <p:spPr>
          <a:xfrm>
            <a:off x="415800" y="466975"/>
            <a:ext cx="2937600" cy="85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National Dunbar Alumni Association Newsletter</a:t>
            </a:r>
            <a:endParaRPr sz="1800">
              <a:latin typeface="Corbel"/>
              <a:ea typeface="Corbel"/>
              <a:cs typeface="Corbel"/>
              <a:sym typeface="Corbel"/>
            </a:endParaRPr>
          </a:p>
        </p:txBody>
      </p:sp>
      <p:pic>
        <p:nvPicPr>
          <p:cNvPr descr="&lt;p&gt;This page of the National Dunbar Alumni Association newsletter contains a color reproduction of a colored-pencil drawing of an African American family in profile. Both the mother and father are holding small children close to their chests. The mother is wearing a head wrap made of red and green cloth.&lt;/p&gt;&#10;" id="181" name="Google Shape;181;p32"/>
          <p:cNvPicPr preferRelativeResize="0"/>
          <p:nvPr/>
        </p:nvPicPr>
        <p:blipFill>
          <a:blip r:embed="rId4">
            <a:alphaModFix/>
          </a:blip>
          <a:stretch>
            <a:fillRect/>
          </a:stretch>
        </p:blipFill>
        <p:spPr>
          <a:xfrm>
            <a:off x="4830475" y="216537"/>
            <a:ext cx="3559000" cy="4710425"/>
          </a:xfrm>
          <a:prstGeom prst="rect">
            <a:avLst/>
          </a:prstGeom>
          <a:noFill/>
          <a:ln>
            <a:noFill/>
          </a:ln>
        </p:spPr>
      </p:pic>
      <p:sp>
        <p:nvSpPr>
          <p:cNvPr id="182" name="Google Shape;182;p32"/>
          <p:cNvSpPr txBox="1"/>
          <p:nvPr/>
        </p:nvSpPr>
        <p:spPr>
          <a:xfrm>
            <a:off x="415800" y="1417650"/>
            <a:ext cx="4055400" cy="3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Transcripts</a:t>
            </a:r>
            <a:endParaRPr b="1"/>
          </a:p>
          <a:p>
            <a:pPr indent="0" lvl="0" marL="0" rtl="0" algn="l">
              <a:spcBef>
                <a:spcPts val="0"/>
              </a:spcBef>
              <a:spcAft>
                <a:spcPts val="0"/>
              </a:spcAft>
              <a:buClr>
                <a:schemeClr val="dk1"/>
              </a:buClr>
              <a:buSzPts val="1100"/>
              <a:buFont typeface="Arial"/>
              <a:buNone/>
            </a:pPr>
            <a:r>
              <a:rPr lang="en"/>
              <a:t>Kwanzaa is a 7 day African-American cultural</a:t>
            </a:r>
            <a:endParaRPr/>
          </a:p>
          <a:p>
            <a:pPr indent="0" lvl="0" marL="0" rtl="0" algn="l">
              <a:spcBef>
                <a:spcPts val="0"/>
              </a:spcBef>
              <a:spcAft>
                <a:spcPts val="0"/>
              </a:spcAft>
              <a:buClr>
                <a:schemeClr val="dk1"/>
              </a:buClr>
              <a:buSzPts val="1100"/>
              <a:buFont typeface="Arial"/>
              <a:buNone/>
            </a:pPr>
            <a:r>
              <a:rPr lang="en"/>
              <a:t>celebration observed from December 26th to January 1st of each year.</a:t>
            </a:r>
            <a:endParaRPr/>
          </a:p>
          <a:p>
            <a:pPr indent="0" lvl="0" marL="0" rtl="0" algn="l">
              <a:spcBef>
                <a:spcPts val="0"/>
              </a:spcBef>
              <a:spcAft>
                <a:spcPts val="0"/>
              </a:spcAft>
              <a:buClr>
                <a:schemeClr val="dk1"/>
              </a:buClr>
              <a:buSzPts val="1100"/>
              <a:buFont typeface="Arial"/>
              <a:buNone/>
            </a:pPr>
            <a:r>
              <a:rPr lang="en"/>
              <a:t>Kwanzaa is based on 7 principles called the Nguzo Saba, which may serve as guides for daily living</a:t>
            </a:r>
            <a:endParaRPr/>
          </a:p>
          <a:p>
            <a:pPr indent="0" lvl="0" marL="0" rtl="0" algn="l">
              <a:spcBef>
                <a:spcPts val="0"/>
              </a:spcBef>
              <a:spcAft>
                <a:spcPts val="0"/>
              </a:spcAft>
              <a:buClr>
                <a:schemeClr val="dk1"/>
              </a:buClr>
              <a:buSzPts val="1100"/>
              <a:buFont typeface="Arial"/>
              <a:buNone/>
            </a:pPr>
            <a:r>
              <a:rPr lang="en"/>
              <a:t>1. Umoja (Unity)</a:t>
            </a:r>
            <a:endParaRPr/>
          </a:p>
          <a:p>
            <a:pPr indent="0" lvl="0" marL="0" rtl="0" algn="l">
              <a:spcBef>
                <a:spcPts val="0"/>
              </a:spcBef>
              <a:spcAft>
                <a:spcPts val="0"/>
              </a:spcAft>
              <a:buClr>
                <a:schemeClr val="dk1"/>
              </a:buClr>
              <a:buSzPts val="1100"/>
              <a:buFont typeface="Arial"/>
              <a:buNone/>
            </a:pPr>
            <a:r>
              <a:rPr lang="en"/>
              <a:t>2. Kujichagulia (self-determination)</a:t>
            </a:r>
            <a:endParaRPr/>
          </a:p>
          <a:p>
            <a:pPr indent="0" lvl="0" marL="0" rtl="0" algn="l">
              <a:spcBef>
                <a:spcPts val="0"/>
              </a:spcBef>
              <a:spcAft>
                <a:spcPts val="0"/>
              </a:spcAft>
              <a:buClr>
                <a:schemeClr val="dk1"/>
              </a:buClr>
              <a:buSzPts val="1100"/>
              <a:buFont typeface="Arial"/>
              <a:buNone/>
            </a:pPr>
            <a:r>
              <a:rPr lang="en"/>
              <a:t>3. Ujima (collective Work and Responsibility)</a:t>
            </a:r>
            <a:endParaRPr/>
          </a:p>
          <a:p>
            <a:pPr indent="0" lvl="0" marL="0" rtl="0" algn="l">
              <a:spcBef>
                <a:spcPts val="0"/>
              </a:spcBef>
              <a:spcAft>
                <a:spcPts val="0"/>
              </a:spcAft>
              <a:buClr>
                <a:schemeClr val="dk1"/>
              </a:buClr>
              <a:buSzPts val="1100"/>
              <a:buFont typeface="Arial"/>
              <a:buNone/>
            </a:pPr>
            <a:r>
              <a:rPr lang="en"/>
              <a:t>4. Ujamaa (Cooperative Economics)</a:t>
            </a:r>
            <a:endParaRPr/>
          </a:p>
          <a:p>
            <a:pPr indent="0" lvl="0" marL="0" rtl="0" algn="l">
              <a:spcBef>
                <a:spcPts val="0"/>
              </a:spcBef>
              <a:spcAft>
                <a:spcPts val="0"/>
              </a:spcAft>
              <a:buClr>
                <a:schemeClr val="dk1"/>
              </a:buClr>
              <a:buSzPts val="1100"/>
              <a:buFont typeface="Arial"/>
              <a:buNone/>
            </a:pPr>
            <a:r>
              <a:rPr lang="en"/>
              <a:t>5. Nia (Purpose)</a:t>
            </a:r>
            <a:endParaRPr/>
          </a:p>
          <a:p>
            <a:pPr indent="0" lvl="0" marL="0" rtl="0" algn="l">
              <a:spcBef>
                <a:spcPts val="0"/>
              </a:spcBef>
              <a:spcAft>
                <a:spcPts val="0"/>
              </a:spcAft>
              <a:buClr>
                <a:schemeClr val="dk1"/>
              </a:buClr>
              <a:buSzPts val="1100"/>
              <a:buFont typeface="Arial"/>
              <a:buNone/>
            </a:pPr>
            <a:r>
              <a:rPr lang="en"/>
              <a:t>6. Kuumba (Creativity)</a:t>
            </a:r>
            <a:endParaRPr/>
          </a:p>
          <a:p>
            <a:pPr indent="0" lvl="0" marL="0" rtl="0" algn="l">
              <a:spcBef>
                <a:spcPts val="0"/>
              </a:spcBef>
              <a:spcAft>
                <a:spcPts val="0"/>
              </a:spcAft>
              <a:buClr>
                <a:schemeClr val="dk1"/>
              </a:buClr>
              <a:buSzPts val="1100"/>
              <a:buFont typeface="Arial"/>
              <a:buNone/>
            </a:pPr>
            <a:r>
              <a:rPr lang="en"/>
              <a:t>7. Imani (Faith)</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828425" y="3540650"/>
            <a:ext cx="3363300" cy="13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Newsletter, ca. 1994-1996. UA Little Rock Center for Arkansas History and Culture, National Dunbar Alumni Association Historical Collection, UALR.MS.0021</a:t>
            </a:r>
            <a:endParaRPr sz="1200">
              <a:latin typeface="Corbel"/>
              <a:ea typeface="Corbel"/>
              <a:cs typeface="Corbel"/>
              <a:sym typeface="Corbel"/>
            </a:endParaRPr>
          </a:p>
        </p:txBody>
      </p:sp>
      <p:sp>
        <p:nvSpPr>
          <p:cNvPr id="188" name="Google Shape;188;p33"/>
          <p:cNvSpPr txBox="1"/>
          <p:nvPr>
            <p:ph idx="1" type="body"/>
          </p:nvPr>
        </p:nvSpPr>
        <p:spPr>
          <a:xfrm>
            <a:off x="334350" y="570025"/>
            <a:ext cx="3681300" cy="17907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Based on the drawing and the text, what conclusions can you draw about Kwanzaa?</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is this winter holiday similar to and different from other winter holidays?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does this primary source tell us about culture, history and geography?</a:t>
            </a:r>
            <a:endParaRPr sz="1350">
              <a:solidFill>
                <a:srgbClr val="000000"/>
              </a:solidFill>
              <a:latin typeface="Corbel"/>
              <a:ea typeface="Corbel"/>
              <a:cs typeface="Corbel"/>
              <a:sym typeface="Corbel"/>
            </a:endParaRPr>
          </a:p>
        </p:txBody>
      </p:sp>
      <p:pic>
        <p:nvPicPr>
          <p:cNvPr descr="&lt;p&gt;This page of the National Dunbar Alumni Association newsletter contains a color reproduction of a colored-pencil drawing of an African American family in profile. Both the mother and father are holding small children close to their chests. The mother is wearing a head wrap made of red and green cloth.&lt;/p&gt;&#10;" id="189" name="Google Shape;189;p33"/>
          <p:cNvPicPr preferRelativeResize="0"/>
          <p:nvPr/>
        </p:nvPicPr>
        <p:blipFill>
          <a:blip r:embed="rId3">
            <a:alphaModFix/>
          </a:blip>
          <a:stretch>
            <a:fillRect/>
          </a:stretch>
        </p:blipFill>
        <p:spPr>
          <a:xfrm>
            <a:off x="4830475" y="216537"/>
            <a:ext cx="3559000" cy="4710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4"/>
          <p:cNvSpPr txBox="1"/>
          <p:nvPr>
            <p:ph idx="1" type="body"/>
          </p:nvPr>
        </p:nvSpPr>
        <p:spPr>
          <a:xfrm>
            <a:off x="415800" y="466975"/>
            <a:ext cx="2647800" cy="85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Christmas tree at the U.S. Capitol, Washington, D.C.</a:t>
            </a:r>
            <a:endParaRPr sz="1800">
              <a:latin typeface="Corbel"/>
              <a:ea typeface="Corbel"/>
              <a:cs typeface="Corbel"/>
              <a:sym typeface="Corbel"/>
            </a:endParaRPr>
          </a:p>
        </p:txBody>
      </p:sp>
      <p:pic>
        <p:nvPicPr>
          <p:cNvPr descr="&lt;p&gt;The photograph shows a Christmas tree, lit up with golden lights, on the left foreground. In the background against a dark sky is the United States capitol dome.&lt;/p&gt;&#10;" id="195" name="Google Shape;195;p34"/>
          <p:cNvPicPr preferRelativeResize="0"/>
          <p:nvPr/>
        </p:nvPicPr>
        <p:blipFill>
          <a:blip r:embed="rId4">
            <a:alphaModFix/>
          </a:blip>
          <a:stretch>
            <a:fillRect/>
          </a:stretch>
        </p:blipFill>
        <p:spPr>
          <a:xfrm>
            <a:off x="4344050" y="418338"/>
            <a:ext cx="3724601" cy="4306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517950" y="3436000"/>
            <a:ext cx="3084000" cy="106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000000"/>
                </a:solidFill>
                <a:latin typeface="Corbel"/>
                <a:ea typeface="Corbel"/>
                <a:cs typeface="Corbel"/>
                <a:sym typeface="Corbel"/>
              </a:rPr>
              <a:t>Highsmith, Carol M, photographer. Christmas tree at the U.S. Capitol, Washington, D.C. United States Washington D.C, None. [Between 1980 and 2006] Photograph.</a:t>
            </a:r>
            <a:endParaRPr sz="1200">
              <a:solidFill>
                <a:srgbClr val="000000"/>
              </a:solidFill>
              <a:latin typeface="Corbel"/>
              <a:ea typeface="Corbel"/>
              <a:cs typeface="Corbel"/>
              <a:sym typeface="Corbel"/>
            </a:endParaRPr>
          </a:p>
          <a:p>
            <a:pPr indent="0" lvl="0" marL="0" rtl="0" algn="l">
              <a:spcBef>
                <a:spcPts val="0"/>
              </a:spcBef>
              <a:spcAft>
                <a:spcPts val="0"/>
              </a:spcAft>
              <a:buNone/>
            </a:pPr>
            <a:r>
              <a:t/>
            </a:r>
            <a:endParaRPr sz="1200">
              <a:solidFill>
                <a:srgbClr val="000000"/>
              </a:solidFill>
              <a:latin typeface="Corbel"/>
              <a:ea typeface="Corbel"/>
              <a:cs typeface="Corbel"/>
              <a:sym typeface="Corbel"/>
            </a:endParaRPr>
          </a:p>
        </p:txBody>
      </p:sp>
      <p:sp>
        <p:nvSpPr>
          <p:cNvPr id="201" name="Google Shape;201;p35"/>
          <p:cNvSpPr txBox="1"/>
          <p:nvPr>
            <p:ph idx="1" type="body"/>
          </p:nvPr>
        </p:nvSpPr>
        <p:spPr>
          <a:xfrm>
            <a:off x="334350" y="570025"/>
            <a:ext cx="31950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does this picture show?</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does this picture represent Christmas?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Where might we see similar Christmas trees today?</a:t>
            </a:r>
            <a:endParaRPr sz="1350">
              <a:solidFill>
                <a:srgbClr val="000000"/>
              </a:solidFill>
              <a:latin typeface="Corbel"/>
              <a:ea typeface="Corbel"/>
              <a:cs typeface="Corbel"/>
              <a:sym typeface="Corbel"/>
            </a:endParaRPr>
          </a:p>
          <a:p>
            <a:pPr indent="0" lvl="0" marL="457200" rtl="0" algn="l">
              <a:spcBef>
                <a:spcPts val="2200"/>
              </a:spcBef>
              <a:spcAft>
                <a:spcPts val="0"/>
              </a:spcAft>
              <a:buNone/>
            </a:pPr>
            <a:r>
              <a:t/>
            </a:r>
            <a:endParaRPr sz="1350">
              <a:solidFill>
                <a:srgbClr val="000000"/>
              </a:solidFill>
              <a:latin typeface="Corbel"/>
              <a:ea typeface="Corbel"/>
              <a:cs typeface="Corbel"/>
              <a:sym typeface="Corbel"/>
            </a:endParaRPr>
          </a:p>
          <a:p>
            <a:pPr indent="0" lvl="0" marL="0" rtl="0" algn="l">
              <a:spcBef>
                <a:spcPts val="2200"/>
              </a:spcBef>
              <a:spcAft>
                <a:spcPts val="2200"/>
              </a:spcAft>
              <a:buNone/>
            </a:pPr>
            <a:r>
              <a:t/>
            </a:r>
            <a:endParaRPr sz="1350">
              <a:solidFill>
                <a:srgbClr val="000000"/>
              </a:solidFill>
              <a:latin typeface="Corbel"/>
              <a:ea typeface="Corbel"/>
              <a:cs typeface="Corbel"/>
              <a:sym typeface="Corbel"/>
            </a:endParaRPr>
          </a:p>
        </p:txBody>
      </p:sp>
      <p:pic>
        <p:nvPicPr>
          <p:cNvPr descr="&lt;p&gt;The photograph shows a Christmas tree, lit up with golden lights, on the left foreground. In the background against a dark sky is the United States capitol dome.&lt;/p&gt;&#10;" id="202" name="Google Shape;202;p35"/>
          <p:cNvPicPr preferRelativeResize="0"/>
          <p:nvPr/>
        </p:nvPicPr>
        <p:blipFill>
          <a:blip r:embed="rId3">
            <a:alphaModFix/>
          </a:blip>
          <a:stretch>
            <a:fillRect/>
          </a:stretch>
        </p:blipFill>
        <p:spPr>
          <a:xfrm>
            <a:off x="4344050" y="418338"/>
            <a:ext cx="3724601" cy="430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5536775" y="4274125"/>
            <a:ext cx="3391500" cy="65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J Pierpont. The One Horse Open Sleigh. Oliver Ditson, Boston, monographic, 1857. Notated Music.</a:t>
            </a:r>
            <a:endParaRPr sz="1200">
              <a:latin typeface="Corbel"/>
              <a:ea typeface="Corbel"/>
              <a:cs typeface="Corbel"/>
              <a:sym typeface="Corbel"/>
            </a:endParaRPr>
          </a:p>
        </p:txBody>
      </p:sp>
      <p:sp>
        <p:nvSpPr>
          <p:cNvPr id="69" name="Google Shape;69;p15"/>
          <p:cNvSpPr txBox="1"/>
          <p:nvPr>
            <p:ph idx="1" type="body"/>
          </p:nvPr>
        </p:nvSpPr>
        <p:spPr>
          <a:xfrm>
            <a:off x="334350" y="570025"/>
            <a:ext cx="2808000" cy="37455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type of primary source is this? Who might use it?</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Have you heard this song before? How is it similar to and different from a version you might hear today?</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conclusions can you draw about the geography in which the author lived or grew up, based on the lyrics?</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are the actions in the song similar to and different from the way in which we spend free time in the winter today?</a:t>
            </a:r>
            <a:endParaRPr sz="1350">
              <a:solidFill>
                <a:srgbClr val="000000"/>
              </a:solidFill>
              <a:latin typeface="Corbel"/>
              <a:ea typeface="Corbel"/>
              <a:cs typeface="Corbel"/>
              <a:sym typeface="Corbel"/>
            </a:endParaRPr>
          </a:p>
        </p:txBody>
      </p:sp>
      <p:pic>
        <p:nvPicPr>
          <p:cNvPr descr="&lt;p&gt;This source is a four-page primary source document printed in 1857. The first page has the title âThe One Horse Open Sleighâ written in fancy block letters, followed by âsong and chorus written and composed by J. Pierpont.â The next three pages have the piano score and four verses of lyrics to the song.&lt;/p&gt;&#10;" id="70" name="Google Shape;70;p15"/>
          <p:cNvPicPr preferRelativeResize="0"/>
          <p:nvPr/>
        </p:nvPicPr>
        <p:blipFill>
          <a:blip r:embed="rId3">
            <a:alphaModFix/>
          </a:blip>
          <a:stretch>
            <a:fillRect/>
          </a:stretch>
        </p:blipFill>
        <p:spPr>
          <a:xfrm>
            <a:off x="5536775" y="342902"/>
            <a:ext cx="2808000" cy="37908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567075" y="519675"/>
            <a:ext cx="2784900" cy="72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Santa Claus with a basket of toys</a:t>
            </a:r>
            <a:endParaRPr sz="1800">
              <a:latin typeface="Corbel"/>
              <a:ea typeface="Corbel"/>
              <a:cs typeface="Corbel"/>
              <a:sym typeface="Corbel"/>
            </a:endParaRPr>
          </a:p>
        </p:txBody>
      </p:sp>
      <p:pic>
        <p:nvPicPr>
          <p:cNvPr descr="&lt;p&gt;This color illustration shows Santa Claus, dressed in a long red coat trimmed with fur, holding a large basket filled with toys on his left arm, and a net with a ball and a straw broom in his right arm.&lt;/p&gt;&#10;" id="76" name="Google Shape;76;p16"/>
          <p:cNvPicPr preferRelativeResize="0"/>
          <p:nvPr/>
        </p:nvPicPr>
        <p:blipFill>
          <a:blip r:embed="rId4">
            <a:alphaModFix/>
          </a:blip>
          <a:stretch>
            <a:fillRect/>
          </a:stretch>
        </p:blipFill>
        <p:spPr>
          <a:xfrm>
            <a:off x="5553475" y="309687"/>
            <a:ext cx="2639075" cy="452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532175" y="3954600"/>
            <a:ext cx="3391500" cy="8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Santa Claus with a basket of toys. [between 1870 and 1900] Photograph. </a:t>
            </a:r>
            <a:endParaRPr sz="1200">
              <a:latin typeface="Corbel"/>
              <a:ea typeface="Corbel"/>
              <a:cs typeface="Corbel"/>
              <a:sym typeface="Corbel"/>
            </a:endParaRPr>
          </a:p>
        </p:txBody>
      </p:sp>
      <p:sp>
        <p:nvSpPr>
          <p:cNvPr id="82" name="Google Shape;82;p17"/>
          <p:cNvSpPr txBox="1"/>
          <p:nvPr>
            <p:ph idx="1" type="body"/>
          </p:nvPr>
        </p:nvSpPr>
        <p:spPr>
          <a:xfrm>
            <a:off x="334350" y="570025"/>
            <a:ext cx="2808000" cy="35637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Look at the way Santa is dressed, and the toys he is holding. What similarities and differences do you see between this image of Santa Claus and drawings of Santa Claus today? </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can this image of Santa tell us about the way Christmas was celebrated in the late 1800s?</a:t>
            </a:r>
            <a:endParaRPr sz="1350">
              <a:solidFill>
                <a:srgbClr val="000000"/>
              </a:solidFill>
              <a:latin typeface="Corbel"/>
              <a:ea typeface="Corbel"/>
              <a:cs typeface="Corbel"/>
              <a:sym typeface="Corbel"/>
            </a:endParaRPr>
          </a:p>
        </p:txBody>
      </p:sp>
      <p:pic>
        <p:nvPicPr>
          <p:cNvPr descr="&lt;p&gt;This color illustration shows Santa Claus, dressed in a long red coat trimmed with fur, holding a large basket filled with toys on his left arm, and a net with a ball and a straw broom in his right arm.&lt;/p&gt;&#10;" id="83" name="Google Shape;83;p17"/>
          <p:cNvPicPr preferRelativeResize="0"/>
          <p:nvPr/>
        </p:nvPicPr>
        <p:blipFill>
          <a:blip r:embed="rId3">
            <a:alphaModFix/>
          </a:blip>
          <a:stretch>
            <a:fillRect/>
          </a:stretch>
        </p:blipFill>
        <p:spPr>
          <a:xfrm>
            <a:off x="5553475" y="309687"/>
            <a:ext cx="2639075" cy="452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415800" y="466975"/>
            <a:ext cx="2784900" cy="52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Feast of Lights</a:t>
            </a:r>
            <a:endParaRPr sz="1800">
              <a:latin typeface="Corbel"/>
              <a:ea typeface="Corbel"/>
              <a:cs typeface="Corbel"/>
              <a:sym typeface="Corbel"/>
            </a:endParaRPr>
          </a:p>
        </p:txBody>
      </p:sp>
      <p:pic>
        <p:nvPicPr>
          <p:cNvPr descr="&lt;p&gt;This newspaper article appears in the 5th column of page 7 of the Minneapolis newspaper. In addition to this article, there are a number of ads for Christmas gifts, including pianos, and holiday plays.&lt;/p&gt;&#10;" id="89" name="Google Shape;89;p18"/>
          <p:cNvPicPr preferRelativeResize="0"/>
          <p:nvPr/>
        </p:nvPicPr>
        <p:blipFill>
          <a:blip r:embed="rId4">
            <a:alphaModFix/>
          </a:blip>
          <a:stretch>
            <a:fillRect/>
          </a:stretch>
        </p:blipFill>
        <p:spPr>
          <a:xfrm>
            <a:off x="4903675" y="291150"/>
            <a:ext cx="3498825" cy="4676650"/>
          </a:xfrm>
          <a:prstGeom prst="rect">
            <a:avLst/>
          </a:prstGeom>
          <a:noFill/>
          <a:ln>
            <a:noFill/>
          </a:ln>
        </p:spPr>
      </p:pic>
      <p:sp>
        <p:nvSpPr>
          <p:cNvPr id="90" name="Google Shape;90;p18"/>
          <p:cNvSpPr txBox="1"/>
          <p:nvPr/>
        </p:nvSpPr>
        <p:spPr>
          <a:xfrm>
            <a:off x="415800" y="1139625"/>
            <a:ext cx="22767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Click here to read the excerpt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520525" y="4257125"/>
            <a:ext cx="3391500" cy="65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The Minneapolis journal. (Minneapolis, Minn.), 20 Dec. 1902. Chronicling America: Historic American Newspapers. Lib. of Congress.</a:t>
            </a:r>
            <a:endParaRPr sz="1200">
              <a:latin typeface="Corbel"/>
              <a:ea typeface="Corbel"/>
              <a:cs typeface="Corbel"/>
              <a:sym typeface="Corbel"/>
            </a:endParaRPr>
          </a:p>
        </p:txBody>
      </p:sp>
      <p:sp>
        <p:nvSpPr>
          <p:cNvPr id="96" name="Google Shape;96;p19"/>
          <p:cNvSpPr txBox="1"/>
          <p:nvPr>
            <p:ph idx="1" type="body"/>
          </p:nvPr>
        </p:nvSpPr>
        <p:spPr>
          <a:xfrm>
            <a:off x="334350" y="570025"/>
            <a:ext cx="2808000" cy="28155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Look at this page of the newspaper. What winter holidays do you see on the page? </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are they celebrated? </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 these sources tell you about history, culture and geography? </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conclusions can you draw about Minneapolis in 1902?</a:t>
            </a:r>
            <a:endParaRPr sz="1350">
              <a:solidFill>
                <a:srgbClr val="000000"/>
              </a:solidFill>
              <a:latin typeface="Corbel"/>
              <a:ea typeface="Corbel"/>
              <a:cs typeface="Corbel"/>
              <a:sym typeface="Corbel"/>
            </a:endParaRPr>
          </a:p>
          <a:p>
            <a:pPr indent="0" lvl="0" marL="0" rtl="0" algn="l">
              <a:spcBef>
                <a:spcPts val="2200"/>
              </a:spcBef>
              <a:spcAft>
                <a:spcPts val="2200"/>
              </a:spcAft>
              <a:buNone/>
            </a:pPr>
            <a:r>
              <a:t/>
            </a:r>
            <a:endParaRPr sz="1350">
              <a:solidFill>
                <a:srgbClr val="000000"/>
              </a:solidFill>
              <a:latin typeface="Corbel"/>
              <a:ea typeface="Corbel"/>
              <a:cs typeface="Corbel"/>
              <a:sym typeface="Corbel"/>
            </a:endParaRPr>
          </a:p>
        </p:txBody>
      </p:sp>
      <p:pic>
        <p:nvPicPr>
          <p:cNvPr descr="&lt;p&gt;This newspaper article appears in the 5th column of page 7 of the Minneapolis newspaper. In addition to this article, there are a number of ads for Christmas gifts, including pianos, and holiday plays.&lt;/p&gt;&#10;" id="97" name="Google Shape;97;p19"/>
          <p:cNvPicPr preferRelativeResize="0"/>
          <p:nvPr/>
        </p:nvPicPr>
        <p:blipFill>
          <a:blip r:embed="rId3">
            <a:alphaModFix/>
          </a:blip>
          <a:stretch>
            <a:fillRect/>
          </a:stretch>
        </p:blipFill>
        <p:spPr>
          <a:xfrm>
            <a:off x="5130375" y="152400"/>
            <a:ext cx="3620064"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idx="1" type="body"/>
          </p:nvPr>
        </p:nvSpPr>
        <p:spPr>
          <a:xfrm>
            <a:off x="415800" y="466975"/>
            <a:ext cx="2784900" cy="141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u="sng">
                <a:solidFill>
                  <a:schemeClr val="hlink"/>
                </a:solidFill>
                <a:latin typeface="Corbel"/>
                <a:ea typeface="Corbel"/>
                <a:cs typeface="Corbel"/>
                <a:sym typeface="Corbel"/>
                <a:hlinkClick r:id="rId3"/>
              </a:rPr>
              <a:t>Christmas subjects. Boys' choir with nativity scene</a:t>
            </a:r>
            <a:endParaRPr sz="1800">
              <a:latin typeface="Corbel"/>
              <a:ea typeface="Corbel"/>
              <a:cs typeface="Corbel"/>
              <a:sym typeface="Corbel"/>
            </a:endParaRPr>
          </a:p>
        </p:txBody>
      </p:sp>
      <p:pic>
        <p:nvPicPr>
          <p:cNvPr descr="&lt;p&gt;Seven young boys, dressed in choir robes and holding candles and music, stand around a nativity scene inside the church&lt;/p&gt;&#10;" id="103" name="Google Shape;103;p20"/>
          <p:cNvPicPr preferRelativeResize="0"/>
          <p:nvPr/>
        </p:nvPicPr>
        <p:blipFill>
          <a:blip r:embed="rId4">
            <a:alphaModFix/>
          </a:blip>
          <a:stretch>
            <a:fillRect/>
          </a:stretch>
        </p:blipFill>
        <p:spPr>
          <a:xfrm>
            <a:off x="3394500" y="676275"/>
            <a:ext cx="5334000" cy="379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549725" y="4350275"/>
            <a:ext cx="4347000" cy="65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Corbel"/>
                <a:ea typeface="Corbel"/>
                <a:cs typeface="Corbel"/>
                <a:sym typeface="Corbel"/>
              </a:rPr>
              <a:t>Horydczak, Theodor, photographer. Christmas subjects. Boys’ choir with nativity scene. ca. 1920-ca. 1950. Photograph. Library of Congress Prints and Photographs Division</a:t>
            </a:r>
            <a:endParaRPr sz="1200">
              <a:latin typeface="Corbel"/>
              <a:ea typeface="Corbel"/>
              <a:cs typeface="Corbel"/>
              <a:sym typeface="Corbel"/>
            </a:endParaRPr>
          </a:p>
        </p:txBody>
      </p:sp>
      <p:sp>
        <p:nvSpPr>
          <p:cNvPr id="109" name="Google Shape;109;p21"/>
          <p:cNvSpPr txBox="1"/>
          <p:nvPr>
            <p:ph idx="1" type="body"/>
          </p:nvPr>
        </p:nvSpPr>
        <p:spPr>
          <a:xfrm>
            <a:off x="334350" y="570025"/>
            <a:ext cx="2808000" cy="27120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people, objects and activities do you see in this photograph?</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How is this Christmas celebration similar to and different from celebrations today?</a:t>
            </a:r>
            <a:endParaRPr sz="1350">
              <a:solidFill>
                <a:srgbClr val="000000"/>
              </a:solidFill>
              <a:latin typeface="Corbel"/>
              <a:ea typeface="Corbel"/>
              <a:cs typeface="Corbel"/>
              <a:sym typeface="Corbel"/>
            </a:endParaRPr>
          </a:p>
          <a:p>
            <a:pPr indent="-314325" lvl="0" marL="457200" rtl="0" algn="l">
              <a:spcBef>
                <a:spcPts val="0"/>
              </a:spcBef>
              <a:spcAft>
                <a:spcPts val="0"/>
              </a:spcAft>
              <a:buClr>
                <a:srgbClr val="000000"/>
              </a:buClr>
              <a:buSzPts val="1350"/>
              <a:buFont typeface="Corbel"/>
              <a:buChar char="●"/>
            </a:pPr>
            <a:r>
              <a:rPr lang="en" sz="1350">
                <a:solidFill>
                  <a:srgbClr val="000000"/>
                </a:solidFill>
                <a:latin typeface="Corbel"/>
                <a:ea typeface="Corbel"/>
                <a:cs typeface="Corbel"/>
                <a:sym typeface="Corbel"/>
              </a:rPr>
              <a:t>What does this Christmas celebration tell us about culture and geography?</a:t>
            </a:r>
            <a:endParaRPr sz="1350">
              <a:solidFill>
                <a:srgbClr val="000000"/>
              </a:solidFill>
              <a:latin typeface="Corbel"/>
              <a:ea typeface="Corbel"/>
              <a:cs typeface="Corbel"/>
              <a:sym typeface="Corbel"/>
            </a:endParaRPr>
          </a:p>
        </p:txBody>
      </p:sp>
      <p:pic>
        <p:nvPicPr>
          <p:cNvPr descr="&lt;p&gt;Seven young boys, dressed in choir robes and holding candles and music, stand around a nativity scene inside the church&lt;/p&gt;&#10;" id="110" name="Google Shape;110;p21"/>
          <p:cNvPicPr preferRelativeResize="0"/>
          <p:nvPr/>
        </p:nvPicPr>
        <p:blipFill>
          <a:blip r:embed="rId3">
            <a:alphaModFix/>
          </a:blip>
          <a:stretch>
            <a:fillRect/>
          </a:stretch>
        </p:blipFill>
        <p:spPr>
          <a:xfrm>
            <a:off x="3549725" y="466175"/>
            <a:ext cx="5334000" cy="379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