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8" r:id="rId9"/>
    <p:sldId id="266" r:id="rId10"/>
    <p:sldId id="264"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0" d="100"/>
          <a:sy n="90" d="100"/>
        </p:scale>
        <p:origin x="1332"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7948-128C-46E7-84CA-38C10FF3DF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6C696E-F210-403F-8676-26ECF7DD85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6523C2-2EF8-4E1F-92D6-510C68677EB0}"/>
              </a:ext>
            </a:extLst>
          </p:cNvPr>
          <p:cNvSpPr>
            <a:spLocks noGrp="1"/>
          </p:cNvSpPr>
          <p:nvPr>
            <p:ph type="dt" sz="half" idx="10"/>
          </p:nvPr>
        </p:nvSpPr>
        <p:spPr/>
        <p:txBody>
          <a:bodyPr/>
          <a:lstStyle/>
          <a:p>
            <a:fld id="{26CF62E7-B367-4AEC-A9E1-B0AB80D93C14}" type="datetimeFigureOut">
              <a:rPr lang="en-US" smtClean="0"/>
              <a:t>2/11/2020</a:t>
            </a:fld>
            <a:endParaRPr lang="en-US"/>
          </a:p>
        </p:txBody>
      </p:sp>
      <p:sp>
        <p:nvSpPr>
          <p:cNvPr id="5" name="Footer Placeholder 4">
            <a:extLst>
              <a:ext uri="{FF2B5EF4-FFF2-40B4-BE49-F238E27FC236}">
                <a16:creationId xmlns:a16="http://schemas.microsoft.com/office/drawing/2014/main" id="{4ED28694-A68D-4276-AE93-39FD68A7E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6C8B9-27DD-4E3F-81D5-65F425E7F729}"/>
              </a:ext>
            </a:extLst>
          </p:cNvPr>
          <p:cNvSpPr>
            <a:spLocks noGrp="1"/>
          </p:cNvSpPr>
          <p:nvPr>
            <p:ph type="sldNum" sz="quarter" idx="12"/>
          </p:nvPr>
        </p:nvSpPr>
        <p:spPr/>
        <p:txBody>
          <a:bodyPr/>
          <a:lstStyle/>
          <a:p>
            <a:fld id="{E2ACAC2B-4624-4054-A22A-608277701381}" type="slidenum">
              <a:rPr lang="en-US" smtClean="0"/>
              <a:t>‹#›</a:t>
            </a:fld>
            <a:endParaRPr lang="en-US"/>
          </a:p>
        </p:txBody>
      </p:sp>
    </p:spTree>
    <p:extLst>
      <p:ext uri="{BB962C8B-B14F-4D97-AF65-F5344CB8AC3E}">
        <p14:creationId xmlns:p14="http://schemas.microsoft.com/office/powerpoint/2010/main" val="78402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EAF06-67DC-4C5B-B1CC-2DBDA1D4BA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B3112B-E8B4-4ECC-8569-02AC3B47B1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4A236-2672-46AE-B478-45EE0463AEA1}"/>
              </a:ext>
            </a:extLst>
          </p:cNvPr>
          <p:cNvSpPr>
            <a:spLocks noGrp="1"/>
          </p:cNvSpPr>
          <p:nvPr>
            <p:ph type="dt" sz="half" idx="10"/>
          </p:nvPr>
        </p:nvSpPr>
        <p:spPr/>
        <p:txBody>
          <a:bodyPr/>
          <a:lstStyle/>
          <a:p>
            <a:fld id="{26CF62E7-B367-4AEC-A9E1-B0AB80D93C14}" type="datetimeFigureOut">
              <a:rPr lang="en-US" smtClean="0"/>
              <a:t>2/11/2020</a:t>
            </a:fld>
            <a:endParaRPr lang="en-US"/>
          </a:p>
        </p:txBody>
      </p:sp>
      <p:sp>
        <p:nvSpPr>
          <p:cNvPr id="5" name="Footer Placeholder 4">
            <a:extLst>
              <a:ext uri="{FF2B5EF4-FFF2-40B4-BE49-F238E27FC236}">
                <a16:creationId xmlns:a16="http://schemas.microsoft.com/office/drawing/2014/main" id="{19C8E8C7-C87D-4171-8EEB-B8A627408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45D4-2CBD-4A79-99B7-C2FC4AEBA65A}"/>
              </a:ext>
            </a:extLst>
          </p:cNvPr>
          <p:cNvSpPr>
            <a:spLocks noGrp="1"/>
          </p:cNvSpPr>
          <p:nvPr>
            <p:ph type="sldNum" sz="quarter" idx="12"/>
          </p:nvPr>
        </p:nvSpPr>
        <p:spPr/>
        <p:txBody>
          <a:bodyPr/>
          <a:lstStyle/>
          <a:p>
            <a:fld id="{E2ACAC2B-4624-4054-A22A-608277701381}" type="slidenum">
              <a:rPr lang="en-US" smtClean="0"/>
              <a:t>‹#›</a:t>
            </a:fld>
            <a:endParaRPr lang="en-US"/>
          </a:p>
        </p:txBody>
      </p:sp>
    </p:spTree>
    <p:extLst>
      <p:ext uri="{BB962C8B-B14F-4D97-AF65-F5344CB8AC3E}">
        <p14:creationId xmlns:p14="http://schemas.microsoft.com/office/powerpoint/2010/main" val="115626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0D2310-8532-400A-8B04-C32B0B339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BA404F-B79D-4333-A481-F0B7DD5953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2F4F8-F0FC-4CC6-8FEE-FD11D252EF87}"/>
              </a:ext>
            </a:extLst>
          </p:cNvPr>
          <p:cNvSpPr>
            <a:spLocks noGrp="1"/>
          </p:cNvSpPr>
          <p:nvPr>
            <p:ph type="dt" sz="half" idx="10"/>
          </p:nvPr>
        </p:nvSpPr>
        <p:spPr/>
        <p:txBody>
          <a:bodyPr/>
          <a:lstStyle/>
          <a:p>
            <a:fld id="{26CF62E7-B367-4AEC-A9E1-B0AB80D93C14}" type="datetimeFigureOut">
              <a:rPr lang="en-US" smtClean="0"/>
              <a:t>2/11/2020</a:t>
            </a:fld>
            <a:endParaRPr lang="en-US"/>
          </a:p>
        </p:txBody>
      </p:sp>
      <p:sp>
        <p:nvSpPr>
          <p:cNvPr id="5" name="Footer Placeholder 4">
            <a:extLst>
              <a:ext uri="{FF2B5EF4-FFF2-40B4-BE49-F238E27FC236}">
                <a16:creationId xmlns:a16="http://schemas.microsoft.com/office/drawing/2014/main" id="{9BC2EBB1-08F5-4F2F-8207-38D7336AD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7E9CC-E655-4305-A16E-24BAC6F81E29}"/>
              </a:ext>
            </a:extLst>
          </p:cNvPr>
          <p:cNvSpPr>
            <a:spLocks noGrp="1"/>
          </p:cNvSpPr>
          <p:nvPr>
            <p:ph type="sldNum" sz="quarter" idx="12"/>
          </p:nvPr>
        </p:nvSpPr>
        <p:spPr/>
        <p:txBody>
          <a:bodyPr/>
          <a:lstStyle/>
          <a:p>
            <a:fld id="{E2ACAC2B-4624-4054-A22A-608277701381}" type="slidenum">
              <a:rPr lang="en-US" smtClean="0"/>
              <a:t>‹#›</a:t>
            </a:fld>
            <a:endParaRPr lang="en-US"/>
          </a:p>
        </p:txBody>
      </p:sp>
    </p:spTree>
    <p:extLst>
      <p:ext uri="{BB962C8B-B14F-4D97-AF65-F5344CB8AC3E}">
        <p14:creationId xmlns:p14="http://schemas.microsoft.com/office/powerpoint/2010/main" val="102398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9D62F-9E51-4539-98A2-71968F432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681DE-EB82-4DBA-8885-3F581643FD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4586B-856A-4F5D-B892-14AD25019827}"/>
              </a:ext>
            </a:extLst>
          </p:cNvPr>
          <p:cNvSpPr>
            <a:spLocks noGrp="1"/>
          </p:cNvSpPr>
          <p:nvPr>
            <p:ph type="dt" sz="half" idx="10"/>
          </p:nvPr>
        </p:nvSpPr>
        <p:spPr/>
        <p:txBody>
          <a:bodyPr/>
          <a:lstStyle/>
          <a:p>
            <a:fld id="{26CF62E7-B367-4AEC-A9E1-B0AB80D93C14}" type="datetimeFigureOut">
              <a:rPr lang="en-US" smtClean="0"/>
              <a:t>2/11/2020</a:t>
            </a:fld>
            <a:endParaRPr lang="en-US"/>
          </a:p>
        </p:txBody>
      </p:sp>
      <p:sp>
        <p:nvSpPr>
          <p:cNvPr id="5" name="Footer Placeholder 4">
            <a:extLst>
              <a:ext uri="{FF2B5EF4-FFF2-40B4-BE49-F238E27FC236}">
                <a16:creationId xmlns:a16="http://schemas.microsoft.com/office/drawing/2014/main" id="{C95A2113-1089-4B6F-B3A8-CC21C89C5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15A5F-0C20-4AFD-A080-2851AB3418D4}"/>
              </a:ext>
            </a:extLst>
          </p:cNvPr>
          <p:cNvSpPr>
            <a:spLocks noGrp="1"/>
          </p:cNvSpPr>
          <p:nvPr>
            <p:ph type="sldNum" sz="quarter" idx="12"/>
          </p:nvPr>
        </p:nvSpPr>
        <p:spPr/>
        <p:txBody>
          <a:bodyPr/>
          <a:lstStyle/>
          <a:p>
            <a:fld id="{E2ACAC2B-4624-4054-A22A-608277701381}" type="slidenum">
              <a:rPr lang="en-US" smtClean="0"/>
              <a:t>‹#›</a:t>
            </a:fld>
            <a:endParaRPr lang="en-US"/>
          </a:p>
        </p:txBody>
      </p:sp>
    </p:spTree>
    <p:extLst>
      <p:ext uri="{BB962C8B-B14F-4D97-AF65-F5344CB8AC3E}">
        <p14:creationId xmlns:p14="http://schemas.microsoft.com/office/powerpoint/2010/main" val="87837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92D8-5CBA-48AD-BABA-8D638F60E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EECE8A-C753-4A87-B218-A8C4604DCC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9FC04C-8E30-459B-AE6D-96BD45ADA959}"/>
              </a:ext>
            </a:extLst>
          </p:cNvPr>
          <p:cNvSpPr>
            <a:spLocks noGrp="1"/>
          </p:cNvSpPr>
          <p:nvPr>
            <p:ph type="dt" sz="half" idx="10"/>
          </p:nvPr>
        </p:nvSpPr>
        <p:spPr/>
        <p:txBody>
          <a:bodyPr/>
          <a:lstStyle/>
          <a:p>
            <a:fld id="{26CF62E7-B367-4AEC-A9E1-B0AB80D93C14}" type="datetimeFigureOut">
              <a:rPr lang="en-US" smtClean="0"/>
              <a:t>2/11/2020</a:t>
            </a:fld>
            <a:endParaRPr lang="en-US"/>
          </a:p>
        </p:txBody>
      </p:sp>
      <p:sp>
        <p:nvSpPr>
          <p:cNvPr id="5" name="Footer Placeholder 4">
            <a:extLst>
              <a:ext uri="{FF2B5EF4-FFF2-40B4-BE49-F238E27FC236}">
                <a16:creationId xmlns:a16="http://schemas.microsoft.com/office/drawing/2014/main" id="{243E658B-6ED6-4964-9E49-13E9029DC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2BAD8-6959-4389-8C6C-D4515104EC96}"/>
              </a:ext>
            </a:extLst>
          </p:cNvPr>
          <p:cNvSpPr>
            <a:spLocks noGrp="1"/>
          </p:cNvSpPr>
          <p:nvPr>
            <p:ph type="sldNum" sz="quarter" idx="12"/>
          </p:nvPr>
        </p:nvSpPr>
        <p:spPr/>
        <p:txBody>
          <a:bodyPr/>
          <a:lstStyle/>
          <a:p>
            <a:fld id="{E2ACAC2B-4624-4054-A22A-608277701381}" type="slidenum">
              <a:rPr lang="en-US" smtClean="0"/>
              <a:t>‹#›</a:t>
            </a:fld>
            <a:endParaRPr lang="en-US"/>
          </a:p>
        </p:txBody>
      </p:sp>
    </p:spTree>
    <p:extLst>
      <p:ext uri="{BB962C8B-B14F-4D97-AF65-F5344CB8AC3E}">
        <p14:creationId xmlns:p14="http://schemas.microsoft.com/office/powerpoint/2010/main" val="132043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0E20-BA0E-43A6-8AC7-C7B99578AC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CF5F4A-B4A8-4502-BC1D-6DDDBF3AA1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4B7481-A142-4C57-AC7E-5117B001F0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5BCA7C-F70A-49C3-BA9A-3038980CB487}"/>
              </a:ext>
            </a:extLst>
          </p:cNvPr>
          <p:cNvSpPr>
            <a:spLocks noGrp="1"/>
          </p:cNvSpPr>
          <p:nvPr>
            <p:ph type="dt" sz="half" idx="10"/>
          </p:nvPr>
        </p:nvSpPr>
        <p:spPr/>
        <p:txBody>
          <a:bodyPr/>
          <a:lstStyle/>
          <a:p>
            <a:fld id="{26CF62E7-B367-4AEC-A9E1-B0AB80D93C14}" type="datetimeFigureOut">
              <a:rPr lang="en-US" smtClean="0"/>
              <a:t>2/11/2020</a:t>
            </a:fld>
            <a:endParaRPr lang="en-US"/>
          </a:p>
        </p:txBody>
      </p:sp>
      <p:sp>
        <p:nvSpPr>
          <p:cNvPr id="6" name="Footer Placeholder 5">
            <a:extLst>
              <a:ext uri="{FF2B5EF4-FFF2-40B4-BE49-F238E27FC236}">
                <a16:creationId xmlns:a16="http://schemas.microsoft.com/office/drawing/2014/main" id="{3506B64C-548D-4C2F-A397-50AFC4095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52532B-5392-4DB7-8C58-2672815E4CA7}"/>
              </a:ext>
            </a:extLst>
          </p:cNvPr>
          <p:cNvSpPr>
            <a:spLocks noGrp="1"/>
          </p:cNvSpPr>
          <p:nvPr>
            <p:ph type="sldNum" sz="quarter" idx="12"/>
          </p:nvPr>
        </p:nvSpPr>
        <p:spPr/>
        <p:txBody>
          <a:bodyPr/>
          <a:lstStyle/>
          <a:p>
            <a:fld id="{E2ACAC2B-4624-4054-A22A-608277701381}" type="slidenum">
              <a:rPr lang="en-US" smtClean="0"/>
              <a:t>‹#›</a:t>
            </a:fld>
            <a:endParaRPr lang="en-US"/>
          </a:p>
        </p:txBody>
      </p:sp>
    </p:spTree>
    <p:extLst>
      <p:ext uri="{BB962C8B-B14F-4D97-AF65-F5344CB8AC3E}">
        <p14:creationId xmlns:p14="http://schemas.microsoft.com/office/powerpoint/2010/main" val="294997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0E86B-40C0-4469-A863-7A8F82C574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BF86EC-C98E-478B-B69E-F786BCF8C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001E1F-CAC4-4F5F-822E-FD30DA13B1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ED3881-466E-422C-8E84-B8131C1824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152ED3-E883-49B1-90ED-61824CA98A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891DBA-24A5-479E-9829-07D973FDC803}"/>
              </a:ext>
            </a:extLst>
          </p:cNvPr>
          <p:cNvSpPr>
            <a:spLocks noGrp="1"/>
          </p:cNvSpPr>
          <p:nvPr>
            <p:ph type="dt" sz="half" idx="10"/>
          </p:nvPr>
        </p:nvSpPr>
        <p:spPr/>
        <p:txBody>
          <a:bodyPr/>
          <a:lstStyle/>
          <a:p>
            <a:fld id="{26CF62E7-B367-4AEC-A9E1-B0AB80D93C14}" type="datetimeFigureOut">
              <a:rPr lang="en-US" smtClean="0"/>
              <a:t>2/11/2020</a:t>
            </a:fld>
            <a:endParaRPr lang="en-US"/>
          </a:p>
        </p:txBody>
      </p:sp>
      <p:sp>
        <p:nvSpPr>
          <p:cNvPr id="8" name="Footer Placeholder 7">
            <a:extLst>
              <a:ext uri="{FF2B5EF4-FFF2-40B4-BE49-F238E27FC236}">
                <a16:creationId xmlns:a16="http://schemas.microsoft.com/office/drawing/2014/main" id="{202AB2F7-6D5B-4285-BCDF-2B5440872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72AF3A-B8C5-497A-A176-8B57A68E67CF}"/>
              </a:ext>
            </a:extLst>
          </p:cNvPr>
          <p:cNvSpPr>
            <a:spLocks noGrp="1"/>
          </p:cNvSpPr>
          <p:nvPr>
            <p:ph type="sldNum" sz="quarter" idx="12"/>
          </p:nvPr>
        </p:nvSpPr>
        <p:spPr/>
        <p:txBody>
          <a:bodyPr/>
          <a:lstStyle/>
          <a:p>
            <a:fld id="{E2ACAC2B-4624-4054-A22A-608277701381}" type="slidenum">
              <a:rPr lang="en-US" smtClean="0"/>
              <a:t>‹#›</a:t>
            </a:fld>
            <a:endParaRPr lang="en-US"/>
          </a:p>
        </p:txBody>
      </p:sp>
    </p:spTree>
    <p:extLst>
      <p:ext uri="{BB962C8B-B14F-4D97-AF65-F5344CB8AC3E}">
        <p14:creationId xmlns:p14="http://schemas.microsoft.com/office/powerpoint/2010/main" val="284608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134A-BFEB-4DE2-9056-BF756F4E75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AF166C-2339-43DA-9A20-0892902287A5}"/>
              </a:ext>
            </a:extLst>
          </p:cNvPr>
          <p:cNvSpPr>
            <a:spLocks noGrp="1"/>
          </p:cNvSpPr>
          <p:nvPr>
            <p:ph type="dt" sz="half" idx="10"/>
          </p:nvPr>
        </p:nvSpPr>
        <p:spPr/>
        <p:txBody>
          <a:bodyPr/>
          <a:lstStyle/>
          <a:p>
            <a:fld id="{26CF62E7-B367-4AEC-A9E1-B0AB80D93C14}" type="datetimeFigureOut">
              <a:rPr lang="en-US" smtClean="0"/>
              <a:t>2/11/2020</a:t>
            </a:fld>
            <a:endParaRPr lang="en-US"/>
          </a:p>
        </p:txBody>
      </p:sp>
      <p:sp>
        <p:nvSpPr>
          <p:cNvPr id="4" name="Footer Placeholder 3">
            <a:extLst>
              <a:ext uri="{FF2B5EF4-FFF2-40B4-BE49-F238E27FC236}">
                <a16:creationId xmlns:a16="http://schemas.microsoft.com/office/drawing/2014/main" id="{91650F61-02FF-4ADE-9FE8-FF6D096053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0FEDA5-440A-4B2C-B691-626A2669A92E}"/>
              </a:ext>
            </a:extLst>
          </p:cNvPr>
          <p:cNvSpPr>
            <a:spLocks noGrp="1"/>
          </p:cNvSpPr>
          <p:nvPr>
            <p:ph type="sldNum" sz="quarter" idx="12"/>
          </p:nvPr>
        </p:nvSpPr>
        <p:spPr/>
        <p:txBody>
          <a:bodyPr/>
          <a:lstStyle/>
          <a:p>
            <a:fld id="{E2ACAC2B-4624-4054-A22A-608277701381}" type="slidenum">
              <a:rPr lang="en-US" smtClean="0"/>
              <a:t>‹#›</a:t>
            </a:fld>
            <a:endParaRPr lang="en-US"/>
          </a:p>
        </p:txBody>
      </p:sp>
    </p:spTree>
    <p:extLst>
      <p:ext uri="{BB962C8B-B14F-4D97-AF65-F5344CB8AC3E}">
        <p14:creationId xmlns:p14="http://schemas.microsoft.com/office/powerpoint/2010/main" val="15981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4C3E72-CE21-403D-8203-BCE0725E9D30}"/>
              </a:ext>
            </a:extLst>
          </p:cNvPr>
          <p:cNvSpPr>
            <a:spLocks noGrp="1"/>
          </p:cNvSpPr>
          <p:nvPr>
            <p:ph type="dt" sz="half" idx="10"/>
          </p:nvPr>
        </p:nvSpPr>
        <p:spPr/>
        <p:txBody>
          <a:bodyPr/>
          <a:lstStyle/>
          <a:p>
            <a:fld id="{26CF62E7-B367-4AEC-A9E1-B0AB80D93C14}" type="datetimeFigureOut">
              <a:rPr lang="en-US" smtClean="0"/>
              <a:t>2/11/2020</a:t>
            </a:fld>
            <a:endParaRPr lang="en-US"/>
          </a:p>
        </p:txBody>
      </p:sp>
      <p:sp>
        <p:nvSpPr>
          <p:cNvPr id="3" name="Footer Placeholder 2">
            <a:extLst>
              <a:ext uri="{FF2B5EF4-FFF2-40B4-BE49-F238E27FC236}">
                <a16:creationId xmlns:a16="http://schemas.microsoft.com/office/drawing/2014/main" id="{F1D2F4D2-78A9-4FA2-8FFF-9F97B5824F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BD9862-9FA7-4F03-A0D4-C6F76E8E0680}"/>
              </a:ext>
            </a:extLst>
          </p:cNvPr>
          <p:cNvSpPr>
            <a:spLocks noGrp="1"/>
          </p:cNvSpPr>
          <p:nvPr>
            <p:ph type="sldNum" sz="quarter" idx="12"/>
          </p:nvPr>
        </p:nvSpPr>
        <p:spPr/>
        <p:txBody>
          <a:bodyPr/>
          <a:lstStyle/>
          <a:p>
            <a:fld id="{E2ACAC2B-4624-4054-A22A-608277701381}" type="slidenum">
              <a:rPr lang="en-US" smtClean="0"/>
              <a:t>‹#›</a:t>
            </a:fld>
            <a:endParaRPr lang="en-US"/>
          </a:p>
        </p:txBody>
      </p:sp>
    </p:spTree>
    <p:extLst>
      <p:ext uri="{BB962C8B-B14F-4D97-AF65-F5344CB8AC3E}">
        <p14:creationId xmlns:p14="http://schemas.microsoft.com/office/powerpoint/2010/main" val="140386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449B-4826-4CA2-B938-94C4AFE52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5C7ED8-4E5F-4A7C-B043-16313C4B8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451FE0-EB8B-4131-8893-E26BB27CC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7D56CE-D2DE-4C8C-9A47-0373CF83C025}"/>
              </a:ext>
            </a:extLst>
          </p:cNvPr>
          <p:cNvSpPr>
            <a:spLocks noGrp="1"/>
          </p:cNvSpPr>
          <p:nvPr>
            <p:ph type="dt" sz="half" idx="10"/>
          </p:nvPr>
        </p:nvSpPr>
        <p:spPr/>
        <p:txBody>
          <a:bodyPr/>
          <a:lstStyle/>
          <a:p>
            <a:fld id="{26CF62E7-B367-4AEC-A9E1-B0AB80D93C14}" type="datetimeFigureOut">
              <a:rPr lang="en-US" smtClean="0"/>
              <a:t>2/11/2020</a:t>
            </a:fld>
            <a:endParaRPr lang="en-US"/>
          </a:p>
        </p:txBody>
      </p:sp>
      <p:sp>
        <p:nvSpPr>
          <p:cNvPr id="6" name="Footer Placeholder 5">
            <a:extLst>
              <a:ext uri="{FF2B5EF4-FFF2-40B4-BE49-F238E27FC236}">
                <a16:creationId xmlns:a16="http://schemas.microsoft.com/office/drawing/2014/main" id="{E4F6C619-4A8F-436B-9E5D-82AD30F20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1B744-64DA-452D-8288-49E12F975B14}"/>
              </a:ext>
            </a:extLst>
          </p:cNvPr>
          <p:cNvSpPr>
            <a:spLocks noGrp="1"/>
          </p:cNvSpPr>
          <p:nvPr>
            <p:ph type="sldNum" sz="quarter" idx="12"/>
          </p:nvPr>
        </p:nvSpPr>
        <p:spPr/>
        <p:txBody>
          <a:bodyPr/>
          <a:lstStyle/>
          <a:p>
            <a:fld id="{E2ACAC2B-4624-4054-A22A-608277701381}" type="slidenum">
              <a:rPr lang="en-US" smtClean="0"/>
              <a:t>‹#›</a:t>
            </a:fld>
            <a:endParaRPr lang="en-US"/>
          </a:p>
        </p:txBody>
      </p:sp>
    </p:spTree>
    <p:extLst>
      <p:ext uri="{BB962C8B-B14F-4D97-AF65-F5344CB8AC3E}">
        <p14:creationId xmlns:p14="http://schemas.microsoft.com/office/powerpoint/2010/main" val="162751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5368-6D57-49AB-A7D5-D834AE1AB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CC255E-2A3D-4659-AA14-FE880DC98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BC3B1B-18F1-4547-A193-C773D428B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05E930-8AEA-4BA6-BED6-BD9F284DDB47}"/>
              </a:ext>
            </a:extLst>
          </p:cNvPr>
          <p:cNvSpPr>
            <a:spLocks noGrp="1"/>
          </p:cNvSpPr>
          <p:nvPr>
            <p:ph type="dt" sz="half" idx="10"/>
          </p:nvPr>
        </p:nvSpPr>
        <p:spPr/>
        <p:txBody>
          <a:bodyPr/>
          <a:lstStyle/>
          <a:p>
            <a:fld id="{26CF62E7-B367-4AEC-A9E1-B0AB80D93C14}" type="datetimeFigureOut">
              <a:rPr lang="en-US" smtClean="0"/>
              <a:t>2/11/2020</a:t>
            </a:fld>
            <a:endParaRPr lang="en-US"/>
          </a:p>
        </p:txBody>
      </p:sp>
      <p:sp>
        <p:nvSpPr>
          <p:cNvPr id="6" name="Footer Placeholder 5">
            <a:extLst>
              <a:ext uri="{FF2B5EF4-FFF2-40B4-BE49-F238E27FC236}">
                <a16:creationId xmlns:a16="http://schemas.microsoft.com/office/drawing/2014/main" id="{99D75693-B8B8-4758-87AD-C860DED350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F001F9-24EC-4590-B33A-B06ABD9D4C77}"/>
              </a:ext>
            </a:extLst>
          </p:cNvPr>
          <p:cNvSpPr>
            <a:spLocks noGrp="1"/>
          </p:cNvSpPr>
          <p:nvPr>
            <p:ph type="sldNum" sz="quarter" idx="12"/>
          </p:nvPr>
        </p:nvSpPr>
        <p:spPr/>
        <p:txBody>
          <a:bodyPr/>
          <a:lstStyle/>
          <a:p>
            <a:fld id="{E2ACAC2B-4624-4054-A22A-608277701381}" type="slidenum">
              <a:rPr lang="en-US" smtClean="0"/>
              <a:t>‹#›</a:t>
            </a:fld>
            <a:endParaRPr lang="en-US"/>
          </a:p>
        </p:txBody>
      </p:sp>
    </p:spTree>
    <p:extLst>
      <p:ext uri="{BB962C8B-B14F-4D97-AF65-F5344CB8AC3E}">
        <p14:creationId xmlns:p14="http://schemas.microsoft.com/office/powerpoint/2010/main" val="137183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86332-1177-40E8-95B3-52CE313731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0BD961-1750-4D1A-9864-E169914EB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111CF-3D5E-4750-BB32-2A143A6CB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F62E7-B367-4AEC-A9E1-B0AB80D93C14}" type="datetimeFigureOut">
              <a:rPr lang="en-US" smtClean="0"/>
              <a:t>2/11/2020</a:t>
            </a:fld>
            <a:endParaRPr lang="en-US"/>
          </a:p>
        </p:txBody>
      </p:sp>
      <p:sp>
        <p:nvSpPr>
          <p:cNvPr id="5" name="Footer Placeholder 4">
            <a:extLst>
              <a:ext uri="{FF2B5EF4-FFF2-40B4-BE49-F238E27FC236}">
                <a16:creationId xmlns:a16="http://schemas.microsoft.com/office/drawing/2014/main" id="{E27B497C-28A3-4CD3-BC3D-AC091A686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5928A-1DD0-4CFE-8499-603192D24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CAC2B-4624-4054-A22A-608277701381}" type="slidenum">
              <a:rPr lang="en-US" smtClean="0"/>
              <a:t>‹#›</a:t>
            </a:fld>
            <a:endParaRPr lang="en-US"/>
          </a:p>
        </p:txBody>
      </p:sp>
    </p:spTree>
    <p:extLst>
      <p:ext uri="{BB962C8B-B14F-4D97-AF65-F5344CB8AC3E}">
        <p14:creationId xmlns:p14="http://schemas.microsoft.com/office/powerpoint/2010/main" val="189593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hroniclingamerica.loc.gov/lccn/sn84028645/1865-04-29/ed-1/seq-6/"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loc.gov/item/2013647457/"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loc.gov/item/scsm000452/"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loc.gov/item/91732556/"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ualrexhibits.org/primarysources/object/sinking-of-the-sultana-object-4/"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37242-19F7-4386-8397-5C5792EFE290}"/>
              </a:ext>
            </a:extLst>
          </p:cNvPr>
          <p:cNvSpPr>
            <a:spLocks noGrp="1"/>
          </p:cNvSpPr>
          <p:nvPr>
            <p:ph type="ctrTitle"/>
          </p:nvPr>
        </p:nvSpPr>
        <p:spPr>
          <a:xfrm>
            <a:off x="1524000" y="1122363"/>
            <a:ext cx="9144000" cy="2133599"/>
          </a:xfrm>
        </p:spPr>
        <p:txBody>
          <a:bodyPr/>
          <a:lstStyle/>
          <a:p>
            <a:r>
              <a:rPr lang="en-US" b="1" dirty="0">
                <a:latin typeface="Corbel" panose="020B0503020204020204" pitchFamily="34" charset="0"/>
              </a:rPr>
              <a:t>Sinking of the Sultana</a:t>
            </a:r>
            <a:endParaRPr lang="en-US" dirty="0">
              <a:latin typeface="Corbel" panose="020B0503020204020204" pitchFamily="34" charset="0"/>
            </a:endParaRPr>
          </a:p>
        </p:txBody>
      </p:sp>
      <p:sp>
        <p:nvSpPr>
          <p:cNvPr id="3" name="Subtitle 2">
            <a:extLst>
              <a:ext uri="{FF2B5EF4-FFF2-40B4-BE49-F238E27FC236}">
                <a16:creationId xmlns:a16="http://schemas.microsoft.com/office/drawing/2014/main" id="{DFF12C61-9C08-404A-B368-EF8FC136F155}"/>
              </a:ext>
            </a:extLst>
          </p:cNvPr>
          <p:cNvSpPr>
            <a:spLocks noGrp="1"/>
          </p:cNvSpPr>
          <p:nvPr>
            <p:ph type="subTitle" idx="1"/>
          </p:nvPr>
        </p:nvSpPr>
        <p:spPr>
          <a:xfrm>
            <a:off x="1524000" y="3602037"/>
            <a:ext cx="9144000" cy="2133599"/>
          </a:xfrm>
        </p:spPr>
        <p:txBody>
          <a:bodyPr>
            <a:normAutofit/>
          </a:bodyPr>
          <a:lstStyle/>
          <a:p>
            <a:pPr marL="342900" indent="-342900" algn="l">
              <a:buFont typeface="Arial" panose="020B0604020202020204" pitchFamily="34" charset="0"/>
              <a:buChar char="•"/>
            </a:pPr>
            <a:r>
              <a:rPr lang="en-US" dirty="0">
                <a:latin typeface="Corbel" panose="020B0503020204020204" pitchFamily="34" charset="0"/>
              </a:rPr>
              <a:t>What happened to the Sultana? </a:t>
            </a:r>
          </a:p>
          <a:p>
            <a:pPr marL="342900" indent="-342900" algn="l">
              <a:buFont typeface="Arial" panose="020B0604020202020204" pitchFamily="34" charset="0"/>
              <a:buChar char="•"/>
            </a:pPr>
            <a:r>
              <a:rPr lang="en-US" dirty="0">
                <a:latin typeface="Corbel" panose="020B0503020204020204" pitchFamily="34" charset="0"/>
              </a:rPr>
              <a:t>Why is it not often well-known?</a:t>
            </a:r>
          </a:p>
          <a:p>
            <a:pPr marL="342900" indent="-342900" algn="l">
              <a:buFont typeface="Arial" panose="020B0604020202020204" pitchFamily="34" charset="0"/>
              <a:buChar char="•"/>
            </a:pPr>
            <a:r>
              <a:rPr lang="en-US" dirty="0"/>
              <a:t>What other events took place during the same time period that might have overshadowed the story of Sultana’s sinking?</a:t>
            </a:r>
          </a:p>
          <a:p>
            <a:endParaRPr lang="en-US" dirty="0">
              <a:latin typeface="Corbel" panose="020B0503020204020204" pitchFamily="34" charset="0"/>
            </a:endParaRPr>
          </a:p>
        </p:txBody>
      </p:sp>
    </p:spTree>
    <p:extLst>
      <p:ext uri="{BB962C8B-B14F-4D97-AF65-F5344CB8AC3E}">
        <p14:creationId xmlns:p14="http://schemas.microsoft.com/office/powerpoint/2010/main" val="1217447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D0669D-DEDB-49B2-9163-D231A97640C9}"/>
              </a:ext>
            </a:extLst>
          </p:cNvPr>
          <p:cNvSpPr/>
          <p:nvPr/>
        </p:nvSpPr>
        <p:spPr>
          <a:xfrm>
            <a:off x="4152646" y="5943526"/>
            <a:ext cx="3886705" cy="400110"/>
          </a:xfrm>
          <a:prstGeom prst="rect">
            <a:avLst/>
          </a:prstGeom>
        </p:spPr>
        <p:txBody>
          <a:bodyPr wrap="none">
            <a:spAutoFit/>
          </a:bodyPr>
          <a:lstStyle/>
          <a:p>
            <a:r>
              <a:rPr lang="en-US" sz="2000" dirty="0">
                <a:solidFill>
                  <a:schemeClr val="accent1"/>
                </a:solidFill>
                <a:latin typeface="Corbel" panose="020B0503020204020204" pitchFamily="34" charset="0"/>
                <a:hlinkClick r:id="rId2">
                  <a:extLst>
                    <a:ext uri="{A12FA001-AC4F-418D-AE19-62706E023703}">
                      <ahyp:hlinkClr xmlns:ahyp="http://schemas.microsoft.com/office/drawing/2018/hyperlinkcolor" val="tx"/>
                    </a:ext>
                  </a:extLst>
                </a:hlinkClick>
              </a:rPr>
              <a:t>Terrible Accident on the Mississippi</a:t>
            </a:r>
            <a:endParaRPr lang="en-US" sz="2000" dirty="0">
              <a:solidFill>
                <a:schemeClr val="accent1"/>
              </a:solidFill>
              <a:latin typeface="Corbel" panose="020B0503020204020204" pitchFamily="34" charset="0"/>
            </a:endParaRPr>
          </a:p>
        </p:txBody>
      </p:sp>
      <p:pic>
        <p:nvPicPr>
          <p:cNvPr id="9218" name="Picture 2" descr="&lt;p&gt;The article is in the middle of the third column of this black and white newspaper.&lt;/p&gt;&#10;">
            <a:extLst>
              <a:ext uri="{FF2B5EF4-FFF2-40B4-BE49-F238E27FC236}">
                <a16:creationId xmlns:a16="http://schemas.microsoft.com/office/drawing/2014/main" id="{C49B397B-85DC-4F66-B470-3DB7C715E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566" y="378845"/>
            <a:ext cx="3834867" cy="527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85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2AD7CF-F81C-4846-AABF-A543FA420C90}"/>
              </a:ext>
            </a:extLst>
          </p:cNvPr>
          <p:cNvSpPr>
            <a:spLocks noGrp="1"/>
          </p:cNvSpPr>
          <p:nvPr>
            <p:ph type="body" sz="half" idx="2"/>
          </p:nvPr>
        </p:nvSpPr>
        <p:spPr>
          <a:xfrm>
            <a:off x="680298" y="1201479"/>
            <a:ext cx="5415701" cy="988826"/>
          </a:xfrm>
        </p:spPr>
        <p:txBody>
          <a:bodyPr>
            <a:noAutofit/>
          </a:bodyPr>
          <a:lstStyle/>
          <a:p>
            <a:pPr marL="285750" indent="-285750">
              <a:buFont typeface="Arial" panose="020B0604020202020204" pitchFamily="34" charset="0"/>
              <a:buChar char="•"/>
            </a:pPr>
            <a:r>
              <a:rPr lang="en-US" dirty="0">
                <a:latin typeface="Corbel" panose="020B0503020204020204" pitchFamily="34" charset="0"/>
              </a:rPr>
              <a:t>According to the newspaper article, what happened to the Sultana?</a:t>
            </a:r>
          </a:p>
          <a:p>
            <a:pPr marL="285750" indent="-285750">
              <a:buFont typeface="Arial" panose="020B0604020202020204" pitchFamily="34" charset="0"/>
              <a:buChar char="•"/>
            </a:pPr>
            <a:r>
              <a:rPr lang="en-US" dirty="0">
                <a:latin typeface="Corbel" panose="020B0503020204020204" pitchFamily="34" charset="0"/>
              </a:rPr>
              <a:t>Who was on board, and what happened to them?</a:t>
            </a:r>
          </a:p>
          <a:p>
            <a:endParaRPr lang="en-US" dirty="0">
              <a:latin typeface="Corbel" panose="020B0503020204020204" pitchFamily="34" charset="0"/>
            </a:endParaRPr>
          </a:p>
          <a:p>
            <a:endParaRPr lang="en-US" dirty="0">
              <a:latin typeface="Corbel" panose="020B0503020204020204" pitchFamily="34" charset="0"/>
            </a:endParaRPr>
          </a:p>
        </p:txBody>
      </p:sp>
      <p:pic>
        <p:nvPicPr>
          <p:cNvPr id="6" name="Picture 2" descr="&lt;p&gt;The article is in the middle of the third column of this black and white newspaper.&lt;/p&gt;&#10;">
            <a:extLst>
              <a:ext uri="{FF2B5EF4-FFF2-40B4-BE49-F238E27FC236}">
                <a16:creationId xmlns:a16="http://schemas.microsoft.com/office/drawing/2014/main" id="{6081ECB3-BBEB-45C7-9570-7E46592F9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181" y="378845"/>
            <a:ext cx="3919899" cy="5394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55F38C1-B32F-4A57-929F-8417E96635C0}"/>
              </a:ext>
            </a:extLst>
          </p:cNvPr>
          <p:cNvSpPr/>
          <p:nvPr/>
        </p:nvSpPr>
        <p:spPr>
          <a:xfrm>
            <a:off x="6921795" y="5902074"/>
            <a:ext cx="4619845" cy="577081"/>
          </a:xfrm>
          <a:prstGeom prst="rect">
            <a:avLst/>
          </a:prstGeom>
        </p:spPr>
        <p:txBody>
          <a:bodyPr wrap="square">
            <a:spAutoFit/>
          </a:bodyPr>
          <a:lstStyle/>
          <a:p>
            <a:r>
              <a:rPr lang="en-US" sz="1050" dirty="0"/>
              <a:t>Daily Ohio Statesman, 29 April 1865. Chronicling America: Historic American Newspapers. Library of Congress. &lt;https://chroniclingamerica.loc.gov/lccn/sn84028645/1865-04-29/ed-1/seq-6/&gt;</a:t>
            </a:r>
          </a:p>
        </p:txBody>
      </p:sp>
      <p:sp>
        <p:nvSpPr>
          <p:cNvPr id="7" name="Rectangle 6">
            <a:extLst>
              <a:ext uri="{FF2B5EF4-FFF2-40B4-BE49-F238E27FC236}">
                <a16:creationId xmlns:a16="http://schemas.microsoft.com/office/drawing/2014/main" id="{E13A9D5D-7354-4AD1-905E-8554F42FA0C0}"/>
              </a:ext>
            </a:extLst>
          </p:cNvPr>
          <p:cNvSpPr/>
          <p:nvPr/>
        </p:nvSpPr>
        <p:spPr>
          <a:xfrm>
            <a:off x="680299" y="2978865"/>
            <a:ext cx="5415701" cy="2677656"/>
          </a:xfrm>
          <a:prstGeom prst="rect">
            <a:avLst/>
          </a:prstGeom>
          <a:solidFill>
            <a:schemeClr val="bg2"/>
          </a:solidFill>
        </p:spPr>
        <p:txBody>
          <a:bodyPr wrap="square">
            <a:spAutoFit/>
          </a:bodyPr>
          <a:lstStyle/>
          <a:p>
            <a:r>
              <a:rPr lang="en-US" sz="1200" b="0" i="0" dirty="0">
                <a:solidFill>
                  <a:srgbClr val="535354"/>
                </a:solidFill>
                <a:effectLst/>
                <a:latin typeface="Corbel" panose="020B0503020204020204" pitchFamily="34" charset="0"/>
              </a:rPr>
              <a:t>Terrible Accident on the Mississippi.</a:t>
            </a:r>
          </a:p>
          <a:p>
            <a:r>
              <a:rPr lang="en-US" sz="1200" b="0" i="0" dirty="0">
                <a:solidFill>
                  <a:srgbClr val="535354"/>
                </a:solidFill>
                <a:effectLst/>
                <a:latin typeface="Corbel" panose="020B0503020204020204" pitchFamily="34" charset="0"/>
              </a:rPr>
              <a:t>Cairo. April 28– The steamer Sultana from New Orleans the evening of the 21st arrived at Vicksburg with boilers leaking badly. She remained there three hours repairing, taking on 1,996 Federal soldiers and 350 officers, lately released from </a:t>
            </a:r>
            <a:r>
              <a:rPr lang="en-US" sz="1200" b="0" i="0" dirty="0" err="1">
                <a:solidFill>
                  <a:srgbClr val="535354"/>
                </a:solidFill>
                <a:effectLst/>
                <a:latin typeface="Corbel" panose="020B0503020204020204" pitchFamily="34" charset="0"/>
              </a:rPr>
              <a:t>Cahawba</a:t>
            </a:r>
            <a:r>
              <a:rPr lang="en-US" sz="1200" b="0" i="0" dirty="0">
                <a:solidFill>
                  <a:srgbClr val="535354"/>
                </a:solidFill>
                <a:effectLst/>
                <a:latin typeface="Corbel" panose="020B0503020204020204" pitchFamily="34" charset="0"/>
              </a:rPr>
              <a:t> and Andersonville prisons. She arrived at Memphis last evening. After coaling she </a:t>
            </a:r>
            <a:r>
              <a:rPr lang="en-US" sz="1200" b="0" i="0" dirty="0" err="1">
                <a:solidFill>
                  <a:srgbClr val="535354"/>
                </a:solidFill>
                <a:effectLst/>
                <a:latin typeface="Corbel" panose="020B0503020204020204" pitchFamily="34" charset="0"/>
              </a:rPr>
              <a:t>proceded</a:t>
            </a:r>
            <a:r>
              <a:rPr lang="en-US" sz="1200" b="0" i="0" dirty="0">
                <a:solidFill>
                  <a:srgbClr val="535354"/>
                </a:solidFill>
                <a:effectLst/>
                <a:latin typeface="Corbel" panose="020B0503020204020204" pitchFamily="34" charset="0"/>
              </a:rPr>
              <a:t> about 2 a.m. and about 3 o’clock, when 7 miles above Memphis, blew up, immediately taking water and burning to the water’s edge. Of 2156 souls aboard not more than 700 bad been rescued. Five hundred rescued are now in hospitals and 200 or 300 injured at the Soldiers’ Home. Captain Mason, of the Sultana, is supposed lost. At 1 o’clock this morning the river in front of Memphis was covered with soldiers struggling for life, many badly scalded. Boats immediately went to their rescue, and are still engaged In picking them up. Gen. Washburn immediately organized a board of officers to investigate the affair, and they are now at work doing so. No further particulars received.</a:t>
            </a:r>
          </a:p>
        </p:txBody>
      </p:sp>
    </p:spTree>
    <p:extLst>
      <p:ext uri="{BB962C8B-B14F-4D97-AF65-F5344CB8AC3E}">
        <p14:creationId xmlns:p14="http://schemas.microsoft.com/office/powerpoint/2010/main" val="52532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4528455-9C4A-43EA-9F13-E2C8EC6B08A7}"/>
              </a:ext>
            </a:extLst>
          </p:cNvPr>
          <p:cNvSpPr>
            <a:spLocks noGrp="1"/>
          </p:cNvSpPr>
          <p:nvPr>
            <p:ph idx="4294967295"/>
          </p:nvPr>
        </p:nvSpPr>
        <p:spPr>
          <a:xfrm>
            <a:off x="838200" y="1253331"/>
            <a:ext cx="10515600" cy="4351338"/>
          </a:xfrm>
        </p:spPr>
        <p:txBody>
          <a:bodyPr>
            <a:normAutofit/>
          </a:bodyPr>
          <a:lstStyle/>
          <a:p>
            <a:pPr marL="0" lvl="0" indent="0" algn="ctr">
              <a:spcBef>
                <a:spcPts val="0"/>
              </a:spcBef>
              <a:buNone/>
            </a:pPr>
            <a:r>
              <a:rPr lang="en-US" sz="3200" dirty="0">
                <a:latin typeface="Corbel"/>
                <a:ea typeface="Corbel"/>
                <a:cs typeface="Corbel"/>
                <a:sym typeface="Corbel"/>
              </a:rPr>
              <a:t>After viewing the primary sources, what did you learn about what happened to the Sultana and why it is not often well-known?</a:t>
            </a:r>
          </a:p>
          <a:p>
            <a:pPr marL="0" lvl="0" indent="0" algn="ctr">
              <a:spcBef>
                <a:spcPts val="0"/>
              </a:spcBef>
              <a:buNone/>
            </a:pPr>
            <a:endParaRPr lang="en-US" sz="3200" dirty="0">
              <a:latin typeface="Corbel"/>
              <a:ea typeface="Corbel"/>
              <a:cs typeface="Corbel"/>
              <a:sym typeface="Corbel"/>
            </a:endParaRPr>
          </a:p>
          <a:p>
            <a:pPr marL="0" lvl="0" indent="0" algn="ctr">
              <a:spcBef>
                <a:spcPts val="0"/>
              </a:spcBef>
              <a:buNone/>
            </a:pPr>
            <a:endParaRPr lang="en-US" sz="3200" dirty="0">
              <a:latin typeface="Corbel"/>
              <a:ea typeface="Corbel"/>
              <a:cs typeface="Corbel"/>
              <a:sym typeface="Corbel"/>
            </a:endParaRPr>
          </a:p>
          <a:p>
            <a:pPr marL="0" lvl="0" indent="0" algn="ctr">
              <a:spcBef>
                <a:spcPts val="0"/>
              </a:spcBef>
              <a:buNone/>
            </a:pPr>
            <a:r>
              <a:rPr lang="en-US" sz="3200" dirty="0">
                <a:latin typeface="Corbel"/>
                <a:ea typeface="Corbel"/>
                <a:cs typeface="Corbel"/>
                <a:sym typeface="Corbel"/>
              </a:rPr>
              <a:t>What questions do you have?</a:t>
            </a:r>
            <a:endParaRPr lang="en-US" sz="3200" dirty="0"/>
          </a:p>
        </p:txBody>
      </p:sp>
    </p:spTree>
    <p:extLst>
      <p:ext uri="{BB962C8B-B14F-4D97-AF65-F5344CB8AC3E}">
        <p14:creationId xmlns:p14="http://schemas.microsoft.com/office/powerpoint/2010/main" val="183051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t;p&gt;Black and white photograph shows the overloaded steamboat Sultana on the Mississippi River. Black smoke pours out of the left smokestack and the upper and lower decks are filled with Union soldiers in dark military uniforms. The steamboat is pointed to the right in the image, downriver, with the word SULTANA in large script in the middle of the steamboat. There is a smaller barge to the rear in the bottom left of the photograph.&lt;/p&gt;&#10;">
            <a:extLst>
              <a:ext uri="{FF2B5EF4-FFF2-40B4-BE49-F238E27FC236}">
                <a16:creationId xmlns:a16="http://schemas.microsoft.com/office/drawing/2014/main" id="{826EF02C-E9DF-4BCE-8D40-29A756AAB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709" y="654348"/>
            <a:ext cx="7780582" cy="47640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AD0669D-DEDB-49B2-9163-D231A97640C9}"/>
              </a:ext>
            </a:extLst>
          </p:cNvPr>
          <p:cNvSpPr/>
          <p:nvPr/>
        </p:nvSpPr>
        <p:spPr>
          <a:xfrm>
            <a:off x="3417510" y="5803542"/>
            <a:ext cx="5356979" cy="400110"/>
          </a:xfrm>
          <a:prstGeom prst="rect">
            <a:avLst/>
          </a:prstGeom>
        </p:spPr>
        <p:txBody>
          <a:bodyPr wrap="none">
            <a:spAutoFit/>
          </a:bodyPr>
          <a:lstStyle/>
          <a:p>
            <a:r>
              <a:rPr lang="en-US" sz="2000" i="0" u="none" strike="noStrike" dirty="0">
                <a:solidFill>
                  <a:schemeClr val="accent1"/>
                </a:solidFill>
                <a:effectLst/>
                <a:latin typeface="Corbel" panose="020B0503020204020204" pitchFamily="34" charset="0"/>
                <a:hlinkClick r:id="rId3">
                  <a:extLst>
                    <a:ext uri="{A12FA001-AC4F-418D-AE19-62706E023703}">
                      <ahyp:hlinkClr xmlns:ahyp="http://schemas.microsoft.com/office/drawing/2018/hyperlinkcolor" val="tx"/>
                    </a:ext>
                  </a:extLst>
                </a:hlinkClick>
              </a:rPr>
              <a:t>Helena, Arkansas. April 26, 1865. Ill-fated Sultana</a:t>
            </a:r>
            <a:endParaRPr lang="en-US" sz="2000" i="0" dirty="0">
              <a:solidFill>
                <a:schemeClr val="accent1"/>
              </a:solidFill>
              <a:effectLst/>
              <a:latin typeface="Corbel" panose="020B0503020204020204" pitchFamily="34" charset="0"/>
            </a:endParaRPr>
          </a:p>
        </p:txBody>
      </p:sp>
    </p:spTree>
    <p:extLst>
      <p:ext uri="{BB962C8B-B14F-4D97-AF65-F5344CB8AC3E}">
        <p14:creationId xmlns:p14="http://schemas.microsoft.com/office/powerpoint/2010/main" val="402088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2AD7CF-F81C-4846-AABF-A543FA420C90}"/>
              </a:ext>
            </a:extLst>
          </p:cNvPr>
          <p:cNvSpPr>
            <a:spLocks noGrp="1"/>
          </p:cNvSpPr>
          <p:nvPr>
            <p:ph type="body" sz="half" idx="2"/>
          </p:nvPr>
        </p:nvSpPr>
        <p:spPr>
          <a:xfrm>
            <a:off x="744095" y="1651675"/>
            <a:ext cx="3932237" cy="3545124"/>
          </a:xfrm>
        </p:spPr>
        <p:txBody>
          <a:bodyPr>
            <a:normAutofit/>
          </a:bodyPr>
          <a:lstStyle/>
          <a:p>
            <a:pPr marL="285750" indent="-285750">
              <a:buFont typeface="Arial" panose="020B0604020202020204" pitchFamily="34" charset="0"/>
              <a:buChar char="•"/>
            </a:pPr>
            <a:r>
              <a:rPr lang="en-US" dirty="0">
                <a:latin typeface="Corbel" panose="020B0503020204020204" pitchFamily="34" charset="0"/>
              </a:rPr>
              <a:t>What do you notice about the number of passengers aboard Sultana?</a:t>
            </a:r>
          </a:p>
          <a:p>
            <a:pPr marL="285750" indent="-285750">
              <a:buFont typeface="Arial" panose="020B0604020202020204" pitchFamily="34" charset="0"/>
              <a:buChar char="•"/>
            </a:pPr>
            <a:r>
              <a:rPr lang="en-US" dirty="0">
                <a:latin typeface="Corbel" panose="020B0503020204020204" pitchFamily="34" charset="0"/>
              </a:rPr>
              <a:t>Do you think this depicts a safe vessel or method of transportation? Why or why not?</a:t>
            </a:r>
          </a:p>
          <a:p>
            <a:pPr marL="285750" indent="-285750">
              <a:buFont typeface="Arial" panose="020B0604020202020204" pitchFamily="34" charset="0"/>
              <a:buChar char="•"/>
            </a:pPr>
            <a:endParaRPr lang="en-US" sz="1800" dirty="0">
              <a:latin typeface="Corbel" panose="020B0503020204020204" pitchFamily="34" charset="0"/>
            </a:endParaRPr>
          </a:p>
          <a:p>
            <a:pPr marL="285750" indent="-285750">
              <a:buFont typeface="Arial" panose="020B0604020202020204" pitchFamily="34" charset="0"/>
              <a:buChar char="•"/>
            </a:pPr>
            <a:endParaRPr lang="en-US" sz="1800" dirty="0">
              <a:latin typeface="Corbel" panose="020B0503020204020204" pitchFamily="34" charset="0"/>
            </a:endParaRPr>
          </a:p>
          <a:p>
            <a:pPr marL="285750" indent="-285750">
              <a:buFont typeface="Arial" panose="020B0604020202020204" pitchFamily="34" charset="0"/>
              <a:buChar char="•"/>
            </a:pPr>
            <a:endParaRPr lang="en-US" sz="1800" dirty="0">
              <a:latin typeface="Corbel" panose="020B0503020204020204" pitchFamily="34" charset="0"/>
            </a:endParaRPr>
          </a:p>
          <a:p>
            <a:endParaRPr lang="en-US" sz="1800" dirty="0">
              <a:latin typeface="Corbel" panose="020B0503020204020204" pitchFamily="34" charset="0"/>
            </a:endParaRPr>
          </a:p>
          <a:p>
            <a:r>
              <a:rPr lang="en-US" sz="1200" dirty="0" err="1">
                <a:latin typeface="Corbel" panose="020B0503020204020204" pitchFamily="34" charset="0"/>
              </a:rPr>
              <a:t>Bankes</a:t>
            </a:r>
            <a:r>
              <a:rPr lang="en-US" sz="1200" dirty="0">
                <a:latin typeface="Corbel" panose="020B0503020204020204" pitchFamily="34" charset="0"/>
              </a:rPr>
              <a:t>, Thomas W, photographer. Helena, Arkansas. Ill-fated Sultana. Arkansas Helena Mississippi River United States, 1865. [photographed, printed later] Photograph.</a:t>
            </a:r>
          </a:p>
        </p:txBody>
      </p:sp>
      <p:pic>
        <p:nvPicPr>
          <p:cNvPr id="8" name="Picture 2" descr="&lt;p&gt;Black and white photograph shows the overloaded steamboat Sultana on the Mississippi River. Black smoke pours out of the left smokestack and the upper and lower decks are filled with Union soldiers in dark military uniforms. The steamboat is pointed to the right in the image, downriver, with the word SULTANA in large script in the middle of the steamboat. There is a smaller barge to the rear in the bottom left of the photograph.&lt;/p&gt;&#10;">
            <a:extLst>
              <a:ext uri="{FF2B5EF4-FFF2-40B4-BE49-F238E27FC236}">
                <a16:creationId xmlns:a16="http://schemas.microsoft.com/office/drawing/2014/main" id="{4E0126D8-DDB2-49B6-9FA8-6BF8D5C3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8493" y="1417759"/>
            <a:ext cx="6569412" cy="402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12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D0669D-DEDB-49B2-9163-D231A97640C9}"/>
              </a:ext>
            </a:extLst>
          </p:cNvPr>
          <p:cNvSpPr/>
          <p:nvPr/>
        </p:nvSpPr>
        <p:spPr>
          <a:xfrm>
            <a:off x="2362381" y="5879731"/>
            <a:ext cx="7467237" cy="400110"/>
          </a:xfrm>
          <a:prstGeom prst="rect">
            <a:avLst/>
          </a:prstGeom>
        </p:spPr>
        <p:txBody>
          <a:bodyPr wrap="none">
            <a:spAutoFit/>
          </a:bodyPr>
          <a:lstStyle/>
          <a:p>
            <a:r>
              <a:rPr lang="en-US" sz="2000" dirty="0">
                <a:solidFill>
                  <a:schemeClr val="accent1"/>
                </a:solidFill>
                <a:latin typeface="Corbel" panose="020B0503020204020204" pitchFamily="34" charset="0"/>
                <a:hlinkClick r:id="rId2">
                  <a:extLst>
                    <a:ext uri="{A12FA001-AC4F-418D-AE19-62706E023703}">
                      <ahyp:hlinkClr xmlns:ahyp="http://schemas.microsoft.com/office/drawing/2018/hyperlinkcolor" val="tx"/>
                    </a:ext>
                  </a:extLst>
                </a:hlinkClick>
              </a:rPr>
              <a:t>Appalling circumstance! The President dead! Escape of the Murderer!</a:t>
            </a:r>
            <a:endParaRPr lang="en-US" sz="2000" dirty="0">
              <a:solidFill>
                <a:schemeClr val="accent1"/>
              </a:solidFill>
              <a:latin typeface="Corbel" panose="020B0503020204020204" pitchFamily="34" charset="0"/>
            </a:endParaRPr>
          </a:p>
        </p:txBody>
      </p:sp>
      <p:pic>
        <p:nvPicPr>
          <p:cNvPr id="2050" name="Picture 2" descr="&lt;p&gt;Newspaper story on the front page of the Herald Extra in Newburyport, Massachusetts dated April 15, 1865.&lt;/p&gt;&#10;">
            <a:extLst>
              <a:ext uri="{FF2B5EF4-FFF2-40B4-BE49-F238E27FC236}">
                <a16:creationId xmlns:a16="http://schemas.microsoft.com/office/drawing/2014/main" id="{F0E61AFD-1BAD-4D43-9DA8-DAA8F979C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967" y="400110"/>
            <a:ext cx="3428065" cy="517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61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2AD7CF-F81C-4846-AABF-A543FA420C90}"/>
              </a:ext>
            </a:extLst>
          </p:cNvPr>
          <p:cNvSpPr>
            <a:spLocks noGrp="1"/>
          </p:cNvSpPr>
          <p:nvPr>
            <p:ph type="body" sz="half" idx="2"/>
          </p:nvPr>
        </p:nvSpPr>
        <p:spPr>
          <a:xfrm>
            <a:off x="648401" y="694745"/>
            <a:ext cx="6060743" cy="2165413"/>
          </a:xfrm>
        </p:spPr>
        <p:txBody>
          <a:bodyPr>
            <a:noAutofit/>
          </a:bodyPr>
          <a:lstStyle/>
          <a:p>
            <a:pPr marL="285750" indent="-285750">
              <a:buFont typeface="Arial" panose="020B0604020202020204" pitchFamily="34" charset="0"/>
              <a:buChar char="•"/>
            </a:pPr>
            <a:r>
              <a:rPr lang="en-US" dirty="0">
                <a:latin typeface="Corbel" panose="020B0503020204020204" pitchFamily="34" charset="0"/>
              </a:rPr>
              <a:t>The shooting of the President is described in graphic detail. Do you think this is different from the way news articles are written today? Why or why not?</a:t>
            </a:r>
          </a:p>
          <a:p>
            <a:pPr marL="285750" indent="-285750">
              <a:buFont typeface="Arial" panose="020B0604020202020204" pitchFamily="34" charset="0"/>
              <a:buChar char="•"/>
            </a:pPr>
            <a:r>
              <a:rPr lang="en-US" dirty="0">
                <a:latin typeface="Corbel" panose="020B0503020204020204" pitchFamily="34" charset="0"/>
              </a:rPr>
              <a:t>Does the article name the sources from which it gathered the information about the assassination? Do you think it is based on eyewitness accounts or </a:t>
            </a:r>
            <a:r>
              <a:rPr lang="en-US" dirty="0" err="1">
                <a:latin typeface="Corbel" panose="020B0503020204020204" pitchFamily="34" charset="0"/>
              </a:rPr>
              <a:t>heresay</a:t>
            </a:r>
            <a:r>
              <a:rPr lang="en-US" dirty="0">
                <a:latin typeface="Corbel" panose="020B0503020204020204" pitchFamily="34" charset="0"/>
              </a:rPr>
              <a:t>? Explain your thoughts.</a:t>
            </a:r>
          </a:p>
          <a:p>
            <a:pPr marL="285750" indent="-285750">
              <a:buFont typeface="Arial" panose="020B0604020202020204" pitchFamily="34" charset="0"/>
              <a:buChar char="•"/>
            </a:pPr>
            <a:r>
              <a:rPr lang="en-US" dirty="0">
                <a:latin typeface="Corbel" panose="020B0503020204020204" pitchFamily="34" charset="0"/>
              </a:rPr>
              <a:t>How do you think that this event affected news coverage for the time period?</a:t>
            </a:r>
          </a:p>
        </p:txBody>
      </p:sp>
      <p:pic>
        <p:nvPicPr>
          <p:cNvPr id="3074" name="Picture 2" descr="&lt;p&gt;Newspaper story on the front page of the Herald Extra in Newburyport, Massachusetts dated April 15, 1865.&lt;/p&gt;&#10;">
            <a:extLst>
              <a:ext uri="{FF2B5EF4-FFF2-40B4-BE49-F238E27FC236}">
                <a16:creationId xmlns:a16="http://schemas.microsoft.com/office/drawing/2014/main" id="{5C12007B-D7DC-4427-BE07-71A9EA26C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090" y="350872"/>
            <a:ext cx="3702593" cy="55927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37324A4-6F81-42BB-B006-A3BD6C6AAF81}"/>
              </a:ext>
            </a:extLst>
          </p:cNvPr>
          <p:cNvSpPr/>
          <p:nvPr/>
        </p:nvSpPr>
        <p:spPr>
          <a:xfrm rot="10800000" flipV="1">
            <a:off x="7092784" y="6091629"/>
            <a:ext cx="5099216" cy="415498"/>
          </a:xfrm>
          <a:prstGeom prst="rect">
            <a:avLst/>
          </a:prstGeom>
        </p:spPr>
        <p:txBody>
          <a:bodyPr wrap="square">
            <a:spAutoFit/>
          </a:bodyPr>
          <a:lstStyle/>
          <a:p>
            <a:r>
              <a:rPr lang="en-US" sz="1050" dirty="0">
                <a:latin typeface="Corbel" panose="020B0503020204020204" pitchFamily="34" charset="0"/>
              </a:rPr>
              <a:t>Appalling circumstance! The President dead! Escape of the Murderer!. Herald Extra, Newburyport, Massachusetts, 1865. Periodical. https://www.loc.gov/item/scsm000452/.</a:t>
            </a:r>
          </a:p>
        </p:txBody>
      </p:sp>
      <p:sp>
        <p:nvSpPr>
          <p:cNvPr id="3" name="Rectangle 2">
            <a:extLst>
              <a:ext uri="{FF2B5EF4-FFF2-40B4-BE49-F238E27FC236}">
                <a16:creationId xmlns:a16="http://schemas.microsoft.com/office/drawing/2014/main" id="{8B942345-1B95-4688-96AB-CAC9690ACBAC}"/>
              </a:ext>
            </a:extLst>
          </p:cNvPr>
          <p:cNvSpPr/>
          <p:nvPr/>
        </p:nvSpPr>
        <p:spPr>
          <a:xfrm>
            <a:off x="648401" y="2860158"/>
            <a:ext cx="6060743" cy="3808735"/>
          </a:xfrm>
          <a:prstGeom prst="rect">
            <a:avLst/>
          </a:prstGeom>
          <a:solidFill>
            <a:schemeClr val="bg2"/>
          </a:solidFill>
        </p:spPr>
        <p:txBody>
          <a:bodyPr wrap="square">
            <a:spAutoFit/>
          </a:bodyPr>
          <a:lstStyle/>
          <a:p>
            <a:r>
              <a:rPr lang="en-US" sz="1050" b="0" i="0" dirty="0">
                <a:solidFill>
                  <a:srgbClr val="535354"/>
                </a:solidFill>
                <a:effectLst/>
                <a:latin typeface="Corbel" panose="020B0503020204020204" pitchFamily="34" charset="0"/>
              </a:rPr>
              <a:t>NEWBURYPORT, APRIL 15, TWO O’OLCK. APPALLING CIRCUMSTANCE! THE PRESIDENT IS DEAD! Escape of the Murderer! ATTEMPT ON THE LIFE OF SECRETARY SEWARD. J. Wilkes Booth, the Actor, the Assassin. Washington, April 14. As si1ent Lincoln and wife visited the theatre this evening, for the purpose of witnessing the </a:t>
            </a:r>
            <a:r>
              <a:rPr lang="en-US" sz="1050" b="0" i="0" dirty="0" err="1">
                <a:solidFill>
                  <a:srgbClr val="535354"/>
                </a:solidFill>
                <a:effectLst/>
                <a:latin typeface="Corbel" panose="020B0503020204020204" pitchFamily="34" charset="0"/>
              </a:rPr>
              <a:t>performonce</a:t>
            </a:r>
            <a:r>
              <a:rPr lang="en-US" sz="1050" b="0" i="0" dirty="0">
                <a:solidFill>
                  <a:srgbClr val="535354"/>
                </a:solidFill>
                <a:effectLst/>
                <a:latin typeface="Corbel" panose="020B0503020204020204" pitchFamily="34" charset="0"/>
              </a:rPr>
              <a:t> of the American Cousin. It was announced in the papers that Gen. Grant would also be present, but that gentleman took the late train of cars for New Jersey. The theatre was densely crowded, and everybody seemed delighted with the scene before them. During the third act, and while there was a temporary pause for one of the actors to enter, a sharp report of a pistol was heard, which merely attracted attention, but suggested nothing serious until a man rushed to the front of the President’s box, waving a long dagger in his right hand, exclaiming, ” Sic semper tyrannis” and immediately leaped from the box, which was in the </a:t>
            </a:r>
            <a:r>
              <a:rPr lang="en-US" sz="1050" b="0" i="0" dirty="0" err="1">
                <a:solidFill>
                  <a:srgbClr val="535354"/>
                </a:solidFill>
                <a:effectLst/>
                <a:latin typeface="Corbel" panose="020B0503020204020204" pitchFamily="34" charset="0"/>
              </a:rPr>
              <a:t>seeond</a:t>
            </a:r>
            <a:r>
              <a:rPr lang="en-US" sz="1050" b="0" i="0" dirty="0">
                <a:solidFill>
                  <a:srgbClr val="535354"/>
                </a:solidFill>
                <a:effectLst/>
                <a:latin typeface="Corbel" panose="020B0503020204020204" pitchFamily="34" charset="0"/>
              </a:rPr>
              <a:t> tier, to the stage beneath and ran across to the opposite side, making his escape amid the bewilderment of the audience from the rear of the theatre, and, mounting a horse, fled. The scream of Mrs. Lincoln first disclosed the fact to the audience that the President had been shot, when all present rose to their feet, lunging toward the stage, many exclaiming: “Hang him! hang him!” The excitement was of the wildest possible description, and of course there was an abrupt termination of the theatrical performance. There was a rush toward the President’s box, where cries were heard ” Stand back and give him air!” ” Has any one stimulants?” On a hasty examination it was found that the President had been shot through the head above and back of the temporal bone, and that some of the brain was oozing out. He was removed to a private house opposite the theatre, and the Surgeon General of the Army and other surgeons were sent for to attend to his condition. On an examination of the private box blood was discovered on the back of the cushioned rocking chair on which the President had been sitting, also on the partition and on the floor. A common single </a:t>
            </a:r>
            <a:r>
              <a:rPr lang="en-US" sz="1050" b="0" i="0" dirty="0" err="1">
                <a:solidFill>
                  <a:srgbClr val="535354"/>
                </a:solidFill>
                <a:effectLst/>
                <a:latin typeface="Corbel" panose="020B0503020204020204" pitchFamily="34" charset="0"/>
              </a:rPr>
              <a:t>barrellee</a:t>
            </a:r>
            <a:r>
              <a:rPr lang="en-US" sz="1050" b="0" i="0" dirty="0">
                <a:solidFill>
                  <a:srgbClr val="535354"/>
                </a:solidFill>
                <a:effectLst/>
                <a:latin typeface="Corbel" panose="020B0503020204020204" pitchFamily="34" charset="0"/>
              </a:rPr>
              <a:t> pocket pistol was found on the carpet. A military guard was placed in front of the private residence to which the President had been conveyed. An immense crowd was in front of it, all deeply anxious to learn the condition of the President…”</a:t>
            </a:r>
            <a:endParaRPr lang="en-US" sz="1050" dirty="0">
              <a:latin typeface="Corbel" panose="020B0503020204020204" pitchFamily="34" charset="0"/>
            </a:endParaRPr>
          </a:p>
        </p:txBody>
      </p:sp>
    </p:spTree>
    <p:extLst>
      <p:ext uri="{BB962C8B-B14F-4D97-AF65-F5344CB8AC3E}">
        <p14:creationId xmlns:p14="http://schemas.microsoft.com/office/powerpoint/2010/main" val="197084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D0669D-DEDB-49B2-9163-D231A97640C9}"/>
              </a:ext>
            </a:extLst>
          </p:cNvPr>
          <p:cNvSpPr/>
          <p:nvPr/>
        </p:nvSpPr>
        <p:spPr>
          <a:xfrm>
            <a:off x="1357297" y="5794671"/>
            <a:ext cx="9477403" cy="400110"/>
          </a:xfrm>
          <a:prstGeom prst="rect">
            <a:avLst/>
          </a:prstGeom>
        </p:spPr>
        <p:txBody>
          <a:bodyPr wrap="none">
            <a:spAutoFit/>
          </a:bodyPr>
          <a:lstStyle/>
          <a:p>
            <a:r>
              <a:rPr lang="en-US" sz="2000" dirty="0">
                <a:solidFill>
                  <a:schemeClr val="accent1"/>
                </a:solidFill>
                <a:latin typeface="Corbel" panose="020B0503020204020204" pitchFamily="34" charset="0"/>
                <a:hlinkClick r:id="rId2">
                  <a:extLst>
                    <a:ext uri="{A12FA001-AC4F-418D-AE19-62706E023703}">
                      <ahyp:hlinkClr xmlns:ahyp="http://schemas.microsoft.com/office/drawing/2018/hyperlinkcolor" val="tx"/>
                    </a:ext>
                  </a:extLst>
                </a:hlinkClick>
              </a:rPr>
              <a:t>[President Abraham Lincoln's hearse, Springfield] / S.M. </a:t>
            </a:r>
            <a:r>
              <a:rPr lang="en-US" sz="2000" dirty="0" err="1">
                <a:solidFill>
                  <a:schemeClr val="accent1"/>
                </a:solidFill>
                <a:latin typeface="Corbel" panose="020B0503020204020204" pitchFamily="34" charset="0"/>
                <a:hlinkClick r:id="rId2">
                  <a:extLst>
                    <a:ext uri="{A12FA001-AC4F-418D-AE19-62706E023703}">
                      <ahyp:hlinkClr xmlns:ahyp="http://schemas.microsoft.com/office/drawing/2018/hyperlinkcolor" val="tx"/>
                    </a:ext>
                  </a:extLst>
                </a:hlinkClick>
              </a:rPr>
              <a:t>Fassett</a:t>
            </a:r>
            <a:r>
              <a:rPr lang="en-US" sz="2000" dirty="0">
                <a:solidFill>
                  <a:schemeClr val="accent1"/>
                </a:solidFill>
                <a:latin typeface="Corbel" panose="020B0503020204020204" pitchFamily="34" charset="0"/>
                <a:hlinkClick r:id="rId2">
                  <a:extLst>
                    <a:ext uri="{A12FA001-AC4F-418D-AE19-62706E023703}">
                      <ahyp:hlinkClr xmlns:ahyp="http://schemas.microsoft.com/office/drawing/2018/hyperlinkcolor" val="tx"/>
                    </a:ext>
                  </a:extLst>
                </a:hlinkClick>
              </a:rPr>
              <a:t>, photographer, Chicago.</a:t>
            </a:r>
            <a:endParaRPr lang="en-US" sz="2000" dirty="0">
              <a:solidFill>
                <a:schemeClr val="accent1"/>
              </a:solidFill>
              <a:latin typeface="Corbel" panose="020B0503020204020204" pitchFamily="34" charset="0"/>
            </a:endParaRPr>
          </a:p>
        </p:txBody>
      </p:sp>
      <p:pic>
        <p:nvPicPr>
          <p:cNvPr id="6146" name="Picture 2" descr="&lt;p&gt;This is a sepia-toned photograph of the funeral hearse (buggy) for Abraham Lincoln in April of 1865. The hearse is ornate, with dark plumes coming out of the top and windows on the side and back so that the coffin can be seen. Men are in the background to the left and the right of the hearse.&lt;/p&gt;&#10;">
            <a:extLst>
              <a:ext uri="{FF2B5EF4-FFF2-40B4-BE49-F238E27FC236}">
                <a16:creationId xmlns:a16="http://schemas.microsoft.com/office/drawing/2014/main" id="{792A6143-B49E-4F2C-8AC2-DD962D68E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476" y="578159"/>
            <a:ext cx="6093047" cy="4867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62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2AD7CF-F81C-4846-AABF-A543FA420C90}"/>
              </a:ext>
            </a:extLst>
          </p:cNvPr>
          <p:cNvSpPr>
            <a:spLocks noGrp="1"/>
          </p:cNvSpPr>
          <p:nvPr>
            <p:ph type="body" sz="half" idx="2"/>
          </p:nvPr>
        </p:nvSpPr>
        <p:spPr>
          <a:xfrm>
            <a:off x="648402" y="1573619"/>
            <a:ext cx="4540286" cy="4283169"/>
          </a:xfrm>
        </p:spPr>
        <p:txBody>
          <a:bodyPr>
            <a:noAutofit/>
          </a:bodyPr>
          <a:lstStyle/>
          <a:p>
            <a:pPr marL="285750" indent="-285750">
              <a:buFont typeface="Arial" panose="020B0604020202020204" pitchFamily="34" charset="0"/>
              <a:buChar char="•"/>
            </a:pPr>
            <a:r>
              <a:rPr lang="en-US" dirty="0">
                <a:latin typeface="Corbel" panose="020B0503020204020204" pitchFamily="34" charset="0"/>
              </a:rPr>
              <a:t>Observe this photograph carefully. Describe what you see.</a:t>
            </a:r>
          </a:p>
          <a:p>
            <a:pPr marL="285750" indent="-285750">
              <a:buFont typeface="Arial" panose="020B0604020202020204" pitchFamily="34" charset="0"/>
              <a:buChar char="•"/>
            </a:pPr>
            <a:r>
              <a:rPr lang="en-US" dirty="0">
                <a:latin typeface="Corbel" panose="020B0503020204020204" pitchFamily="34" charset="0"/>
              </a:rPr>
              <a:t>What do you think the people are doing who are surrounding the hearse?</a:t>
            </a:r>
          </a:p>
          <a:p>
            <a:pPr marL="285750" indent="-285750">
              <a:buFont typeface="Arial" panose="020B0604020202020204" pitchFamily="34" charset="0"/>
              <a:buChar char="•"/>
            </a:pPr>
            <a:endParaRPr lang="en-US" dirty="0">
              <a:latin typeface="Corbel" panose="020B0503020204020204" pitchFamily="34" charset="0"/>
            </a:endParaRPr>
          </a:p>
          <a:p>
            <a:endParaRPr lang="en-US" dirty="0">
              <a:latin typeface="Corbel" panose="020B0503020204020204" pitchFamily="34" charset="0"/>
            </a:endParaRPr>
          </a:p>
          <a:p>
            <a:endParaRPr lang="en-US" dirty="0">
              <a:latin typeface="Corbel" panose="020B0503020204020204" pitchFamily="34" charset="0"/>
            </a:endParaRPr>
          </a:p>
          <a:p>
            <a:endParaRPr lang="en-US" dirty="0">
              <a:latin typeface="Corbel" panose="020B0503020204020204" pitchFamily="34" charset="0"/>
            </a:endParaRPr>
          </a:p>
          <a:p>
            <a:endParaRPr lang="en-US" dirty="0">
              <a:latin typeface="Corbel" panose="020B0503020204020204" pitchFamily="34" charset="0"/>
            </a:endParaRPr>
          </a:p>
          <a:p>
            <a:endParaRPr lang="en-US" dirty="0">
              <a:latin typeface="Corbel" panose="020B0503020204020204" pitchFamily="34" charset="0"/>
            </a:endParaRPr>
          </a:p>
          <a:p>
            <a:r>
              <a:rPr lang="en-US" sz="1200" dirty="0" err="1">
                <a:latin typeface="Corbel" panose="020B0503020204020204" pitchFamily="34" charset="0"/>
              </a:rPr>
              <a:t>Fassett</a:t>
            </a:r>
            <a:r>
              <a:rPr lang="en-US" sz="1200" dirty="0">
                <a:latin typeface="Corbel" panose="020B0503020204020204" pitchFamily="34" charset="0"/>
              </a:rPr>
              <a:t>, S. M, photographer. President Abraham Lincoln’s hearse, Springfield / S.M. </a:t>
            </a:r>
            <a:r>
              <a:rPr lang="en-US" sz="1200" dirty="0" err="1">
                <a:latin typeface="Corbel" panose="020B0503020204020204" pitchFamily="34" charset="0"/>
              </a:rPr>
              <a:t>Fassett</a:t>
            </a:r>
            <a:r>
              <a:rPr lang="en-US" sz="1200" dirty="0">
                <a:latin typeface="Corbel" panose="020B0503020204020204" pitchFamily="34" charset="0"/>
              </a:rPr>
              <a:t>, photographer, Chicago. Illinois Springfield, 1865. Photograph. https://www.loc.gov/item/91732556/.</a:t>
            </a:r>
          </a:p>
        </p:txBody>
      </p:sp>
      <p:pic>
        <p:nvPicPr>
          <p:cNvPr id="5" name="Picture 2" descr="&lt;p&gt;This is a sepia-toned photograph of the funeral hearse (buggy) for Abraham Lincoln in April of 1865. The hearse is ornate, with dark plumes coming out of the top and windows on the side and back so that the coffin can be seen. Men are in the background to the left and the right of the hearse.&lt;/p&gt;&#10;">
            <a:extLst>
              <a:ext uri="{FF2B5EF4-FFF2-40B4-BE49-F238E27FC236}">
                <a16:creationId xmlns:a16="http://schemas.microsoft.com/office/drawing/2014/main" id="{600765F7-1577-4473-8476-3CADF08D4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461" y="1001211"/>
            <a:ext cx="6078463" cy="485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18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t;p&gt;Black and white photograph shows the overloaded steamboat Sultana on the Mississippi River. Black smoke pours out of the left smokestack and the upper and lower decks are filled with Union soldiers in dark military uniforms. The steamboat is pointed to the right in the image, downriver, with the word SULTANA in large script in the middle of the steamboat. There is a smaller barge to the rear in the bottom left of the photograph.&lt;/p&gt;&#10;">
            <a:extLst>
              <a:ext uri="{FF2B5EF4-FFF2-40B4-BE49-F238E27FC236}">
                <a16:creationId xmlns:a16="http://schemas.microsoft.com/office/drawing/2014/main" id="{826EF02C-E9DF-4BCE-8D40-29A756AAB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709" y="654348"/>
            <a:ext cx="7780582" cy="47640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AD0669D-DEDB-49B2-9163-D231A97640C9}"/>
              </a:ext>
            </a:extLst>
          </p:cNvPr>
          <p:cNvSpPr/>
          <p:nvPr/>
        </p:nvSpPr>
        <p:spPr>
          <a:xfrm>
            <a:off x="4592158" y="5803542"/>
            <a:ext cx="3007683" cy="400110"/>
          </a:xfrm>
          <a:prstGeom prst="rect">
            <a:avLst/>
          </a:prstGeom>
        </p:spPr>
        <p:txBody>
          <a:bodyPr wrap="none">
            <a:spAutoFit/>
          </a:bodyPr>
          <a:lstStyle/>
          <a:p>
            <a:r>
              <a:rPr lang="en-US" sz="2000" dirty="0">
                <a:solidFill>
                  <a:schemeClr val="accent1"/>
                </a:solidFill>
                <a:latin typeface="Corbel" panose="020B0503020204020204" pitchFamily="34" charset="0"/>
                <a:hlinkClick r:id="rId3"/>
              </a:rPr>
              <a:t>The Burning of the Sultana</a:t>
            </a:r>
            <a:endParaRPr lang="en-US" sz="2000" i="0" dirty="0">
              <a:solidFill>
                <a:schemeClr val="accent1"/>
              </a:solidFill>
              <a:effectLst/>
              <a:latin typeface="Corbel" panose="020B0503020204020204" pitchFamily="34" charset="0"/>
            </a:endParaRPr>
          </a:p>
        </p:txBody>
      </p:sp>
    </p:spTree>
    <p:extLst>
      <p:ext uri="{BB962C8B-B14F-4D97-AF65-F5344CB8AC3E}">
        <p14:creationId xmlns:p14="http://schemas.microsoft.com/office/powerpoint/2010/main" val="248164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2AD7CF-F81C-4846-AABF-A543FA420C90}"/>
              </a:ext>
            </a:extLst>
          </p:cNvPr>
          <p:cNvSpPr>
            <a:spLocks noGrp="1"/>
          </p:cNvSpPr>
          <p:nvPr>
            <p:ph type="body" sz="half" idx="2"/>
          </p:nvPr>
        </p:nvSpPr>
        <p:spPr>
          <a:xfrm>
            <a:off x="361324" y="1318438"/>
            <a:ext cx="2956034" cy="4754702"/>
          </a:xfrm>
        </p:spPr>
        <p:txBody>
          <a:bodyPr>
            <a:noAutofit/>
          </a:bodyPr>
          <a:lstStyle/>
          <a:p>
            <a:pPr marL="285750" indent="-285750">
              <a:buFont typeface="Arial" panose="020B0604020202020204" pitchFamily="34" charset="0"/>
              <a:buChar char="•"/>
            </a:pPr>
            <a:r>
              <a:rPr lang="en-US" dirty="0">
                <a:latin typeface="Corbel" panose="020B0503020204020204" pitchFamily="34" charset="0"/>
              </a:rPr>
              <a:t>According to the poem, what happened to the Sultana?</a:t>
            </a:r>
          </a:p>
          <a:p>
            <a:pPr marL="285750" indent="-285750">
              <a:buFont typeface="Arial" panose="020B0604020202020204" pitchFamily="34" charset="0"/>
              <a:buChar char="•"/>
            </a:pPr>
            <a:r>
              <a:rPr lang="en-US" dirty="0">
                <a:latin typeface="Corbel" panose="020B0503020204020204" pitchFamily="34" charset="0"/>
              </a:rPr>
              <a:t>When and where did this happen?</a:t>
            </a:r>
          </a:p>
          <a:p>
            <a:pPr marL="285750" indent="-285750">
              <a:buFont typeface="Arial" panose="020B0604020202020204" pitchFamily="34" charset="0"/>
              <a:buChar char="•"/>
            </a:pPr>
            <a:r>
              <a:rPr lang="en-US" dirty="0">
                <a:latin typeface="Corbel" panose="020B0503020204020204" pitchFamily="34" charset="0"/>
              </a:rPr>
              <a:t>This source was published in 1892. Why do you think it was still important to the author 27 years after the event happened?</a:t>
            </a:r>
          </a:p>
          <a:p>
            <a:pPr marL="285750" indent="-285750">
              <a:buFont typeface="Arial" panose="020B0604020202020204" pitchFamily="34" charset="0"/>
              <a:buChar char="•"/>
            </a:pPr>
            <a:endParaRPr lang="en-US" dirty="0">
              <a:latin typeface="Corbel" panose="020B0503020204020204" pitchFamily="34" charset="0"/>
            </a:endParaRPr>
          </a:p>
          <a:p>
            <a:pPr marL="285750" indent="-285750">
              <a:buFont typeface="Arial" panose="020B0604020202020204" pitchFamily="34" charset="0"/>
              <a:buChar char="•"/>
            </a:pPr>
            <a:endParaRPr lang="en-US" dirty="0">
              <a:latin typeface="Corbel" panose="020B0503020204020204" pitchFamily="34" charset="0"/>
            </a:endParaRPr>
          </a:p>
          <a:p>
            <a:pPr marL="285750" indent="-285750">
              <a:buFont typeface="Arial" panose="020B0604020202020204" pitchFamily="34" charset="0"/>
              <a:buChar char="•"/>
            </a:pPr>
            <a:endParaRPr lang="en-US" dirty="0">
              <a:latin typeface="Corbel" panose="020B0503020204020204" pitchFamily="34" charset="0"/>
            </a:endParaRPr>
          </a:p>
          <a:p>
            <a:endParaRPr lang="en-US" dirty="0">
              <a:latin typeface="Corbel" panose="020B0503020204020204" pitchFamily="34" charset="0"/>
            </a:endParaRPr>
          </a:p>
          <a:p>
            <a:r>
              <a:rPr lang="en-US" sz="1050" dirty="0">
                <a:latin typeface="Corbel" panose="020B0503020204020204" pitchFamily="34" charset="0"/>
              </a:rPr>
              <a:t>Norton, William H. “The Burning of the Sultana.” Loss of the Sultana and Reminiscences of Survivors. Comp. Chester D. Berry. Lansing, 1892. 12-13.</a:t>
            </a:r>
          </a:p>
          <a:p>
            <a:pPr marL="285750" indent="-285750">
              <a:buFont typeface="Arial" panose="020B0604020202020204" pitchFamily="34" charset="0"/>
              <a:buChar char="•"/>
            </a:pPr>
            <a:endParaRPr lang="en-US" dirty="0">
              <a:latin typeface="Corbel" panose="020B0503020204020204" pitchFamily="34" charset="0"/>
            </a:endParaRPr>
          </a:p>
          <a:p>
            <a:endParaRPr lang="en-US" dirty="0">
              <a:latin typeface="Corbel" panose="020B0503020204020204" pitchFamily="34" charset="0"/>
            </a:endParaRPr>
          </a:p>
        </p:txBody>
      </p:sp>
      <p:graphicFrame>
        <p:nvGraphicFramePr>
          <p:cNvPr id="8" name="Table 7">
            <a:extLst>
              <a:ext uri="{FF2B5EF4-FFF2-40B4-BE49-F238E27FC236}">
                <a16:creationId xmlns:a16="http://schemas.microsoft.com/office/drawing/2014/main" id="{88D0A6A9-2021-4E1D-8B11-29B1F5CA219B}"/>
              </a:ext>
            </a:extLst>
          </p:cNvPr>
          <p:cNvGraphicFramePr>
            <a:graphicFrameLocks noGrp="1"/>
          </p:cNvGraphicFramePr>
          <p:nvPr>
            <p:extLst>
              <p:ext uri="{D42A27DB-BD31-4B8C-83A1-F6EECF244321}">
                <p14:modId xmlns:p14="http://schemas.microsoft.com/office/powerpoint/2010/main" val="551674127"/>
              </p:ext>
            </p:extLst>
          </p:nvPr>
        </p:nvGraphicFramePr>
        <p:xfrm>
          <a:off x="3915329" y="784860"/>
          <a:ext cx="7915348" cy="52882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977519705"/>
                    </a:ext>
                  </a:extLst>
                </a:gridCol>
                <a:gridCol w="2537244">
                  <a:extLst>
                    <a:ext uri="{9D8B030D-6E8A-4147-A177-3AD203B41FA5}">
                      <a16:colId xmlns:a16="http://schemas.microsoft.com/office/drawing/2014/main" val="18020693"/>
                    </a:ext>
                  </a:extLst>
                </a:gridCol>
                <a:gridCol w="2668771">
                  <a:extLst>
                    <a:ext uri="{9D8B030D-6E8A-4147-A177-3AD203B41FA5}">
                      <a16:colId xmlns:a16="http://schemas.microsoft.com/office/drawing/2014/main" val="2643872209"/>
                    </a:ext>
                  </a:extLst>
                </a:gridCol>
              </a:tblGrid>
              <a:tr h="5185340">
                <a:tc>
                  <a:txBody>
                    <a:bodyPr/>
                    <a:lstStyle/>
                    <a:p>
                      <a:r>
                        <a:rPr lang="en-US" sz="1100" b="1" dirty="0">
                          <a:solidFill>
                            <a:schemeClr val="tx1"/>
                          </a:solidFill>
                          <a:latin typeface="Corbel" panose="020B0503020204020204" pitchFamily="34" charset="0"/>
                        </a:rPr>
                        <a:t>The Burning of the Sultana</a:t>
                      </a:r>
                    </a:p>
                    <a:p>
                      <a:endParaRPr lang="en-US" sz="1100" b="0" dirty="0">
                        <a:solidFill>
                          <a:schemeClr val="tx1"/>
                        </a:solidFill>
                        <a:latin typeface="Corbel" panose="020B0503020204020204" pitchFamily="34" charset="0"/>
                      </a:endParaRPr>
                    </a:p>
                    <a:p>
                      <a:r>
                        <a:rPr lang="en-US" sz="1100" b="0" dirty="0">
                          <a:solidFill>
                            <a:schemeClr val="tx1"/>
                          </a:solidFill>
                          <a:latin typeface="Corbel" panose="020B0503020204020204" pitchFamily="34" charset="0"/>
                        </a:rPr>
                        <a:t>by: Wm. H. Norton, Company C, 115th Ohio</a:t>
                      </a:r>
                    </a:p>
                    <a:p>
                      <a:endParaRPr lang="en-US" sz="1100" b="0" dirty="0">
                        <a:solidFill>
                          <a:schemeClr val="tx1"/>
                        </a:solidFill>
                        <a:latin typeface="Corbel" panose="020B0503020204020204" pitchFamily="34" charset="0"/>
                      </a:endParaRPr>
                    </a:p>
                    <a:p>
                      <a:r>
                        <a:rPr lang="en-US" sz="1100" b="0" dirty="0">
                          <a:solidFill>
                            <a:schemeClr val="tx1"/>
                          </a:solidFill>
                          <a:latin typeface="Corbel" panose="020B0503020204020204" pitchFamily="34" charset="0"/>
                        </a:rPr>
                        <a:t>Midnight’s dreary hour has past,</a:t>
                      </a:r>
                    </a:p>
                    <a:p>
                      <a:r>
                        <a:rPr lang="en-US" sz="1100" b="0" dirty="0">
                          <a:solidFill>
                            <a:schemeClr val="tx1"/>
                          </a:solidFill>
                          <a:latin typeface="Corbel" panose="020B0503020204020204" pitchFamily="34" charset="0"/>
                        </a:rPr>
                        <a:t>The mists of night are falling Fast,</a:t>
                      </a:r>
                    </a:p>
                    <a:p>
                      <a:r>
                        <a:rPr lang="en-US" sz="1100" b="0" dirty="0">
                          <a:solidFill>
                            <a:schemeClr val="tx1"/>
                          </a:solidFill>
                          <a:latin typeface="Corbel" panose="020B0503020204020204" pitchFamily="34" charset="0"/>
                        </a:rPr>
                        <a:t>Sultana sounds her farewell blast,</a:t>
                      </a:r>
                    </a:p>
                    <a:p>
                      <a:r>
                        <a:rPr lang="en-US" sz="1100" b="0" dirty="0">
                          <a:solidFill>
                            <a:schemeClr val="tx1"/>
                          </a:solidFill>
                          <a:latin typeface="Corbel" panose="020B0503020204020204" pitchFamily="34" charset="0"/>
                        </a:rPr>
                        <a:t>And braves the might stream;</a:t>
                      </a:r>
                    </a:p>
                    <a:p>
                      <a:r>
                        <a:rPr lang="en-US" sz="1100" b="0" dirty="0">
                          <a:solidFill>
                            <a:schemeClr val="tx1"/>
                          </a:solidFill>
                          <a:latin typeface="Corbel" panose="020B0503020204020204" pitchFamily="34" charset="0"/>
                        </a:rPr>
                        <a:t>The swollen river’s banks overflow,</a:t>
                      </a:r>
                    </a:p>
                    <a:p>
                      <a:r>
                        <a:rPr lang="en-US" sz="1100" b="0" dirty="0">
                          <a:solidFill>
                            <a:schemeClr val="tx1"/>
                          </a:solidFill>
                          <a:latin typeface="Corbel" panose="020B0503020204020204" pitchFamily="34" charset="0"/>
                        </a:rPr>
                        <a:t>The deaden clouds are hanging low</a:t>
                      </a:r>
                    </a:p>
                    <a:p>
                      <a:r>
                        <a:rPr lang="en-US" sz="1100" b="0" dirty="0">
                          <a:solidFill>
                            <a:schemeClr val="tx1"/>
                          </a:solidFill>
                          <a:latin typeface="Corbel" panose="020B0503020204020204" pitchFamily="34" charset="0"/>
                        </a:rPr>
                        <a:t>And veil the stars bright silver glow,</a:t>
                      </a:r>
                    </a:p>
                    <a:p>
                      <a:r>
                        <a:rPr lang="en-US" sz="1100" b="0" dirty="0">
                          <a:solidFill>
                            <a:schemeClr val="tx1"/>
                          </a:solidFill>
                          <a:latin typeface="Corbel" panose="020B0503020204020204" pitchFamily="34" charset="0"/>
                        </a:rPr>
                        <a:t>And darkness reigns supreme.</a:t>
                      </a:r>
                    </a:p>
                    <a:p>
                      <a:endParaRPr lang="en-US" sz="1100" b="0" dirty="0">
                        <a:solidFill>
                          <a:schemeClr val="tx1"/>
                        </a:solidFill>
                        <a:latin typeface="Corbel" panose="020B0503020204020204" pitchFamily="34" charset="0"/>
                      </a:endParaRPr>
                    </a:p>
                    <a:p>
                      <a:r>
                        <a:rPr lang="en-US" sz="1100" b="0" dirty="0">
                          <a:solidFill>
                            <a:schemeClr val="tx1"/>
                          </a:solidFill>
                          <a:latin typeface="Corbel" panose="020B0503020204020204" pitchFamily="34" charset="0"/>
                        </a:rPr>
                        <a:t>Her engine fires now brighter burn,</a:t>
                      </a:r>
                    </a:p>
                    <a:p>
                      <a:r>
                        <a:rPr lang="en-US" sz="1100" b="0" dirty="0">
                          <a:solidFill>
                            <a:schemeClr val="tx1"/>
                          </a:solidFill>
                          <a:latin typeface="Corbel" panose="020B0503020204020204" pitchFamily="34" charset="0"/>
                        </a:rPr>
                        <a:t>Her mammoth wheels now faster turn,</a:t>
                      </a:r>
                    </a:p>
                    <a:p>
                      <a:r>
                        <a:rPr lang="en-US" sz="1100" b="0" dirty="0">
                          <a:solidFill>
                            <a:schemeClr val="tx1"/>
                          </a:solidFill>
                          <a:latin typeface="Corbel" panose="020B0503020204020204" pitchFamily="34" charset="0"/>
                        </a:rPr>
                        <a:t>Her dipping paddles lightly spurn</a:t>
                      </a:r>
                    </a:p>
                    <a:p>
                      <a:r>
                        <a:rPr lang="en-US" sz="1100" b="0" dirty="0">
                          <a:solidFill>
                            <a:schemeClr val="tx1"/>
                          </a:solidFill>
                          <a:latin typeface="Corbel" panose="020B0503020204020204" pitchFamily="34" charset="0"/>
                        </a:rPr>
                        <a:t>The river’s foaming crest:</a:t>
                      </a:r>
                    </a:p>
                    <a:p>
                      <a:r>
                        <a:rPr lang="en-US" sz="1100" b="0" dirty="0">
                          <a:solidFill>
                            <a:schemeClr val="tx1"/>
                          </a:solidFill>
                          <a:latin typeface="Corbel" panose="020B0503020204020204" pitchFamily="34" charset="0"/>
                        </a:rPr>
                        <a:t>And drowsy Memphis, lost to sight,</a:t>
                      </a:r>
                    </a:p>
                    <a:p>
                      <a:r>
                        <a:rPr lang="en-US" sz="1100" b="0" dirty="0">
                          <a:solidFill>
                            <a:schemeClr val="tx1"/>
                          </a:solidFill>
                          <a:latin typeface="Corbel" panose="020B0503020204020204" pitchFamily="34" charset="0"/>
                        </a:rPr>
                        <a:t>Now fainter shows her beacon light,</a:t>
                      </a:r>
                    </a:p>
                    <a:p>
                      <a:r>
                        <a:rPr lang="en-US" sz="1100" b="0" dirty="0">
                          <a:solidFill>
                            <a:schemeClr val="tx1"/>
                          </a:solidFill>
                          <a:latin typeface="Corbel" panose="020B0503020204020204" pitchFamily="34" charset="0"/>
                        </a:rPr>
                        <a:t>As Sultana steams in the dead of night,</a:t>
                      </a:r>
                    </a:p>
                    <a:p>
                      <a:r>
                        <a:rPr lang="en-US" sz="1100" b="0" dirty="0">
                          <a:solidFill>
                            <a:schemeClr val="tx1"/>
                          </a:solidFill>
                          <a:latin typeface="Corbel" panose="020B0503020204020204" pitchFamily="34" charset="0"/>
                        </a:rPr>
                        <a:t>And the Union soldiers rest.</a:t>
                      </a:r>
                    </a:p>
                    <a:p>
                      <a:endParaRPr lang="en-US" sz="1100" b="0" dirty="0">
                        <a:solidFill>
                          <a:schemeClr val="tx1"/>
                        </a:solidFill>
                        <a:latin typeface="Corbel" panose="020B0503020204020204" pitchFamily="34" charset="0"/>
                      </a:endParaRPr>
                    </a:p>
                    <a:p>
                      <a:r>
                        <a:rPr lang="en-US" sz="1100" b="0" dirty="0">
                          <a:solidFill>
                            <a:schemeClr val="tx1"/>
                          </a:solidFill>
                          <a:latin typeface="Corbel" panose="020B0503020204020204" pitchFamily="34" charset="0"/>
                        </a:rPr>
                        <a:t>The sleeping soldiers dream of home,</a:t>
                      </a:r>
                    </a:p>
                    <a:p>
                      <a:r>
                        <a:rPr lang="en-US" sz="1100" b="0" dirty="0">
                          <a:solidFill>
                            <a:schemeClr val="tx1"/>
                          </a:solidFill>
                          <a:latin typeface="Corbel" panose="020B0503020204020204" pitchFamily="34" charset="0"/>
                        </a:rPr>
                        <a:t>To them the long-sought day had come,</a:t>
                      </a:r>
                    </a:p>
                    <a:p>
                      <a:r>
                        <a:rPr lang="en-US" sz="1100" b="0" dirty="0">
                          <a:solidFill>
                            <a:schemeClr val="tx1"/>
                          </a:solidFill>
                          <a:latin typeface="Corbel" panose="020B0503020204020204" pitchFamily="34" charset="0"/>
                        </a:rPr>
                        <a:t>No more in prison pens to moan,</a:t>
                      </a:r>
                    </a:p>
                    <a:p>
                      <a:r>
                        <a:rPr lang="en-US" sz="1100" b="0" dirty="0">
                          <a:solidFill>
                            <a:schemeClr val="tx1"/>
                          </a:solidFill>
                          <a:latin typeface="Corbel" panose="020B0503020204020204" pitchFamily="34" charset="0"/>
                        </a:rPr>
                        <a:t>Or guarded by the gray;</a:t>
                      </a:r>
                    </a:p>
                    <a:p>
                      <a:r>
                        <a:rPr lang="en-US" sz="1100" b="0" dirty="0">
                          <a:solidFill>
                            <a:schemeClr val="tx1"/>
                          </a:solidFill>
                          <a:latin typeface="Corbel" panose="020B0503020204020204" pitchFamily="34" charset="0"/>
                        </a:rPr>
                        <a:t>At last the changing fates of war</a:t>
                      </a:r>
                    </a:p>
                    <a:p>
                      <a:r>
                        <a:rPr lang="en-US" sz="1100" b="0" dirty="0">
                          <a:solidFill>
                            <a:schemeClr val="tx1"/>
                          </a:solidFill>
                          <a:latin typeface="Corbel" panose="020B0503020204020204" pitchFamily="34" charset="0"/>
                        </a:rPr>
                        <a:t>Had swing their prison “gates ajar,”</a:t>
                      </a:r>
                    </a:p>
                    <a:p>
                      <a:r>
                        <a:rPr lang="en-US" sz="1100" b="0" dirty="0">
                          <a:solidFill>
                            <a:schemeClr val="tx1"/>
                          </a:solidFill>
                          <a:latin typeface="Corbel" panose="020B0503020204020204" pitchFamily="34" charset="0"/>
                        </a:rPr>
                        <a:t>And “laurel wreaths” from the North afar</a:t>
                      </a:r>
                    </a:p>
                    <a:p>
                      <a:r>
                        <a:rPr lang="en-US" sz="1100" b="0" dirty="0">
                          <a:solidFill>
                            <a:schemeClr val="tx1"/>
                          </a:solidFill>
                          <a:latin typeface="Corbel" panose="020B0503020204020204" pitchFamily="34" charset="0"/>
                        </a:rPr>
                        <a:t>Await their crowning day.</a:t>
                      </a:r>
                    </a:p>
                    <a:p>
                      <a:endParaRPr lang="en-US" sz="1100" b="0" dirty="0">
                        <a:solidFill>
                          <a:schemeClr val="tx1"/>
                        </a:solidFill>
                        <a:latin typeface="Corbel" panose="020B0503020204020204" pitchFamily="34" charset="0"/>
                      </a:endParaRPr>
                    </a:p>
                  </a:txBody>
                  <a:tcPr>
                    <a:solidFill>
                      <a:schemeClr val="bg2"/>
                    </a:solidFill>
                  </a:tcPr>
                </a:tc>
                <a:tc>
                  <a:txBody>
                    <a:bodyPr/>
                    <a:lstStyle/>
                    <a:p>
                      <a:r>
                        <a:rPr lang="en-US" sz="1100" b="0" dirty="0">
                          <a:solidFill>
                            <a:schemeClr val="tx1"/>
                          </a:solidFill>
                          <a:latin typeface="Corbel" panose="020B0503020204020204" pitchFamily="34" charset="0"/>
                        </a:rPr>
                        <a:t>For Peace has raised her magic hand,</a:t>
                      </a:r>
                    </a:p>
                    <a:p>
                      <a:r>
                        <a:rPr lang="en-US" sz="1100" b="0" dirty="0">
                          <a:solidFill>
                            <a:schemeClr val="tx1"/>
                          </a:solidFill>
                          <a:latin typeface="Corbel" panose="020B0503020204020204" pitchFamily="34" charset="0"/>
                        </a:rPr>
                        <a:t>The Stars and Stripes wave o’er the land,</a:t>
                      </a:r>
                    </a:p>
                    <a:p>
                      <a:r>
                        <a:rPr lang="en-US" sz="1100" b="0" dirty="0">
                          <a:solidFill>
                            <a:schemeClr val="tx1"/>
                          </a:solidFill>
                          <a:latin typeface="Corbel" panose="020B0503020204020204" pitchFamily="34" charset="0"/>
                        </a:rPr>
                        <a:t>The conquered foemen now disband,</a:t>
                      </a:r>
                    </a:p>
                    <a:p>
                      <a:r>
                        <a:rPr lang="en-US" sz="1100" b="0" dirty="0">
                          <a:solidFill>
                            <a:schemeClr val="tx1"/>
                          </a:solidFill>
                          <a:latin typeface="Corbel" panose="020B0503020204020204" pitchFamily="34" charset="0"/>
                        </a:rPr>
                        <a:t>“As melts the mowing dew;”</a:t>
                      </a:r>
                    </a:p>
                    <a:p>
                      <a:r>
                        <a:rPr lang="en-US" sz="1100" b="0" dirty="0">
                          <a:solidFill>
                            <a:schemeClr val="tx1"/>
                          </a:solidFill>
                          <a:latin typeface="Corbel" panose="020B0503020204020204" pitchFamily="34" charset="0"/>
                        </a:rPr>
                        <a:t>And mothers wear their wonted smile,</a:t>
                      </a:r>
                    </a:p>
                    <a:p>
                      <a:r>
                        <a:rPr lang="en-US" sz="1100" b="0" dirty="0">
                          <a:solidFill>
                            <a:schemeClr val="tx1"/>
                          </a:solidFill>
                          <a:latin typeface="Corbel" panose="020B0503020204020204" pitchFamily="34" charset="0"/>
                        </a:rPr>
                        <a:t>And aged sires the hours beguile,</a:t>
                      </a:r>
                    </a:p>
                    <a:p>
                      <a:r>
                        <a:rPr lang="en-US" sz="1100" b="0" dirty="0">
                          <a:solidFill>
                            <a:schemeClr val="tx1"/>
                          </a:solidFill>
                          <a:latin typeface="Corbel" panose="020B0503020204020204" pitchFamily="34" charset="0"/>
                        </a:rPr>
                        <a:t>And plighted love awaits the while</a:t>
                      </a:r>
                    </a:p>
                    <a:p>
                      <a:r>
                        <a:rPr lang="en-US" sz="1100" b="0" dirty="0">
                          <a:solidFill>
                            <a:schemeClr val="tx1"/>
                          </a:solidFill>
                          <a:latin typeface="Corbel" panose="020B0503020204020204" pitchFamily="34" charset="0"/>
                        </a:rPr>
                        <a:t>The coming of the blue.</a:t>
                      </a:r>
                    </a:p>
                    <a:p>
                      <a:endParaRPr lang="en-US" sz="1100" b="0" dirty="0">
                        <a:solidFill>
                          <a:schemeClr val="tx1"/>
                        </a:solidFill>
                        <a:latin typeface="Corbel" panose="020B0503020204020204" pitchFamily="34" charset="0"/>
                      </a:endParaRPr>
                    </a:p>
                    <a:p>
                      <a:r>
                        <a:rPr lang="en-US" sz="1100" b="0" dirty="0">
                          <a:solidFill>
                            <a:schemeClr val="tx1"/>
                          </a:solidFill>
                          <a:latin typeface="Corbel" panose="020B0503020204020204" pitchFamily="34" charset="0"/>
                        </a:rPr>
                        <a:t>On sails the steamer through the gloom,</a:t>
                      </a:r>
                    </a:p>
                    <a:p>
                      <a:r>
                        <a:rPr lang="en-US" sz="1100" b="0" dirty="0">
                          <a:solidFill>
                            <a:schemeClr val="tx1"/>
                          </a:solidFill>
                          <a:latin typeface="Corbel" panose="020B0503020204020204" pitchFamily="34" charset="0"/>
                        </a:rPr>
                        <a:t>On sleep the soldiers to their doom,</a:t>
                      </a:r>
                    </a:p>
                    <a:p>
                      <a:r>
                        <a:rPr lang="en-US" sz="1100" b="0" dirty="0">
                          <a:solidFill>
                            <a:schemeClr val="tx1"/>
                          </a:solidFill>
                          <a:latin typeface="Corbel" panose="020B0503020204020204" pitchFamily="34" charset="0"/>
                        </a:rPr>
                        <a:t>And death’s dark angel oh! so soon-</a:t>
                      </a:r>
                    </a:p>
                    <a:p>
                      <a:r>
                        <a:rPr lang="en-US" sz="1100" b="0" dirty="0">
                          <a:solidFill>
                            <a:schemeClr val="tx1"/>
                          </a:solidFill>
                          <a:latin typeface="Corbel" panose="020B0503020204020204" pitchFamily="34" charset="0"/>
                        </a:rPr>
                        <a:t>Calls loud the muster roll.</a:t>
                      </a:r>
                    </a:p>
                    <a:p>
                      <a:r>
                        <a:rPr lang="en-US" sz="1100" b="0" dirty="0">
                          <a:solidFill>
                            <a:schemeClr val="tx1"/>
                          </a:solidFill>
                          <a:latin typeface="Corbel" panose="020B0503020204020204" pitchFamily="34" charset="0"/>
                        </a:rPr>
                        <a:t>A-burst-a-crash-and-timbers fly,</a:t>
                      </a:r>
                    </a:p>
                    <a:p>
                      <a:endParaRPr lang="en-US" sz="1100" b="0" dirty="0">
                        <a:solidFill>
                          <a:schemeClr val="tx1"/>
                        </a:solidFill>
                        <a:latin typeface="Corbel" panose="020B0503020204020204" pitchFamily="34" charset="0"/>
                      </a:endParaRPr>
                    </a:p>
                    <a:p>
                      <a:r>
                        <a:rPr lang="en-US" sz="1100" b="0" dirty="0">
                          <a:solidFill>
                            <a:schemeClr val="tx1"/>
                          </a:solidFill>
                          <a:latin typeface="Corbel" panose="020B0503020204020204" pitchFamily="34" charset="0"/>
                        </a:rPr>
                        <a:t>And-flame-and-steam-leap to the sky,</a:t>
                      </a:r>
                    </a:p>
                    <a:p>
                      <a:r>
                        <a:rPr lang="en-US" sz="1100" b="0" dirty="0">
                          <a:solidFill>
                            <a:schemeClr val="tx1"/>
                          </a:solidFill>
                          <a:latin typeface="Corbel" panose="020B0503020204020204" pitchFamily="34" charset="0"/>
                        </a:rPr>
                        <a:t>And-men awakened-but-to die-</a:t>
                      </a:r>
                    </a:p>
                    <a:p>
                      <a:r>
                        <a:rPr lang="en-US" sz="1100" b="0" dirty="0">
                          <a:solidFill>
                            <a:schemeClr val="tx1"/>
                          </a:solidFill>
                          <a:latin typeface="Corbel" panose="020B0503020204020204" pitchFamily="34" charset="0"/>
                        </a:rPr>
                        <a:t>Commend to God their souls.</a:t>
                      </a:r>
                    </a:p>
                    <a:p>
                      <a:r>
                        <a:rPr lang="en-US" sz="1100" b="0" dirty="0">
                          <a:solidFill>
                            <a:schemeClr val="tx1"/>
                          </a:solidFill>
                          <a:latin typeface="Corbel" panose="020B0503020204020204" pitchFamily="34" charset="0"/>
                        </a:rPr>
                        <a:t>Out from the flame’s encircling fold,</a:t>
                      </a:r>
                    </a:p>
                    <a:p>
                      <a:r>
                        <a:rPr lang="en-US" sz="1100" b="0" dirty="0">
                          <a:solidFill>
                            <a:schemeClr val="tx1"/>
                          </a:solidFill>
                          <a:latin typeface="Corbel" panose="020B0503020204020204" pitchFamily="34" charset="0"/>
                        </a:rPr>
                        <a:t>Like a mighty rush of warriors, bold,</a:t>
                      </a:r>
                    </a:p>
                    <a:p>
                      <a:r>
                        <a:rPr lang="en-US" sz="1100" b="0" dirty="0">
                          <a:solidFill>
                            <a:schemeClr val="tx1"/>
                          </a:solidFill>
                          <a:latin typeface="Corbel" panose="020B0503020204020204" pitchFamily="34" charset="0"/>
                        </a:rPr>
                        <a:t>They leap to the river dark and cold,</a:t>
                      </a:r>
                    </a:p>
                    <a:p>
                      <a:r>
                        <a:rPr lang="en-US" sz="1100" b="0" dirty="0">
                          <a:solidFill>
                            <a:schemeClr val="tx1"/>
                          </a:solidFill>
                          <a:latin typeface="Corbel" panose="020B0503020204020204" pitchFamily="34" charset="0"/>
                        </a:rPr>
                        <a:t>And search for the hidden shore.</a:t>
                      </a:r>
                    </a:p>
                    <a:p>
                      <a:r>
                        <a:rPr lang="en-US" sz="1100" b="0" dirty="0">
                          <a:solidFill>
                            <a:schemeClr val="tx1"/>
                          </a:solidFill>
                          <a:latin typeface="Corbel" panose="020B0503020204020204" pitchFamily="34" charset="0"/>
                        </a:rPr>
                        <a:t>In the cabins, -and-pinioned-there,</a:t>
                      </a:r>
                    </a:p>
                    <a:p>
                      <a:r>
                        <a:rPr lang="en-US" sz="1100" b="0" dirty="0">
                          <a:solidFill>
                            <a:schemeClr val="tx1"/>
                          </a:solidFill>
                          <a:latin typeface="Corbel" panose="020B0503020204020204" pitchFamily="34" charset="0"/>
                        </a:rPr>
                        <a:t>A mid-the-smoke-and-fire-and-glare,</a:t>
                      </a:r>
                    </a:p>
                    <a:p>
                      <a:r>
                        <a:rPr lang="en-US" sz="1100" b="0" dirty="0">
                          <a:solidFill>
                            <a:schemeClr val="tx1"/>
                          </a:solidFill>
                          <a:latin typeface="Corbel" panose="020B0503020204020204" pitchFamily="34" charset="0"/>
                        </a:rPr>
                        <a:t>The-awful-wail-of-death’s-despair</a:t>
                      </a:r>
                    </a:p>
                    <a:p>
                      <a:r>
                        <a:rPr lang="en-US" sz="1100" b="0" dirty="0">
                          <a:solidFill>
                            <a:schemeClr val="tx1"/>
                          </a:solidFill>
                          <a:latin typeface="Corbel" panose="020B0503020204020204" pitchFamily="34" charset="0"/>
                        </a:rPr>
                        <a:t>Is heard above the roar.</a:t>
                      </a:r>
                    </a:p>
                    <a:p>
                      <a:endParaRPr lang="en-US" sz="1100" b="0" dirty="0">
                        <a:solidFill>
                          <a:schemeClr val="tx1"/>
                        </a:solidFill>
                        <a:latin typeface="Corbel" panose="020B0503020204020204" pitchFamily="34" charset="0"/>
                      </a:endParaRPr>
                    </a:p>
                  </a:txBody>
                  <a:tcPr>
                    <a:solidFill>
                      <a:schemeClr val="bg2"/>
                    </a:solidFill>
                  </a:tcPr>
                </a:tc>
                <a:tc>
                  <a:txBody>
                    <a:bodyPr/>
                    <a:lstStyle/>
                    <a:p>
                      <a:r>
                        <a:rPr lang="en-US" sz="1100" b="0" dirty="0">
                          <a:solidFill>
                            <a:schemeClr val="tx1"/>
                          </a:solidFill>
                          <a:latin typeface="Corbel" panose="020B0503020204020204" pitchFamily="34" charset="0"/>
                        </a:rPr>
                        <a:t>Out on, the river’s rolling tide,</a:t>
                      </a:r>
                    </a:p>
                    <a:p>
                      <a:r>
                        <a:rPr lang="en-US" sz="1100" b="0" dirty="0">
                          <a:solidFill>
                            <a:schemeClr val="tx1"/>
                          </a:solidFill>
                          <a:latin typeface="Corbel" panose="020B0503020204020204" pitchFamily="34" charset="0"/>
                        </a:rPr>
                        <a:t>Out from the steamer’s burning side,</a:t>
                      </a:r>
                    </a:p>
                    <a:p>
                      <a:r>
                        <a:rPr lang="en-US" sz="1100" b="0" dirty="0">
                          <a:solidFill>
                            <a:schemeClr val="tx1"/>
                          </a:solidFill>
                          <a:latin typeface="Corbel" panose="020B0503020204020204" pitchFamily="34" charset="0"/>
                        </a:rPr>
                        <a:t>Out where the circle is growing wide,</a:t>
                      </a:r>
                    </a:p>
                    <a:p>
                      <a:r>
                        <a:rPr lang="en-US" sz="1100" b="0" dirty="0">
                          <a:solidFill>
                            <a:schemeClr val="tx1"/>
                          </a:solidFill>
                          <a:latin typeface="Corbel" panose="020B0503020204020204" pitchFamily="34" charset="0"/>
                        </a:rPr>
                        <a:t>They battle with the waves.</a:t>
                      </a:r>
                    </a:p>
                    <a:p>
                      <a:r>
                        <a:rPr lang="en-US" sz="1100" b="0" dirty="0">
                          <a:solidFill>
                            <a:schemeClr val="tx1"/>
                          </a:solidFill>
                          <a:latin typeface="Corbel" panose="020B0503020204020204" pitchFamily="34" charset="0"/>
                        </a:rPr>
                        <a:t>And drowning men each other clasp,</a:t>
                      </a:r>
                    </a:p>
                    <a:p>
                      <a:r>
                        <a:rPr lang="en-US" sz="1100" b="0" dirty="0">
                          <a:solidFill>
                            <a:schemeClr val="tx1"/>
                          </a:solidFill>
                          <a:latin typeface="Corbel" panose="020B0503020204020204" pitchFamily="34" charset="0"/>
                        </a:rPr>
                        <a:t>And writhing in death’s closing grasp</a:t>
                      </a:r>
                    </a:p>
                    <a:p>
                      <a:r>
                        <a:rPr lang="en-US" sz="1100" b="0" dirty="0">
                          <a:solidFill>
                            <a:schemeClr val="tx1"/>
                          </a:solidFill>
                          <a:latin typeface="Corbel" panose="020B0503020204020204" pitchFamily="34" charset="0"/>
                        </a:rPr>
                        <a:t>They struggle bravely, but at last</a:t>
                      </a:r>
                    </a:p>
                    <a:p>
                      <a:r>
                        <a:rPr lang="en-US" sz="1100" b="0" dirty="0">
                          <a:solidFill>
                            <a:schemeClr val="tx1"/>
                          </a:solidFill>
                          <a:latin typeface="Corbel" panose="020B0503020204020204" pitchFamily="34" charset="0"/>
                        </a:rPr>
                        <a:t>Sink to watery graves.</a:t>
                      </a:r>
                    </a:p>
                    <a:p>
                      <a:endParaRPr lang="en-US" sz="1100" b="0" dirty="0">
                        <a:solidFill>
                          <a:schemeClr val="tx1"/>
                        </a:solidFill>
                        <a:latin typeface="Corbel" panose="020B0503020204020204" pitchFamily="34" charset="0"/>
                      </a:endParaRPr>
                    </a:p>
                    <a:p>
                      <a:r>
                        <a:rPr lang="en-US" sz="1100" b="0" dirty="0">
                          <a:solidFill>
                            <a:schemeClr val="tx1"/>
                          </a:solidFill>
                          <a:latin typeface="Corbel" panose="020B0503020204020204" pitchFamily="34" charset="0"/>
                        </a:rPr>
                        <a:t>Oh! for the star’s bright silver light</a:t>
                      </a:r>
                    </a:p>
                    <a:p>
                      <a:r>
                        <a:rPr lang="en-US" sz="1100" b="0" dirty="0">
                          <a:solidFill>
                            <a:schemeClr val="tx1"/>
                          </a:solidFill>
                          <a:latin typeface="Corbel" panose="020B0503020204020204" pitchFamily="34" charset="0"/>
                        </a:rPr>
                        <a:t>Oh! for a moon to dispel the night!</a:t>
                      </a:r>
                    </a:p>
                    <a:p>
                      <a:r>
                        <a:rPr lang="en-US" sz="1100" b="0" dirty="0">
                          <a:solidFill>
                            <a:schemeClr val="tx1"/>
                          </a:solidFill>
                          <a:latin typeface="Corbel" panose="020B0503020204020204" pitchFamily="34" charset="0"/>
                        </a:rPr>
                        <a:t>Oh! for the hand that should guide aright</a:t>
                      </a:r>
                    </a:p>
                    <a:p>
                      <a:r>
                        <a:rPr lang="en-US" sz="1100" b="0" dirty="0">
                          <a:solidFill>
                            <a:schemeClr val="tx1"/>
                          </a:solidFill>
                          <a:latin typeface="Corbel" panose="020B0503020204020204" pitchFamily="34" charset="0"/>
                        </a:rPr>
                        <a:t>The way to the distant land!</a:t>
                      </a:r>
                    </a:p>
                    <a:p>
                      <a:r>
                        <a:rPr lang="en-US" sz="1100" b="0" dirty="0">
                          <a:solidFill>
                            <a:schemeClr val="tx1"/>
                          </a:solidFill>
                          <a:latin typeface="Corbel" panose="020B0503020204020204" pitchFamily="34" charset="0"/>
                        </a:rPr>
                        <a:t>Clinging to driftwood and floating down,</a:t>
                      </a:r>
                    </a:p>
                    <a:p>
                      <a:r>
                        <a:rPr lang="en-US" sz="1100" b="0" dirty="0">
                          <a:solidFill>
                            <a:schemeClr val="tx1"/>
                          </a:solidFill>
                          <a:latin typeface="Corbel" panose="020B0503020204020204" pitchFamily="34" charset="0"/>
                        </a:rPr>
                        <a:t>Caught in the eddies and whirling around,</a:t>
                      </a:r>
                    </a:p>
                    <a:p>
                      <a:r>
                        <a:rPr lang="en-US" sz="1100" b="0" dirty="0">
                          <a:solidFill>
                            <a:schemeClr val="tx1"/>
                          </a:solidFill>
                          <a:latin typeface="Corbel" panose="020B0503020204020204" pitchFamily="34" charset="0"/>
                        </a:rPr>
                        <a:t>Washed to the flooded banks are found</a:t>
                      </a:r>
                    </a:p>
                    <a:p>
                      <a:r>
                        <a:rPr lang="en-US" sz="1100" b="0" dirty="0">
                          <a:solidFill>
                            <a:schemeClr val="tx1"/>
                          </a:solidFill>
                          <a:latin typeface="Corbel" panose="020B0503020204020204" pitchFamily="34" charset="0"/>
                        </a:rPr>
                        <a:t>The survivors of that band.</a:t>
                      </a:r>
                    </a:p>
                    <a:p>
                      <a:endParaRPr lang="en-US" sz="1100" b="0" dirty="0">
                        <a:solidFill>
                          <a:schemeClr val="tx1"/>
                        </a:solidFill>
                        <a:latin typeface="Corbel" panose="020B0503020204020204" pitchFamily="34" charset="0"/>
                      </a:endParaRPr>
                    </a:p>
                  </a:txBody>
                  <a:tcPr>
                    <a:solidFill>
                      <a:schemeClr val="bg2"/>
                    </a:solidFill>
                  </a:tcPr>
                </a:tc>
                <a:extLst>
                  <a:ext uri="{0D108BD9-81ED-4DB2-BD59-A6C34878D82A}">
                    <a16:rowId xmlns:a16="http://schemas.microsoft.com/office/drawing/2014/main" val="1999462316"/>
                  </a:ext>
                </a:extLst>
              </a:tr>
            </a:tbl>
          </a:graphicData>
        </a:graphic>
      </p:graphicFrame>
    </p:spTree>
    <p:extLst>
      <p:ext uri="{BB962C8B-B14F-4D97-AF65-F5344CB8AC3E}">
        <p14:creationId xmlns:p14="http://schemas.microsoft.com/office/powerpoint/2010/main" val="294119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1620</Words>
  <Application>Microsoft Office PowerPoint</Application>
  <PresentationFormat>Widescreen</PresentationFormat>
  <Paragraphs>120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Corbel</vt:lpstr>
      <vt:lpstr>Office Theme</vt:lpstr>
      <vt:lpstr>Sinking of the Sultana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Sinking of the Sultana</dc:title>
  <dc:creator>Emily Summers Yarberry</dc:creator>
  <cp:lastModifiedBy>Emily Summers Yarberry</cp:lastModifiedBy>
  <cp:revision>12</cp:revision>
  <dcterms:created xsi:type="dcterms:W3CDTF">2020-02-11T17:14:42Z</dcterms:created>
  <dcterms:modified xsi:type="dcterms:W3CDTF">2020-02-11T20:13:19Z</dcterms:modified>
</cp:coreProperties>
</file>