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orbel"/>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orbel-regular.fntdata"/><Relationship Id="rId21" Type="http://schemas.openxmlformats.org/officeDocument/2006/relationships/slide" Target="slides/slide16.xml"/><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484fa9a8bd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84fa9a8bd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021719b54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021719b54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21719b54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21719b54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1d616f9f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01d616f9f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21719b54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21719b54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21719b54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021719b54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21719b54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021719b54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47104ad81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104ad8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21719b54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21719b54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84fa9a8b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84fa9a8b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21719b54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021719b54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21719b54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21719b54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484fa9a8b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84fa9a8b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84fa9a8b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84fa9a8b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021719b54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021719b54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arstudies.contentdm.oclc.org/digital/collection/p1532coll1/id/8690/rec/31"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arstudies.contentdm.oclc.org/digital/collection/p1532coll1/id/8690/rec/31"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arstudies.contentdm.oclc.org/digital/collection/p15728coll1/id/11217/rec/2"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congress.gov/99/crecb/1986/03/27/GPO-CRECB-1986-pt5-5-1.pdf" TargetMode="External"/><Relationship Id="rId4" Type="http://schemas.openxmlformats.org/officeDocument/2006/relationships/image" Target="../media/image7.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congress.gov/99/crecb/1986/03/27/GPO-CRECB-1986-pt5-5-1.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books.google.com/books?id=pEYEAAAAMBAJ&amp;printsec=frontcover#v=onepage&amp;q&amp;f=false" TargetMode="External"/><Relationship Id="rId4" Type="http://schemas.openxmlformats.org/officeDocument/2006/relationships/hyperlink" Target="https://books.google.com/books?id=pEYEAAAAMBAJ&amp;printsec=frontcover#v=onepage&amp;q&amp;f=false" TargetMode="External"/><Relationship Id="rId5" Type="http://schemas.openxmlformats.org/officeDocument/2006/relationships/hyperlink" Target="https://books.google.com/books?id=pEYEAAAAMBAJ&amp;printsec=frontcover#v=onepage&amp;q&amp;f=false" TargetMode="External"/><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books.google.com/books?id=pEYEAAAAMBAJ&amp;printsec=frontcover#v=onepage&amp;q&amp;f=false" TargetMode="External"/><Relationship Id="rId4" Type="http://schemas.openxmlformats.org/officeDocument/2006/relationships/hyperlink" Target="https://books.google.com/books?id=pEYEAAAAMBAJ&amp;printsec=frontcover#v=onepage&amp;q&amp;f=false" TargetMode="External"/><Relationship Id="rId5" Type="http://schemas.openxmlformats.org/officeDocument/2006/relationships/hyperlink" Target="https://books.google.com/books?id=pEYEAAAAMBAJ&amp;printsec=frontcover#v=onepage&amp;q&amp;f=false" TargetMode="External"/><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loc.gov/item/mfdipbib00023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tile.loc.gov/storage-services/service/mss/mfdip/2004/2004cor06/2004cor06.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loc.gov/item/sn83045462/1962-11-06/ed-1/"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loc.gov/item/sn83045462/1962-11-06/ed-1/"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congress.gov/bill/94th-congress/house-resolution/205"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congress.gov/bill/94th-congress/house-resolution/205"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2172550" y="291675"/>
            <a:ext cx="4887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000000"/>
                </a:solidFill>
                <a:latin typeface="Corbel"/>
                <a:ea typeface="Corbel"/>
                <a:cs typeface="Corbel"/>
                <a:sym typeface="Corbel"/>
              </a:rPr>
              <a:t>Cold War Latin America</a:t>
            </a:r>
            <a:endParaRPr sz="3600">
              <a:solidFill>
                <a:srgbClr val="000000"/>
              </a:solidFill>
              <a:latin typeface="Corbel"/>
              <a:ea typeface="Corbel"/>
              <a:cs typeface="Corbel"/>
              <a:sym typeface="Corbel"/>
            </a:endParaRPr>
          </a:p>
          <a:p>
            <a:pPr indent="0" lvl="0" marL="0" rtl="0" algn="l">
              <a:spcBef>
                <a:spcPts val="0"/>
              </a:spcBef>
              <a:spcAft>
                <a:spcPts val="0"/>
              </a:spcAft>
              <a:buNone/>
            </a:pPr>
            <a:r>
              <a:t/>
            </a:r>
            <a:endParaRPr/>
          </a:p>
        </p:txBody>
      </p:sp>
      <p:sp>
        <p:nvSpPr>
          <p:cNvPr id="55" name="Google Shape;55;p13"/>
          <p:cNvSpPr txBox="1"/>
          <p:nvPr>
            <p:ph idx="1" type="body"/>
          </p:nvPr>
        </p:nvSpPr>
        <p:spPr>
          <a:xfrm>
            <a:off x="1351900" y="1863200"/>
            <a:ext cx="6321300" cy="813000"/>
          </a:xfrm>
          <a:prstGeom prst="rect">
            <a:avLst/>
          </a:prstGeom>
          <a:solidFill>
            <a:srgbClr val="CFE2F3"/>
          </a:solidFill>
        </p:spPr>
        <p:txBody>
          <a:bodyPr anchorCtr="0" anchor="t" bIns="91425" lIns="91425" spcFirstLastPara="1" rIns="91425" wrap="square" tIns="91425">
            <a:noAutofit/>
          </a:bodyPr>
          <a:lstStyle/>
          <a:p>
            <a:pPr indent="0" lvl="0" marL="0" rtl="0" algn="ctr">
              <a:spcBef>
                <a:spcPts val="0"/>
              </a:spcBef>
              <a:spcAft>
                <a:spcPts val="1600"/>
              </a:spcAft>
              <a:buNone/>
            </a:pPr>
            <a:r>
              <a:rPr b="1" lang="en" sz="2400">
                <a:solidFill>
                  <a:srgbClr val="232324"/>
                </a:solidFill>
                <a:latin typeface="Corbel"/>
                <a:ea typeface="Corbel"/>
                <a:cs typeface="Corbel"/>
                <a:sym typeface="Corbel"/>
              </a:rPr>
              <a:t>How did the Cold War affect Latin America?</a:t>
            </a:r>
            <a:endParaRPr sz="2400">
              <a:latin typeface="Corbel"/>
              <a:ea typeface="Corbel"/>
              <a:cs typeface="Corbel"/>
              <a:sym typeface="Corbel"/>
            </a:endParaRPr>
          </a:p>
        </p:txBody>
      </p:sp>
      <p:sp>
        <p:nvSpPr>
          <p:cNvPr id="56" name="Google Shape;56;p13"/>
          <p:cNvSpPr txBox="1"/>
          <p:nvPr>
            <p:ph idx="2" type="body"/>
          </p:nvPr>
        </p:nvSpPr>
        <p:spPr>
          <a:xfrm>
            <a:off x="1289375" y="3411000"/>
            <a:ext cx="7117800" cy="1596900"/>
          </a:xfrm>
          <a:prstGeom prst="rect">
            <a:avLst/>
          </a:prstGeom>
        </p:spPr>
        <p:txBody>
          <a:bodyPr anchorCtr="0" anchor="t" bIns="91425" lIns="91425" spcFirstLastPara="1" rIns="91425" wrap="square" tIns="91425">
            <a:noAutofit/>
          </a:bodyPr>
          <a:lstStyle/>
          <a:p>
            <a:pPr indent="-327025" lvl="0" marL="457200" rtl="0" algn="l">
              <a:spcBef>
                <a:spcPts val="0"/>
              </a:spcBef>
              <a:spcAft>
                <a:spcPts val="0"/>
              </a:spcAft>
              <a:buClr>
                <a:srgbClr val="000000"/>
              </a:buClr>
              <a:buSzPts val="1550"/>
              <a:buFont typeface="Corbel"/>
              <a:buChar char="●"/>
            </a:pPr>
            <a:r>
              <a:rPr lang="en" sz="1350">
                <a:solidFill>
                  <a:srgbClr val="000000"/>
                </a:solidFill>
                <a:latin typeface="Corbel"/>
                <a:ea typeface="Corbel"/>
                <a:cs typeface="Corbel"/>
                <a:sym typeface="Corbel"/>
              </a:rPr>
              <a:t>Describe the relationships between the United States and Latin American countries during the Cold War.</a:t>
            </a:r>
            <a:endParaRPr sz="1350">
              <a:solidFill>
                <a:srgbClr val="000000"/>
              </a:solidFill>
              <a:latin typeface="Corbel"/>
              <a:ea typeface="Corbel"/>
              <a:cs typeface="Corbel"/>
              <a:sym typeface="Corbel"/>
            </a:endParaRPr>
          </a:p>
          <a:p>
            <a:pPr indent="-314325" lvl="0" marL="457200" rtl="0" algn="l">
              <a:spcBef>
                <a:spcPts val="0"/>
              </a:spcBef>
              <a:spcAft>
                <a:spcPts val="0"/>
              </a:spcAft>
              <a:buClr>
                <a:schemeClr val="dk1"/>
              </a:buClr>
              <a:buSzPts val="1350"/>
              <a:buFont typeface="Corbel"/>
              <a:buChar char="●"/>
            </a:pPr>
            <a:r>
              <a:rPr lang="en" sz="1350">
                <a:solidFill>
                  <a:schemeClr val="dk1"/>
                </a:solidFill>
                <a:latin typeface="Corbel"/>
                <a:ea typeface="Corbel"/>
                <a:cs typeface="Corbel"/>
                <a:sym typeface="Corbel"/>
              </a:rPr>
              <a:t>What types of government did Latin American countries have after World War II?</a:t>
            </a:r>
            <a:endParaRPr sz="1350">
              <a:solidFill>
                <a:schemeClr val="dk1"/>
              </a:solidFill>
              <a:latin typeface="Corbel"/>
              <a:ea typeface="Corbel"/>
              <a:cs typeface="Corbel"/>
              <a:sym typeface="Corbel"/>
            </a:endParaRPr>
          </a:p>
          <a:p>
            <a:pPr indent="-314325" lvl="0" marL="457200" rtl="0" algn="l">
              <a:spcBef>
                <a:spcPts val="0"/>
              </a:spcBef>
              <a:spcAft>
                <a:spcPts val="0"/>
              </a:spcAft>
              <a:buClr>
                <a:schemeClr val="dk1"/>
              </a:buClr>
              <a:buSzPts val="1350"/>
              <a:buFont typeface="Corbel"/>
              <a:buChar char="●"/>
            </a:pPr>
            <a:r>
              <a:rPr lang="en" sz="1350">
                <a:solidFill>
                  <a:schemeClr val="dk1"/>
                </a:solidFill>
                <a:latin typeface="Corbel"/>
                <a:ea typeface="Corbel"/>
                <a:cs typeface="Corbel"/>
                <a:sym typeface="Corbel"/>
              </a:rPr>
              <a:t>What types of resources did Latin American countries have during this period?</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did the United States become involved in Latin America?</a:t>
            </a:r>
            <a:endParaRPr sz="1350">
              <a:solidFill>
                <a:srgbClr val="000000"/>
              </a:solidFill>
              <a:latin typeface="Corbel"/>
              <a:ea typeface="Corbel"/>
              <a:cs typeface="Corbel"/>
              <a:sym typeface="Corbel"/>
            </a:endParaRPr>
          </a:p>
          <a:p>
            <a:pPr indent="0" lvl="0" marL="457200" rtl="0" algn="l">
              <a:spcBef>
                <a:spcPts val="0"/>
              </a:spcBef>
              <a:spcAft>
                <a:spcPts val="0"/>
              </a:spcAft>
              <a:buNone/>
            </a:pPr>
            <a:r>
              <a:t/>
            </a:r>
            <a:endParaRPr sz="1350">
              <a:solidFill>
                <a:srgbClr val="000000"/>
              </a:solidFill>
              <a:latin typeface="Corbel"/>
              <a:ea typeface="Corbel"/>
              <a:cs typeface="Corbel"/>
              <a:sym typeface="Corbel"/>
            </a:endParaRPr>
          </a:p>
          <a:p>
            <a:pPr indent="0" lvl="0" marL="0" rtl="0" algn="l">
              <a:spcBef>
                <a:spcPts val="0"/>
              </a:spcBef>
              <a:spcAft>
                <a:spcPts val="0"/>
              </a:spcAft>
              <a:buNone/>
            </a:pPr>
            <a:r>
              <a:t/>
            </a:r>
            <a:endParaRPr sz="1350">
              <a:solidFill>
                <a:srgbClr val="000000"/>
              </a:solidFill>
              <a:latin typeface="Corbel"/>
              <a:ea typeface="Corbel"/>
              <a:cs typeface="Corbel"/>
              <a:sym typeface="Corbel"/>
            </a:endParaRPr>
          </a:p>
          <a:p>
            <a:pPr indent="0" lvl="0" marL="0" rtl="0" algn="l">
              <a:spcBef>
                <a:spcPts val="0"/>
              </a:spcBef>
              <a:spcAft>
                <a:spcPts val="0"/>
              </a:spcAft>
              <a:buNone/>
            </a:pPr>
            <a:r>
              <a:t/>
            </a:r>
            <a:endParaRPr sz="1350">
              <a:solidFill>
                <a:srgbClr val="000000"/>
              </a:solidFill>
              <a:latin typeface="Corbel"/>
              <a:ea typeface="Corbel"/>
              <a:cs typeface="Corbel"/>
              <a:sym typeface="Corbel"/>
            </a:endParaRPr>
          </a:p>
          <a:p>
            <a:pPr indent="0" lvl="0" marL="0" rtl="0" algn="l">
              <a:spcBef>
                <a:spcPts val="220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 type="body"/>
          </p:nvPr>
        </p:nvSpPr>
        <p:spPr>
          <a:xfrm>
            <a:off x="537550" y="472175"/>
            <a:ext cx="1988400" cy="19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u="sng">
                <a:solidFill>
                  <a:srgbClr val="000000"/>
                </a:solidFill>
                <a:latin typeface="Corbel"/>
                <a:ea typeface="Corbel"/>
                <a:cs typeface="Corbel"/>
                <a:sym typeface="Corbel"/>
              </a:rPr>
              <a:t>Juan Bustamante interview, 2006</a:t>
            </a:r>
            <a:endParaRPr u="sng">
              <a:solidFill>
                <a:srgbClr val="000000"/>
              </a:solidFill>
              <a:latin typeface="Corbel"/>
              <a:ea typeface="Corbel"/>
              <a:cs typeface="Corbel"/>
              <a:sym typeface="Corbel"/>
            </a:endParaRPr>
          </a:p>
          <a:p>
            <a:pPr indent="0" lvl="0" marL="0" rtl="0" algn="l">
              <a:spcBef>
                <a:spcPts val="1600"/>
              </a:spcBef>
              <a:spcAft>
                <a:spcPts val="0"/>
              </a:spcAft>
              <a:buNone/>
            </a:pPr>
            <a:r>
              <a:t/>
            </a:r>
            <a:endParaRPr u="sng">
              <a:solidFill>
                <a:srgbClr val="000000"/>
              </a:solidFill>
              <a:latin typeface="Corbel"/>
              <a:ea typeface="Corbel"/>
              <a:cs typeface="Corbel"/>
              <a:sym typeface="Corbel"/>
            </a:endParaRPr>
          </a:p>
          <a:p>
            <a:pPr indent="0" lvl="0" marL="0" rtl="0" algn="l">
              <a:spcBef>
                <a:spcPts val="1600"/>
              </a:spcBef>
              <a:spcAft>
                <a:spcPts val="1600"/>
              </a:spcAft>
              <a:buClr>
                <a:schemeClr val="dk1"/>
              </a:buClr>
              <a:buSzPts val="1100"/>
              <a:buFont typeface="Arial"/>
              <a:buNone/>
            </a:pPr>
            <a:r>
              <a:rPr lang="en" u="sng">
                <a:solidFill>
                  <a:schemeClr val="hlink"/>
                </a:solidFill>
                <a:latin typeface="Corbel"/>
                <a:ea typeface="Corbel"/>
                <a:cs typeface="Corbel"/>
                <a:sym typeface="Corbel"/>
                <a:hlinkClick r:id="rId3"/>
              </a:rPr>
              <a:t>(clip 5:15-10:20 about the 1973 coup in Chile)</a:t>
            </a:r>
            <a:endParaRPr u="sng">
              <a:solidFill>
                <a:srgbClr val="000000"/>
              </a:solidFill>
              <a:latin typeface="Corbel"/>
              <a:ea typeface="Corbel"/>
              <a:cs typeface="Corbel"/>
              <a:sym typeface="Corbel"/>
            </a:endParaRPr>
          </a:p>
        </p:txBody>
      </p:sp>
      <p:sp>
        <p:nvSpPr>
          <p:cNvPr id="125" name="Google Shape;125;p22"/>
          <p:cNvSpPr txBox="1"/>
          <p:nvPr/>
        </p:nvSpPr>
        <p:spPr>
          <a:xfrm>
            <a:off x="2820100" y="683650"/>
            <a:ext cx="5921100" cy="38589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My country is - it was really hard for us - we had so many problems in that year, 1973. I remember when the military takes power. They take it for almost seventeen years. We fight very hard to take it - democracy, freedom again. It’s very important. People, they don’t realize how freedom is important. You make your own decision about your family, your education, job, life.</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Q: Was there a specific moment that you remember, that kind of changed your life during that military government time?</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Yeah, I think it was a very important part. The situation..because I always remember, Tuesday morning, September 11, 1973, when I woke up in the morning… a very cloudy day… they say on the radio that all the schools are closed, everybody stay home, have curfew, nobody move from houses and no transportation, no airplanes, no cab, nothing, everybody stay home. And I saw through the windows the troops around the city everywhere and shots fired…The government palace in Santiago is under attack…I think it’s a sad, sad moment…</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My school is closed because the use it for prisoner camp, they use another school for a base…</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September is supposed to be the best month in Chile, because of independence, it’s like Christmas…But that month of that year was bad. Curfew..12pm to 6pm I think was the only time you could get out, to the market, to buy things. My father lost his job because he had a relation with the old government [President Allende], so they fired him. Our situation was really bad.</a:t>
            </a:r>
            <a:endParaRPr sz="1100">
              <a:solidFill>
                <a:schemeClr val="dk1"/>
              </a:solidFill>
              <a:latin typeface="Corbel"/>
              <a:ea typeface="Corbel"/>
              <a:cs typeface="Corbel"/>
              <a:sym typeface="Corbel"/>
            </a:endParaRPr>
          </a:p>
        </p:txBody>
      </p:sp>
      <p:pic>
        <p:nvPicPr>
          <p:cNvPr id="126" name="Google Shape;126;p22"/>
          <p:cNvPicPr preferRelativeResize="0"/>
          <p:nvPr/>
        </p:nvPicPr>
        <p:blipFill>
          <a:blip r:embed="rId4">
            <a:alphaModFix/>
          </a:blip>
          <a:stretch>
            <a:fillRect/>
          </a:stretch>
        </p:blipFill>
        <p:spPr>
          <a:xfrm>
            <a:off x="152400" y="2465825"/>
            <a:ext cx="2515300" cy="1829881"/>
          </a:xfrm>
          <a:prstGeom prst="rect">
            <a:avLst/>
          </a:prstGeom>
          <a:noFill/>
          <a:ln>
            <a:noFill/>
          </a:ln>
        </p:spPr>
      </p:pic>
      <p:sp>
        <p:nvSpPr>
          <p:cNvPr id="127" name="Google Shape;127;p22"/>
          <p:cNvSpPr txBox="1"/>
          <p:nvPr/>
        </p:nvSpPr>
        <p:spPr>
          <a:xfrm>
            <a:off x="219750" y="4352250"/>
            <a:ext cx="2356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rPr>
              <a:t>“Golpe de Estado, 1973” Wikimedia Commons</a:t>
            </a:r>
            <a:endParaRPr sz="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1" type="body"/>
          </p:nvPr>
        </p:nvSpPr>
        <p:spPr>
          <a:xfrm>
            <a:off x="537550" y="472175"/>
            <a:ext cx="1988400" cy="19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latin typeface="Corbel"/>
                <a:ea typeface="Corbel"/>
                <a:cs typeface="Corbel"/>
                <a:sym typeface="Corbel"/>
              </a:rPr>
              <a:t>N. Little Rock resident </a:t>
            </a:r>
            <a:r>
              <a:rPr lang="en" sz="1350">
                <a:solidFill>
                  <a:srgbClr val="000000"/>
                </a:solidFill>
                <a:latin typeface="Corbel"/>
                <a:ea typeface="Corbel"/>
                <a:cs typeface="Corbel"/>
                <a:sym typeface="Corbel"/>
              </a:rPr>
              <a:t>Juan Bustamante’s  StoryCorps interview, 2006. Butler Center for AR Studies.</a:t>
            </a:r>
            <a:endParaRPr>
              <a:solidFill>
                <a:srgbClr val="000000"/>
              </a:solidFill>
              <a:latin typeface="Corbel"/>
              <a:ea typeface="Corbel"/>
              <a:cs typeface="Corbel"/>
              <a:sym typeface="Corbel"/>
            </a:endParaRPr>
          </a:p>
          <a:p>
            <a:pPr indent="0" lvl="0" marL="0" rtl="0" algn="l">
              <a:spcBef>
                <a:spcPts val="1600"/>
              </a:spcBef>
              <a:spcAft>
                <a:spcPts val="0"/>
              </a:spcAft>
              <a:buClr>
                <a:schemeClr val="dk1"/>
              </a:buClr>
              <a:buSzPts val="1100"/>
              <a:buFont typeface="Arial"/>
              <a:buNone/>
            </a:pPr>
            <a:r>
              <a:rPr lang="en" u="sng">
                <a:solidFill>
                  <a:schemeClr val="hlink"/>
                </a:solidFill>
                <a:latin typeface="Corbel"/>
                <a:ea typeface="Corbel"/>
                <a:cs typeface="Corbel"/>
                <a:sym typeface="Corbel"/>
                <a:hlinkClick r:id="rId3"/>
              </a:rPr>
              <a:t>(clip 5:15-10:20 about the 1973 coup in Chile)</a:t>
            </a:r>
            <a:endParaRPr u="sng">
              <a:solidFill>
                <a:srgbClr val="000000"/>
              </a:solidFill>
              <a:latin typeface="Corbel"/>
              <a:ea typeface="Corbel"/>
              <a:cs typeface="Corbel"/>
              <a:sym typeface="Corbel"/>
            </a:endParaRPr>
          </a:p>
          <a:p>
            <a:pPr indent="0" lvl="0" marL="0" rtl="0" algn="l">
              <a:spcBef>
                <a:spcPts val="1600"/>
              </a:spcBef>
              <a:spcAft>
                <a:spcPts val="1600"/>
              </a:spcAft>
              <a:buClr>
                <a:schemeClr val="dk1"/>
              </a:buClr>
              <a:buSzPts val="1100"/>
              <a:buFont typeface="Arial"/>
              <a:buNone/>
            </a:pPr>
            <a:r>
              <a:t/>
            </a:r>
            <a:endParaRPr u="sng">
              <a:solidFill>
                <a:srgbClr val="000000"/>
              </a:solidFill>
              <a:latin typeface="Corbel"/>
              <a:ea typeface="Corbel"/>
              <a:cs typeface="Corbel"/>
              <a:sym typeface="Corbel"/>
            </a:endParaRPr>
          </a:p>
        </p:txBody>
      </p:sp>
      <p:sp>
        <p:nvSpPr>
          <p:cNvPr id="133" name="Google Shape;133;p23"/>
          <p:cNvSpPr txBox="1"/>
          <p:nvPr/>
        </p:nvSpPr>
        <p:spPr>
          <a:xfrm>
            <a:off x="2807875" y="1104825"/>
            <a:ext cx="5921100" cy="38589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My country is - it was really hard for us - we had so many problems in that year, 1973. I remember when the military takes power. They take it for almost seventeen years. We fight very hard to take it - democracy, freedom again. It’s very important. People, they don’t realize how freedom is important. You make your own decision about your family, your education, job, life.</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Q: Was there a specific moment that you remember, that kind of changed your life during that military government time?</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Yeah, I think it was a very important part. The situation..because I always remember, Tuesday morning, September 11, 1973, when I woke up in the morning… a very cloudy day… they say on the radio that all the schools are closed, everybody stay home, have curfew, nobody move from houses and no transportation, no airplanes, no cab, nothing, everybody stay home. And I saw through the windows the troops around the city everywhere and shots fired…The government palace in Santiago is under attack…I think it’s a sad, sad moment…</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My school is closed because the use it for prisoner camp, they use another school for a base…</a:t>
            </a:r>
            <a:endParaRPr sz="11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100">
                <a:solidFill>
                  <a:schemeClr val="dk1"/>
                </a:solidFill>
                <a:latin typeface="Corbel"/>
                <a:ea typeface="Corbel"/>
                <a:cs typeface="Corbel"/>
                <a:sym typeface="Corbel"/>
              </a:rPr>
              <a:t>September is supposed to be the best month in Chile, because of independence, it’s like Christmas…But that month of that year was bad. Curfew..12pm to 6pm I think was the only time you could get out, to the market, to buy things. My father lost his job because he had a relation with the old government [President Allende], so they fired him. Our situation was really bad.</a:t>
            </a:r>
            <a:endParaRPr sz="1100">
              <a:solidFill>
                <a:schemeClr val="dk1"/>
              </a:solidFill>
              <a:latin typeface="Corbel"/>
              <a:ea typeface="Corbel"/>
              <a:cs typeface="Corbel"/>
              <a:sym typeface="Corbel"/>
            </a:endParaRPr>
          </a:p>
        </p:txBody>
      </p:sp>
      <p:pic>
        <p:nvPicPr>
          <p:cNvPr id="134" name="Google Shape;134;p23"/>
          <p:cNvPicPr preferRelativeResize="0"/>
          <p:nvPr/>
        </p:nvPicPr>
        <p:blipFill>
          <a:blip r:embed="rId4">
            <a:alphaModFix/>
          </a:blip>
          <a:stretch>
            <a:fillRect/>
          </a:stretch>
        </p:blipFill>
        <p:spPr>
          <a:xfrm>
            <a:off x="152400" y="2465825"/>
            <a:ext cx="2515300" cy="1829881"/>
          </a:xfrm>
          <a:prstGeom prst="rect">
            <a:avLst/>
          </a:prstGeom>
          <a:noFill/>
          <a:ln>
            <a:noFill/>
          </a:ln>
        </p:spPr>
      </p:pic>
      <p:sp>
        <p:nvSpPr>
          <p:cNvPr id="135" name="Google Shape;135;p23"/>
          <p:cNvSpPr txBox="1"/>
          <p:nvPr/>
        </p:nvSpPr>
        <p:spPr>
          <a:xfrm>
            <a:off x="219750" y="4352250"/>
            <a:ext cx="2356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rPr>
              <a:t>“Golpe de Estado, 1973” Wikimedia Commons</a:t>
            </a:r>
            <a:endParaRPr sz="800">
              <a:solidFill>
                <a:schemeClr val="dk2"/>
              </a:solidFill>
            </a:endParaRPr>
          </a:p>
        </p:txBody>
      </p:sp>
      <p:sp>
        <p:nvSpPr>
          <p:cNvPr id="136" name="Google Shape;136;p23"/>
          <p:cNvSpPr txBox="1"/>
          <p:nvPr/>
        </p:nvSpPr>
        <p:spPr>
          <a:xfrm>
            <a:off x="2740750" y="439500"/>
            <a:ext cx="7172400" cy="384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was Juan Bustamante’s experience of the 1973 military coup in Chile?</a:t>
            </a:r>
            <a:endParaRPr sz="16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idx="1" type="body"/>
          </p:nvPr>
        </p:nvSpPr>
        <p:spPr>
          <a:xfrm>
            <a:off x="261625" y="406975"/>
            <a:ext cx="1988400" cy="118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u="sng">
                <a:solidFill>
                  <a:schemeClr val="hlink"/>
                </a:solidFill>
                <a:latin typeface="Corbel"/>
                <a:ea typeface="Corbel"/>
                <a:cs typeface="Corbel"/>
                <a:sym typeface="Corbel"/>
                <a:hlinkClick r:id="rId3"/>
              </a:rPr>
              <a:t>Jon Kennedy cartoon, 1983.</a:t>
            </a:r>
            <a:endParaRPr sz="1350">
              <a:solidFill>
                <a:srgbClr val="000000"/>
              </a:solidFill>
              <a:latin typeface="Corbel"/>
              <a:ea typeface="Corbel"/>
              <a:cs typeface="Corbel"/>
              <a:sym typeface="Corbel"/>
            </a:endParaRPr>
          </a:p>
          <a:p>
            <a:pPr indent="0" lvl="0" marL="0" rtl="0" algn="l">
              <a:spcBef>
                <a:spcPts val="1600"/>
              </a:spcBef>
              <a:spcAft>
                <a:spcPts val="1600"/>
              </a:spcAft>
              <a:buNone/>
            </a:pPr>
            <a:r>
              <a:rPr lang="en" sz="1350">
                <a:solidFill>
                  <a:srgbClr val="000000"/>
                </a:solidFill>
                <a:latin typeface="Corbel"/>
                <a:ea typeface="Corbel"/>
                <a:cs typeface="Corbel"/>
                <a:sym typeface="Corbel"/>
              </a:rPr>
              <a:t>UA Little Rock Center for Arkansas History and Culture.</a:t>
            </a:r>
            <a:endParaRPr sz="1350">
              <a:solidFill>
                <a:srgbClr val="000000"/>
              </a:solidFill>
              <a:latin typeface="Corbel"/>
              <a:ea typeface="Corbel"/>
              <a:cs typeface="Corbel"/>
              <a:sym typeface="Corbel"/>
            </a:endParaRPr>
          </a:p>
        </p:txBody>
      </p:sp>
      <p:pic>
        <p:nvPicPr>
          <p:cNvPr id="142" name="Google Shape;142;p24"/>
          <p:cNvPicPr preferRelativeResize="0"/>
          <p:nvPr/>
        </p:nvPicPr>
        <p:blipFill>
          <a:blip r:embed="rId4">
            <a:alphaModFix/>
          </a:blip>
          <a:stretch>
            <a:fillRect/>
          </a:stretch>
        </p:blipFill>
        <p:spPr>
          <a:xfrm>
            <a:off x="2522275" y="152400"/>
            <a:ext cx="6057469"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idx="1" type="body"/>
          </p:nvPr>
        </p:nvSpPr>
        <p:spPr>
          <a:xfrm>
            <a:off x="261625" y="406975"/>
            <a:ext cx="1988400" cy="118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50">
                <a:solidFill>
                  <a:srgbClr val="000000"/>
                </a:solidFill>
                <a:latin typeface="Corbel"/>
                <a:ea typeface="Corbel"/>
                <a:cs typeface="Corbel"/>
                <a:sym typeface="Corbel"/>
              </a:rPr>
              <a:t>Jon Kennedy cartoon, 1983</a:t>
            </a:r>
            <a:endParaRPr sz="1350">
              <a:solidFill>
                <a:srgbClr val="000000"/>
              </a:solidFill>
              <a:latin typeface="Corbel"/>
              <a:ea typeface="Corbel"/>
              <a:cs typeface="Corbel"/>
              <a:sym typeface="Corbel"/>
            </a:endParaRPr>
          </a:p>
        </p:txBody>
      </p:sp>
      <p:sp>
        <p:nvSpPr>
          <p:cNvPr id="148" name="Google Shape;148;p25"/>
          <p:cNvSpPr txBox="1"/>
          <p:nvPr/>
        </p:nvSpPr>
        <p:spPr>
          <a:xfrm>
            <a:off x="0" y="976850"/>
            <a:ext cx="2436900" cy="3867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Corbel"/>
              <a:buChar char="●"/>
            </a:pPr>
            <a:r>
              <a:rPr lang="en" sz="1500">
                <a:solidFill>
                  <a:schemeClr val="dk1"/>
                </a:solidFill>
                <a:latin typeface="Corbel"/>
                <a:ea typeface="Corbel"/>
                <a:cs typeface="Corbel"/>
                <a:sym typeface="Corbel"/>
              </a:rPr>
              <a:t>What people, objects, and activities do you see in this cartoon? Which are symbols, and what do the symbols represent?</a:t>
            </a:r>
            <a:endParaRPr sz="1500">
              <a:solidFill>
                <a:schemeClr val="dk1"/>
              </a:solidFill>
              <a:latin typeface="Corbel"/>
              <a:ea typeface="Corbel"/>
              <a:cs typeface="Corbel"/>
              <a:sym typeface="Corbel"/>
            </a:endParaRPr>
          </a:p>
          <a:p>
            <a:pPr indent="-323850" lvl="0" marL="457200" rtl="0" algn="l">
              <a:lnSpc>
                <a:spcPct val="115000"/>
              </a:lnSpc>
              <a:spcBef>
                <a:spcPts val="0"/>
              </a:spcBef>
              <a:spcAft>
                <a:spcPts val="0"/>
              </a:spcAft>
              <a:buClr>
                <a:schemeClr val="dk1"/>
              </a:buClr>
              <a:buSzPts val="1500"/>
              <a:buFont typeface="Corbel"/>
              <a:buChar char="●"/>
            </a:pPr>
            <a:r>
              <a:rPr lang="en" sz="1500">
                <a:solidFill>
                  <a:schemeClr val="dk1"/>
                </a:solidFill>
                <a:latin typeface="Corbel"/>
                <a:ea typeface="Corbel"/>
                <a:cs typeface="Corbel"/>
                <a:sym typeface="Corbel"/>
              </a:rPr>
              <a:t>What can you infer about U.S. involvement in Nicaragua from this cartoon?</a:t>
            </a:r>
            <a:endParaRPr sz="1500">
              <a:solidFill>
                <a:schemeClr val="dk1"/>
              </a:solidFill>
              <a:latin typeface="Corbel"/>
              <a:ea typeface="Corbel"/>
              <a:cs typeface="Corbel"/>
              <a:sym typeface="Corbel"/>
            </a:endParaRPr>
          </a:p>
          <a:p>
            <a:pPr indent="-323850" lvl="0" marL="457200" rtl="0" algn="l">
              <a:lnSpc>
                <a:spcPct val="115000"/>
              </a:lnSpc>
              <a:spcBef>
                <a:spcPts val="0"/>
              </a:spcBef>
              <a:spcAft>
                <a:spcPts val="0"/>
              </a:spcAft>
              <a:buClr>
                <a:schemeClr val="dk1"/>
              </a:buClr>
              <a:buSzPts val="1500"/>
              <a:buFont typeface="Corbel"/>
              <a:buChar char="●"/>
            </a:pPr>
            <a:r>
              <a:rPr lang="en" sz="1500">
                <a:solidFill>
                  <a:schemeClr val="dk1"/>
                </a:solidFill>
                <a:latin typeface="Corbel"/>
                <a:ea typeface="Corbel"/>
                <a:cs typeface="Corbel"/>
                <a:sym typeface="Corbel"/>
              </a:rPr>
              <a:t>What is the cartoonist’s opinion? How do you know?</a:t>
            </a:r>
            <a:endParaRPr sz="1500">
              <a:solidFill>
                <a:schemeClr val="dk1"/>
              </a:solidFill>
              <a:latin typeface="Corbel"/>
              <a:ea typeface="Corbel"/>
              <a:cs typeface="Corbel"/>
              <a:sym typeface="Corbel"/>
            </a:endParaRPr>
          </a:p>
        </p:txBody>
      </p:sp>
      <p:pic>
        <p:nvPicPr>
          <p:cNvPr id="149" name="Google Shape;149;p25"/>
          <p:cNvPicPr preferRelativeResize="0"/>
          <p:nvPr/>
        </p:nvPicPr>
        <p:blipFill>
          <a:blip r:embed="rId3">
            <a:alphaModFix/>
          </a:blip>
          <a:stretch>
            <a:fillRect/>
          </a:stretch>
        </p:blipFill>
        <p:spPr>
          <a:xfrm>
            <a:off x="2522275" y="152400"/>
            <a:ext cx="6057469" cy="483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7642775" y="653275"/>
            <a:ext cx="1391400" cy="206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Corbel"/>
                <a:ea typeface="Corbel"/>
                <a:cs typeface="Corbel"/>
                <a:sym typeface="Corbel"/>
                <a:hlinkClick r:id="rId3"/>
              </a:rPr>
              <a:t>Senator Daniel Inouye, speech in the Senate, March 27, 1986</a:t>
            </a:r>
            <a:r>
              <a:rPr lang="en" sz="1200">
                <a:latin typeface="Corbel"/>
                <a:ea typeface="Corbel"/>
                <a:cs typeface="Corbel"/>
                <a:sym typeface="Corbel"/>
              </a:rPr>
              <a:t> (pages 15-16)</a:t>
            </a:r>
            <a:endParaRPr sz="1200">
              <a:latin typeface="Corbel"/>
              <a:ea typeface="Corbel"/>
              <a:cs typeface="Corbel"/>
              <a:sym typeface="Corbel"/>
            </a:endParaRPr>
          </a:p>
        </p:txBody>
      </p:sp>
      <p:pic>
        <p:nvPicPr>
          <p:cNvPr id="155" name="Google Shape;155;p26"/>
          <p:cNvPicPr preferRelativeResize="0"/>
          <p:nvPr/>
        </p:nvPicPr>
        <p:blipFill>
          <a:blip r:embed="rId4">
            <a:alphaModFix/>
          </a:blip>
          <a:stretch>
            <a:fillRect/>
          </a:stretch>
        </p:blipFill>
        <p:spPr>
          <a:xfrm>
            <a:off x="80325" y="287324"/>
            <a:ext cx="3673325" cy="4777027"/>
          </a:xfrm>
          <a:prstGeom prst="rect">
            <a:avLst/>
          </a:prstGeom>
          <a:noFill/>
          <a:ln>
            <a:noFill/>
          </a:ln>
        </p:spPr>
      </p:pic>
      <p:pic>
        <p:nvPicPr>
          <p:cNvPr id="156" name="Google Shape;156;p26"/>
          <p:cNvPicPr preferRelativeResize="0"/>
          <p:nvPr/>
        </p:nvPicPr>
        <p:blipFill>
          <a:blip r:embed="rId5">
            <a:alphaModFix/>
          </a:blip>
          <a:stretch>
            <a:fillRect/>
          </a:stretch>
        </p:blipFill>
        <p:spPr>
          <a:xfrm>
            <a:off x="3926325" y="287301"/>
            <a:ext cx="3673325" cy="4777049"/>
          </a:xfrm>
          <a:prstGeom prst="rect">
            <a:avLst/>
          </a:prstGeom>
          <a:noFill/>
          <a:ln>
            <a:noFill/>
          </a:ln>
        </p:spPr>
      </p:pic>
      <p:cxnSp>
        <p:nvCxnSpPr>
          <p:cNvPr id="157" name="Google Shape;157;p26"/>
          <p:cNvCxnSpPr/>
          <p:nvPr/>
        </p:nvCxnSpPr>
        <p:spPr>
          <a:xfrm flipH="1" rot="10800000">
            <a:off x="1312400" y="2002175"/>
            <a:ext cx="1196400" cy="18300"/>
          </a:xfrm>
          <a:prstGeom prst="straightConnector1">
            <a:avLst/>
          </a:prstGeom>
          <a:noFill/>
          <a:ln cap="flat" cmpd="sng" w="9525">
            <a:solidFill>
              <a:schemeClr val="accent6"/>
            </a:solidFill>
            <a:prstDash val="solid"/>
            <a:round/>
            <a:headEnd len="med" w="med" type="none"/>
            <a:tailEnd len="med" w="med" type="none"/>
          </a:ln>
        </p:spPr>
      </p:cxnSp>
      <p:cxnSp>
        <p:nvCxnSpPr>
          <p:cNvPr id="158" name="Google Shape;158;p26"/>
          <p:cNvCxnSpPr/>
          <p:nvPr/>
        </p:nvCxnSpPr>
        <p:spPr>
          <a:xfrm flipH="1" rot="10800000">
            <a:off x="3926325" y="4761025"/>
            <a:ext cx="1227000" cy="18300"/>
          </a:xfrm>
          <a:prstGeom prst="straightConnector1">
            <a:avLst/>
          </a:prstGeom>
          <a:noFill/>
          <a:ln cap="flat" cmpd="sng" w="9525">
            <a:solidFill>
              <a:schemeClr val="accent6"/>
            </a:solidFill>
            <a:prstDash val="solid"/>
            <a:round/>
            <a:headEnd len="med" w="med" type="none"/>
            <a:tailEnd len="med" w="med" type="none"/>
          </a:ln>
        </p:spPr>
      </p:cxnSp>
      <p:cxnSp>
        <p:nvCxnSpPr>
          <p:cNvPr id="159" name="Google Shape;159;p26"/>
          <p:cNvCxnSpPr/>
          <p:nvPr/>
        </p:nvCxnSpPr>
        <p:spPr>
          <a:xfrm>
            <a:off x="1318500" y="2008250"/>
            <a:ext cx="0" cy="2991000"/>
          </a:xfrm>
          <a:prstGeom prst="straightConnector1">
            <a:avLst/>
          </a:prstGeom>
          <a:noFill/>
          <a:ln cap="flat" cmpd="sng" w="9525">
            <a:solidFill>
              <a:schemeClr val="accent6"/>
            </a:solidFill>
            <a:prstDash val="solid"/>
            <a:round/>
            <a:headEnd len="med" w="med" type="none"/>
            <a:tailEnd len="med" w="med" type="none"/>
          </a:ln>
        </p:spPr>
      </p:cxnSp>
      <p:cxnSp>
        <p:nvCxnSpPr>
          <p:cNvPr id="160" name="Google Shape;160;p26"/>
          <p:cNvCxnSpPr/>
          <p:nvPr/>
        </p:nvCxnSpPr>
        <p:spPr>
          <a:xfrm flipH="1">
            <a:off x="5145900" y="433400"/>
            <a:ext cx="24300" cy="4321800"/>
          </a:xfrm>
          <a:prstGeom prst="straightConnector1">
            <a:avLst/>
          </a:prstGeom>
          <a:noFill/>
          <a:ln cap="flat" cmpd="sng" w="9525">
            <a:solidFill>
              <a:schemeClr val="accent6"/>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7654975" y="1501750"/>
            <a:ext cx="1391400" cy="206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Corbel"/>
                <a:ea typeface="Corbel"/>
                <a:cs typeface="Corbel"/>
                <a:sym typeface="Corbel"/>
                <a:hlinkClick r:id="rId3"/>
              </a:rPr>
              <a:t>Senator Daniel Inouye, speech in the Senate, March 27, 1986</a:t>
            </a:r>
            <a:r>
              <a:rPr lang="en" sz="1200">
                <a:latin typeface="Corbel"/>
                <a:ea typeface="Corbel"/>
                <a:cs typeface="Corbel"/>
                <a:sym typeface="Corbel"/>
              </a:rPr>
              <a:t> (pages 15-16)</a:t>
            </a:r>
            <a:endParaRPr sz="1200">
              <a:latin typeface="Corbel"/>
              <a:ea typeface="Corbel"/>
              <a:cs typeface="Corbel"/>
              <a:sym typeface="Corbel"/>
            </a:endParaRPr>
          </a:p>
          <a:p>
            <a:pPr indent="0" lvl="0" marL="0" rtl="0" algn="l">
              <a:spcBef>
                <a:spcPts val="0"/>
              </a:spcBef>
              <a:spcAft>
                <a:spcPts val="0"/>
              </a:spcAft>
              <a:buNone/>
            </a:pPr>
            <a:r>
              <a:t/>
            </a:r>
            <a:endParaRPr sz="1200">
              <a:latin typeface="Corbel"/>
              <a:ea typeface="Corbel"/>
              <a:cs typeface="Corbel"/>
              <a:sym typeface="Corbel"/>
            </a:endParaRPr>
          </a:p>
          <a:p>
            <a:pPr indent="0" lvl="0" marL="0" rtl="0" algn="l">
              <a:spcBef>
                <a:spcPts val="0"/>
              </a:spcBef>
              <a:spcAft>
                <a:spcPts val="0"/>
              </a:spcAft>
              <a:buNone/>
            </a:pPr>
            <a:r>
              <a:rPr lang="en" sz="1200">
                <a:latin typeface="Corbel"/>
                <a:ea typeface="Corbel"/>
                <a:cs typeface="Corbel"/>
                <a:sym typeface="Corbel"/>
              </a:rPr>
              <a:t>←Excerpt </a:t>
            </a:r>
            <a:endParaRPr sz="1200">
              <a:latin typeface="Corbel"/>
              <a:ea typeface="Corbel"/>
              <a:cs typeface="Corbel"/>
              <a:sym typeface="Corbel"/>
            </a:endParaRPr>
          </a:p>
        </p:txBody>
      </p:sp>
      <p:sp>
        <p:nvSpPr>
          <p:cNvPr id="166" name="Google Shape;166;p27"/>
          <p:cNvSpPr txBox="1"/>
          <p:nvPr/>
        </p:nvSpPr>
        <p:spPr>
          <a:xfrm>
            <a:off x="182900" y="1220625"/>
            <a:ext cx="7416600" cy="35247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An unfortunate byproduct of the Contra war is that we have driven the Sandinistas into the arms of the very people we want to keep out of Central America-Cubans and the Soviets. Thanks to ineffective trade embargoes and poorly executed military pressure, we have left the Sandinistas no alter­ native but to seek arms, foodstuffs, and economic assistance from the Soviet bloc. In so doing, we are squandering the goodwill that most Nicaraguans feel toward the United States while reinforcing the Sandinistas’ caricature of Americans as bullies and aggressors…</a:t>
            </a:r>
            <a:endParaRPr sz="10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After 6 years of paramilitary action and more than $100 million in aid from the U.S. Government alone, the Contras are no closer to their political and military objectives today than they were at the outset. The President’s request that we commit another $100 million to a losing battle is wasteful and will raise, both literally and figuratively, the United States stake in the Nicaraguan conflict. The need to place United States military advisers in Central America to supervise and train the Contras will increase, not decrease, the likelihood of direct United States intervention in the region. By staking U.S. prestige on the outcome of the Contras’ battle against the Sandinistas, the United States is taking a major step toward the commitment of U.S. troops to the conflict – an event which most Americans agree is unnecessary and undesirable…</a:t>
            </a:r>
            <a:endParaRPr sz="10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Our foreign policy depends on good Intelligence, but the CIA’s role In Nicaragua has only tarnished the agency and hampered our foreign policy. CIA activity has violated U.S. treaty obligations and International law. Rather than advance our goals, it has brought the United States adverse publicity and disrepute…</a:t>
            </a:r>
            <a:endParaRPr sz="1350">
              <a:solidFill>
                <a:srgbClr val="646464"/>
              </a:solidFill>
              <a:latin typeface="Corbel"/>
              <a:ea typeface="Corbel"/>
              <a:cs typeface="Corbel"/>
              <a:sym typeface="Corbel"/>
            </a:endParaRPr>
          </a:p>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It clear that peace in Central America depends on a negotiated, political solution involving all the key players in the region. The United States should join the Governments of Central and South America in the Contadora peace process, and, if that bears no fruit, investigate new diplomatic initiatives of our own. Peace will never come to Central America from the barrel of a gun, and we should disapprove the President’s ill-timed and ill-conceived request for additional military aid to the Contras.</a:t>
            </a:r>
            <a:endParaRPr sz="1300">
              <a:latin typeface="Corbel"/>
              <a:ea typeface="Corbel"/>
              <a:cs typeface="Corbel"/>
              <a:sym typeface="Corbel"/>
            </a:endParaRPr>
          </a:p>
        </p:txBody>
      </p:sp>
      <p:sp>
        <p:nvSpPr>
          <p:cNvPr id="167" name="Google Shape;167;p27"/>
          <p:cNvSpPr txBox="1"/>
          <p:nvPr/>
        </p:nvSpPr>
        <p:spPr>
          <a:xfrm>
            <a:off x="958350" y="274675"/>
            <a:ext cx="6824400" cy="615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Why was Senator Inouye opposed to more funding for the Nicaraguan Contra-Rebels?</a:t>
            </a:r>
            <a:endParaRPr sz="1300">
              <a:solidFill>
                <a:schemeClr val="dk1"/>
              </a:solidFill>
              <a:latin typeface="Corbel"/>
              <a:ea typeface="Corbel"/>
              <a:cs typeface="Corbel"/>
              <a:sym typeface="Corbel"/>
            </a:endParaRPr>
          </a:p>
          <a:p>
            <a:pPr indent="-311150" lvl="0" marL="457200" rtl="0" algn="l">
              <a:lnSpc>
                <a:spcPct val="115000"/>
              </a:lnSpc>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What happened in Nicaragua during the Cold War?</a:t>
            </a:r>
            <a:endParaRPr sz="2000">
              <a:solidFill>
                <a:schemeClr val="dk2"/>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2172550" y="291675"/>
            <a:ext cx="4887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000000"/>
                </a:solidFill>
                <a:latin typeface="Corbel"/>
                <a:ea typeface="Corbel"/>
                <a:cs typeface="Corbel"/>
                <a:sym typeface="Corbel"/>
              </a:rPr>
              <a:t>Cold War Latin America</a:t>
            </a:r>
            <a:endParaRPr sz="3600">
              <a:solidFill>
                <a:srgbClr val="000000"/>
              </a:solidFill>
              <a:latin typeface="Corbel"/>
              <a:ea typeface="Corbel"/>
              <a:cs typeface="Corbel"/>
              <a:sym typeface="Corbel"/>
            </a:endParaRPr>
          </a:p>
          <a:p>
            <a:pPr indent="0" lvl="0" marL="0" rtl="0" algn="l">
              <a:spcBef>
                <a:spcPts val="0"/>
              </a:spcBef>
              <a:spcAft>
                <a:spcPts val="0"/>
              </a:spcAft>
              <a:buNone/>
            </a:pPr>
            <a:r>
              <a:t/>
            </a:r>
            <a:endParaRPr/>
          </a:p>
        </p:txBody>
      </p:sp>
      <p:sp>
        <p:nvSpPr>
          <p:cNvPr id="173" name="Google Shape;173;p28"/>
          <p:cNvSpPr txBox="1"/>
          <p:nvPr>
            <p:ph idx="1" type="body"/>
          </p:nvPr>
        </p:nvSpPr>
        <p:spPr>
          <a:xfrm>
            <a:off x="1351900" y="1863200"/>
            <a:ext cx="6321300" cy="813000"/>
          </a:xfrm>
          <a:prstGeom prst="rect">
            <a:avLst/>
          </a:prstGeom>
          <a:solidFill>
            <a:srgbClr val="CFE2F3"/>
          </a:solidFill>
        </p:spPr>
        <p:txBody>
          <a:bodyPr anchorCtr="0" anchor="t" bIns="91425" lIns="91425" spcFirstLastPara="1" rIns="91425" wrap="square" tIns="91425">
            <a:noAutofit/>
          </a:bodyPr>
          <a:lstStyle/>
          <a:p>
            <a:pPr indent="0" lvl="0" marL="0" rtl="0" algn="ctr">
              <a:spcBef>
                <a:spcPts val="0"/>
              </a:spcBef>
              <a:spcAft>
                <a:spcPts val="1600"/>
              </a:spcAft>
              <a:buNone/>
            </a:pPr>
            <a:r>
              <a:rPr b="1" lang="en" sz="2400">
                <a:solidFill>
                  <a:srgbClr val="232324"/>
                </a:solidFill>
                <a:latin typeface="Corbel"/>
                <a:ea typeface="Corbel"/>
                <a:cs typeface="Corbel"/>
                <a:sym typeface="Corbel"/>
              </a:rPr>
              <a:t>How did the Cold War affect Latin America?</a:t>
            </a:r>
            <a:endParaRPr sz="2400">
              <a:latin typeface="Corbel"/>
              <a:ea typeface="Corbel"/>
              <a:cs typeface="Corbel"/>
              <a:sym typeface="Corbel"/>
            </a:endParaRPr>
          </a:p>
        </p:txBody>
      </p:sp>
      <p:sp>
        <p:nvSpPr>
          <p:cNvPr id="174" name="Google Shape;174;p28"/>
          <p:cNvSpPr txBox="1"/>
          <p:nvPr>
            <p:ph idx="2" type="body"/>
          </p:nvPr>
        </p:nvSpPr>
        <p:spPr>
          <a:xfrm>
            <a:off x="1289375" y="3411000"/>
            <a:ext cx="7117800" cy="1596900"/>
          </a:xfrm>
          <a:prstGeom prst="rect">
            <a:avLst/>
          </a:prstGeom>
        </p:spPr>
        <p:txBody>
          <a:bodyPr anchorCtr="0" anchor="t" bIns="91425" lIns="91425" spcFirstLastPara="1" rIns="91425" wrap="square" tIns="91425">
            <a:noAutofit/>
          </a:bodyPr>
          <a:lstStyle/>
          <a:p>
            <a:pPr indent="-327025" lvl="0" marL="457200" rtl="0" algn="l">
              <a:spcBef>
                <a:spcPts val="0"/>
              </a:spcBef>
              <a:spcAft>
                <a:spcPts val="0"/>
              </a:spcAft>
              <a:buClr>
                <a:srgbClr val="000000"/>
              </a:buClr>
              <a:buSzPts val="1550"/>
              <a:buFont typeface="Corbel"/>
              <a:buChar char="●"/>
            </a:pPr>
            <a:r>
              <a:rPr lang="en" sz="1350">
                <a:solidFill>
                  <a:srgbClr val="000000"/>
                </a:solidFill>
                <a:latin typeface="Corbel"/>
                <a:ea typeface="Corbel"/>
                <a:cs typeface="Corbel"/>
                <a:sym typeface="Corbel"/>
              </a:rPr>
              <a:t>Describe the relationships between the United States and Latin American countries during the Cold War.</a:t>
            </a:r>
            <a:endParaRPr sz="1350">
              <a:solidFill>
                <a:srgbClr val="000000"/>
              </a:solidFill>
              <a:latin typeface="Corbel"/>
              <a:ea typeface="Corbel"/>
              <a:cs typeface="Corbel"/>
              <a:sym typeface="Corbel"/>
            </a:endParaRPr>
          </a:p>
          <a:p>
            <a:pPr indent="-314325" lvl="0" marL="457200" rtl="0" algn="l">
              <a:spcBef>
                <a:spcPts val="0"/>
              </a:spcBef>
              <a:spcAft>
                <a:spcPts val="0"/>
              </a:spcAft>
              <a:buClr>
                <a:schemeClr val="dk1"/>
              </a:buClr>
              <a:buSzPts val="1350"/>
              <a:buFont typeface="Corbel"/>
              <a:buChar char="●"/>
            </a:pPr>
            <a:r>
              <a:rPr lang="en" sz="1350">
                <a:solidFill>
                  <a:schemeClr val="dk1"/>
                </a:solidFill>
                <a:latin typeface="Corbel"/>
                <a:ea typeface="Corbel"/>
                <a:cs typeface="Corbel"/>
                <a:sym typeface="Corbel"/>
              </a:rPr>
              <a:t>What types of government did Latin American countries have after World War II?</a:t>
            </a:r>
            <a:endParaRPr sz="1350">
              <a:solidFill>
                <a:schemeClr val="dk1"/>
              </a:solidFill>
              <a:latin typeface="Corbel"/>
              <a:ea typeface="Corbel"/>
              <a:cs typeface="Corbel"/>
              <a:sym typeface="Corbel"/>
            </a:endParaRPr>
          </a:p>
          <a:p>
            <a:pPr indent="-314325" lvl="0" marL="457200" rtl="0" algn="l">
              <a:spcBef>
                <a:spcPts val="0"/>
              </a:spcBef>
              <a:spcAft>
                <a:spcPts val="0"/>
              </a:spcAft>
              <a:buClr>
                <a:schemeClr val="dk1"/>
              </a:buClr>
              <a:buSzPts val="1350"/>
              <a:buFont typeface="Corbel"/>
              <a:buChar char="●"/>
            </a:pPr>
            <a:r>
              <a:rPr lang="en" sz="1350">
                <a:solidFill>
                  <a:schemeClr val="dk1"/>
                </a:solidFill>
                <a:latin typeface="Corbel"/>
                <a:ea typeface="Corbel"/>
                <a:cs typeface="Corbel"/>
                <a:sym typeface="Corbel"/>
              </a:rPr>
              <a:t>What types of resources did Latin American countries have during this period?</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did the United States become involved in Latin America?</a:t>
            </a:r>
            <a:endParaRPr sz="1350">
              <a:solidFill>
                <a:srgbClr val="000000"/>
              </a:solidFill>
              <a:latin typeface="Corbel"/>
              <a:ea typeface="Corbel"/>
              <a:cs typeface="Corbel"/>
              <a:sym typeface="Corbel"/>
            </a:endParaRPr>
          </a:p>
          <a:p>
            <a:pPr indent="0" lvl="0" marL="457200" rtl="0" algn="l">
              <a:spcBef>
                <a:spcPts val="0"/>
              </a:spcBef>
              <a:spcAft>
                <a:spcPts val="0"/>
              </a:spcAft>
              <a:buNone/>
            </a:pPr>
            <a:r>
              <a:t/>
            </a:r>
            <a:endParaRPr sz="1350">
              <a:solidFill>
                <a:srgbClr val="000000"/>
              </a:solidFill>
              <a:latin typeface="Corbel"/>
              <a:ea typeface="Corbel"/>
              <a:cs typeface="Corbel"/>
              <a:sym typeface="Corbel"/>
            </a:endParaRPr>
          </a:p>
          <a:p>
            <a:pPr indent="0" lvl="0" marL="0" rtl="0" algn="l">
              <a:spcBef>
                <a:spcPts val="0"/>
              </a:spcBef>
              <a:spcAft>
                <a:spcPts val="0"/>
              </a:spcAft>
              <a:buNone/>
            </a:pPr>
            <a:r>
              <a:t/>
            </a:r>
            <a:endParaRPr sz="1350">
              <a:solidFill>
                <a:srgbClr val="000000"/>
              </a:solidFill>
              <a:latin typeface="Corbel"/>
              <a:ea typeface="Corbel"/>
              <a:cs typeface="Corbel"/>
              <a:sym typeface="Corbel"/>
            </a:endParaRPr>
          </a:p>
          <a:p>
            <a:pPr indent="0" lvl="0" marL="0" rtl="0" algn="l">
              <a:spcBef>
                <a:spcPts val="0"/>
              </a:spcBef>
              <a:spcAft>
                <a:spcPts val="0"/>
              </a:spcAft>
              <a:buNone/>
            </a:pPr>
            <a:r>
              <a:t/>
            </a:r>
            <a:endParaRPr sz="1350">
              <a:solidFill>
                <a:srgbClr val="000000"/>
              </a:solidFill>
              <a:latin typeface="Corbel"/>
              <a:ea typeface="Corbel"/>
              <a:cs typeface="Corbel"/>
              <a:sym typeface="Corbel"/>
            </a:endParaRPr>
          </a:p>
          <a:p>
            <a:pPr indent="0" lvl="0" marL="0" rtl="0" algn="l">
              <a:spcBef>
                <a:spcPts val="22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140425" y="256400"/>
            <a:ext cx="3984000" cy="1239300"/>
          </a:xfrm>
          <a:prstGeom prst="rect">
            <a:avLst/>
          </a:prstGeom>
        </p:spPr>
        <p:txBody>
          <a:bodyPr anchorCtr="0" anchor="t" bIns="91425" lIns="91425" spcFirstLastPara="1" rIns="91425" wrap="square" tIns="91425">
            <a:noAutofit/>
          </a:bodyPr>
          <a:lstStyle/>
          <a:p>
            <a:pPr indent="-228600" lvl="0" marL="457200" rtl="0" algn="l">
              <a:spcBef>
                <a:spcPts val="0"/>
              </a:spcBef>
              <a:spcAft>
                <a:spcPts val="0"/>
              </a:spcAft>
              <a:buClr>
                <a:srgbClr val="242424"/>
              </a:buClr>
              <a:buSzPts val="1050"/>
              <a:buFont typeface="Corbel"/>
              <a:buNone/>
            </a:pPr>
            <a:r>
              <a:rPr lang="en" sz="1050" u="sng">
                <a:solidFill>
                  <a:schemeClr val="hlink"/>
                </a:solidFill>
                <a:highlight>
                  <a:srgbClr val="FFFFFF"/>
                </a:highlight>
                <a:latin typeface="Corbel"/>
                <a:ea typeface="Corbel"/>
                <a:cs typeface="Corbel"/>
                <a:sym typeface="Corbel"/>
                <a:hlinkClick r:id="rId3"/>
              </a:rPr>
              <a:t>“The Red Outpost in Central America,” </a:t>
            </a:r>
            <a:r>
              <a:rPr i="1" lang="en" sz="1050" u="sng">
                <a:solidFill>
                  <a:schemeClr val="hlink"/>
                </a:solidFill>
                <a:highlight>
                  <a:srgbClr val="FFFFFF"/>
                </a:highlight>
                <a:latin typeface="Corbel"/>
                <a:ea typeface="Corbel"/>
                <a:cs typeface="Corbel"/>
                <a:sym typeface="Corbel"/>
                <a:hlinkClick r:id="rId4"/>
              </a:rPr>
              <a:t>LIFE Magazine</a:t>
            </a:r>
            <a:r>
              <a:rPr lang="en" sz="1050" u="sng">
                <a:solidFill>
                  <a:schemeClr val="hlink"/>
                </a:solidFill>
                <a:highlight>
                  <a:srgbClr val="FFFFFF"/>
                </a:highlight>
                <a:latin typeface="Corbel"/>
                <a:ea typeface="Corbel"/>
                <a:cs typeface="Corbel"/>
                <a:sym typeface="Corbel"/>
                <a:hlinkClick r:id="rId5"/>
              </a:rPr>
              <a:t>, October 1953 (story begins on page 169)</a:t>
            </a:r>
            <a:endParaRPr sz="1050">
              <a:solidFill>
                <a:srgbClr val="242424"/>
              </a:solidFill>
              <a:highlight>
                <a:srgbClr val="FFFFFF"/>
              </a:highlight>
              <a:latin typeface="Corbel"/>
              <a:ea typeface="Corbel"/>
              <a:cs typeface="Corbel"/>
              <a:sym typeface="Corbel"/>
            </a:endParaRPr>
          </a:p>
          <a:p>
            <a:pPr indent="0" lvl="0" marL="0" rtl="0" algn="l">
              <a:spcBef>
                <a:spcPts val="2400"/>
              </a:spcBef>
              <a:spcAft>
                <a:spcPts val="1600"/>
              </a:spcAft>
              <a:buNone/>
            </a:pPr>
            <a:r>
              <a:t/>
            </a:r>
            <a:endParaRPr sz="1300">
              <a:latin typeface="Corbel"/>
              <a:ea typeface="Corbel"/>
              <a:cs typeface="Corbel"/>
              <a:sym typeface="Corbel"/>
            </a:endParaRPr>
          </a:p>
        </p:txBody>
      </p:sp>
      <p:pic>
        <p:nvPicPr>
          <p:cNvPr id="62" name="Google Shape;62;p14"/>
          <p:cNvPicPr preferRelativeResize="0"/>
          <p:nvPr/>
        </p:nvPicPr>
        <p:blipFill>
          <a:blip r:embed="rId6">
            <a:alphaModFix/>
          </a:blip>
          <a:stretch>
            <a:fillRect/>
          </a:stretch>
        </p:blipFill>
        <p:spPr>
          <a:xfrm>
            <a:off x="4642201" y="183700"/>
            <a:ext cx="3546692" cy="4838701"/>
          </a:xfrm>
          <a:prstGeom prst="rect">
            <a:avLst/>
          </a:prstGeom>
          <a:noFill/>
          <a:ln>
            <a:noFill/>
          </a:ln>
        </p:spPr>
      </p:pic>
      <p:sp>
        <p:nvSpPr>
          <p:cNvPr id="63" name="Google Shape;63;p14"/>
          <p:cNvSpPr txBox="1"/>
          <p:nvPr/>
        </p:nvSpPr>
        <p:spPr>
          <a:xfrm>
            <a:off x="184200" y="1135950"/>
            <a:ext cx="4625100" cy="34233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1"/>
                </a:solidFill>
              </a:rPr>
              <a:t>“President Arbenz, an intense, humorless reformer, has two pet programs: land reform and elimination of ‘foreign (i.e. U.S.) monopolies.’ In each aim the Reds are his strongest backers…Arbenz, who is no Communist himself, looks upon the Reds as Guatemalans first and Reds second…</a:t>
            </a:r>
            <a:endParaRPr sz="800">
              <a:solidFill>
                <a:schemeClr val="dk1"/>
              </a:solidFill>
            </a:endParaRPr>
          </a:p>
          <a:p>
            <a:pPr indent="0" lvl="0" marL="0" rtl="0" algn="l">
              <a:lnSpc>
                <a:spcPct val="115000"/>
              </a:lnSpc>
              <a:spcBef>
                <a:spcPts val="0"/>
              </a:spcBef>
              <a:spcAft>
                <a:spcPts val="0"/>
              </a:spcAft>
              <a:buNone/>
            </a:pPr>
            <a:r>
              <a:rPr lang="en" sz="800">
                <a:solidFill>
                  <a:schemeClr val="dk1"/>
                </a:solidFill>
              </a:rPr>
              <a:t>Forever in need of something to hate, Communism finds itself sharing a ready-made target with the obsessively nationalistic President Arbenz in Guatemala. The U.S.-owned United Fruit Company has a long history of unpopularity there. At first it was resented legitimately as an exploiter; since 1945, after recognizing its errors, it has been attacked despite the $2 million it spends each year to better the welfare of its workers….The company has been hated by Guatemalans who accuse it of manipulating dictators, taking its profits to the U.S. and paying imported employees better than native. Many other Guatemalans hate it too for controlling the Puerto Barrios waterfront, where the United Fruit’s white ships dock, and the railroad to Guatemala City, on which, they say, United Fruit gives more consideration to a banana than to a Guatemalan.</a:t>
            </a:r>
            <a:endParaRPr sz="800">
              <a:solidFill>
                <a:schemeClr val="dk1"/>
              </a:solidFill>
            </a:endParaRPr>
          </a:p>
          <a:p>
            <a:pPr indent="0" lvl="0" marL="0" rtl="0" algn="l">
              <a:lnSpc>
                <a:spcPct val="115000"/>
              </a:lnSpc>
              <a:spcBef>
                <a:spcPts val="0"/>
              </a:spcBef>
              <a:spcAft>
                <a:spcPts val="0"/>
              </a:spcAft>
              <a:buNone/>
            </a:pPr>
            <a:r>
              <a:rPr lang="en" sz="800">
                <a:solidFill>
                  <a:schemeClr val="dk1"/>
                </a:solidFill>
              </a:rPr>
              <a:t>Hatred, however, never cost United Fruit anything until last winter when, egged on by the Reds, the government expropriated 234,000 acres of the company’s reserve land. Gloomily watching 2,000 squatters move in, the company was hit again in August when 174,000 more acres were taken. The government has offered to pay, at official tax valuation, a price so low that the company refuses to accept it. Now, though still making money, United Fruit talks about being forced to get out altogether.</a:t>
            </a:r>
            <a:endParaRPr sz="800">
              <a:solidFill>
                <a:schemeClr val="dk1"/>
              </a:solidFill>
            </a:endParaRPr>
          </a:p>
          <a:p>
            <a:pPr indent="0" lvl="0" marL="0" rtl="0" algn="l">
              <a:lnSpc>
                <a:spcPct val="115000"/>
              </a:lnSpc>
              <a:spcBef>
                <a:spcPts val="0"/>
              </a:spcBef>
              <a:spcAft>
                <a:spcPts val="0"/>
              </a:spcAft>
              <a:buNone/>
            </a:pPr>
            <a:r>
              <a:rPr lang="en" sz="800">
                <a:solidFill>
                  <a:schemeClr val="dk1"/>
                </a:solidFill>
              </a:rPr>
              <a:t>The strange Arbenz-Communism partnership has brought some undeniable benefits to Guatemalans. Land is being distributed among people who have always been landless. Livestock and seed loans are being distributed to put the new farmers in business…but the dreams outrun the reality, and then land is littered with the dismal failures of revolutionary boondoggles.” </a:t>
            </a:r>
            <a:endParaRPr sz="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490900" y="118725"/>
            <a:ext cx="3076500" cy="507300"/>
          </a:xfrm>
          <a:prstGeom prst="rect">
            <a:avLst/>
          </a:prstGeom>
        </p:spPr>
        <p:txBody>
          <a:bodyPr anchorCtr="0" anchor="t" bIns="91425" lIns="91425" spcFirstLastPara="1" rIns="91425" wrap="square" tIns="91425">
            <a:noAutofit/>
          </a:bodyPr>
          <a:lstStyle/>
          <a:p>
            <a:pPr indent="-228600" lvl="0" marL="457200" rtl="0" algn="l">
              <a:spcBef>
                <a:spcPts val="0"/>
              </a:spcBef>
              <a:spcAft>
                <a:spcPts val="0"/>
              </a:spcAft>
              <a:buClr>
                <a:srgbClr val="242424"/>
              </a:buClr>
              <a:buSzPts val="850"/>
              <a:buFont typeface="Corbel"/>
              <a:buNone/>
            </a:pPr>
            <a:r>
              <a:rPr lang="en" sz="850" u="sng">
                <a:solidFill>
                  <a:schemeClr val="hlink"/>
                </a:solidFill>
                <a:highlight>
                  <a:srgbClr val="FFFFFF"/>
                </a:highlight>
                <a:latin typeface="Corbel"/>
                <a:ea typeface="Corbel"/>
                <a:cs typeface="Corbel"/>
                <a:sym typeface="Corbel"/>
                <a:hlinkClick r:id="rId3"/>
              </a:rPr>
              <a:t>“The Red Outpost in Central America,” </a:t>
            </a:r>
            <a:r>
              <a:rPr i="1" lang="en" sz="850" u="sng">
                <a:solidFill>
                  <a:schemeClr val="hlink"/>
                </a:solidFill>
                <a:highlight>
                  <a:srgbClr val="FFFFFF"/>
                </a:highlight>
                <a:latin typeface="Corbel"/>
                <a:ea typeface="Corbel"/>
                <a:cs typeface="Corbel"/>
                <a:sym typeface="Corbel"/>
                <a:hlinkClick r:id="rId4"/>
              </a:rPr>
              <a:t>LIFE Magazine</a:t>
            </a:r>
            <a:r>
              <a:rPr lang="en" sz="850" u="sng">
                <a:solidFill>
                  <a:schemeClr val="hlink"/>
                </a:solidFill>
                <a:highlight>
                  <a:srgbClr val="FFFFFF"/>
                </a:highlight>
                <a:latin typeface="Corbel"/>
                <a:ea typeface="Corbel"/>
                <a:cs typeface="Corbel"/>
                <a:sym typeface="Corbel"/>
                <a:hlinkClick r:id="rId5"/>
              </a:rPr>
              <a:t>, October 1953 (story begins on page 169)</a:t>
            </a:r>
            <a:endParaRPr sz="850">
              <a:solidFill>
                <a:srgbClr val="242424"/>
              </a:solidFill>
              <a:highlight>
                <a:srgbClr val="FFFFFF"/>
              </a:highlight>
              <a:latin typeface="Corbel"/>
              <a:ea typeface="Corbel"/>
              <a:cs typeface="Corbel"/>
              <a:sym typeface="Corbel"/>
            </a:endParaRPr>
          </a:p>
          <a:p>
            <a:pPr indent="0" lvl="0" marL="0" rtl="0" algn="l">
              <a:spcBef>
                <a:spcPts val="2400"/>
              </a:spcBef>
              <a:spcAft>
                <a:spcPts val="1600"/>
              </a:spcAft>
              <a:buNone/>
            </a:pPr>
            <a:r>
              <a:t/>
            </a:r>
            <a:endParaRPr sz="1100">
              <a:latin typeface="Corbel"/>
              <a:ea typeface="Corbel"/>
              <a:cs typeface="Corbel"/>
              <a:sym typeface="Corbel"/>
            </a:endParaRPr>
          </a:p>
        </p:txBody>
      </p:sp>
      <p:pic>
        <p:nvPicPr>
          <p:cNvPr id="69" name="Google Shape;69;p15"/>
          <p:cNvPicPr preferRelativeResize="0"/>
          <p:nvPr/>
        </p:nvPicPr>
        <p:blipFill>
          <a:blip r:embed="rId6">
            <a:alphaModFix/>
          </a:blip>
          <a:stretch>
            <a:fillRect/>
          </a:stretch>
        </p:blipFill>
        <p:spPr>
          <a:xfrm>
            <a:off x="4938125" y="51150"/>
            <a:ext cx="3695125" cy="5041199"/>
          </a:xfrm>
          <a:prstGeom prst="rect">
            <a:avLst/>
          </a:prstGeom>
          <a:noFill/>
          <a:ln>
            <a:noFill/>
          </a:ln>
        </p:spPr>
      </p:pic>
      <p:sp>
        <p:nvSpPr>
          <p:cNvPr id="70" name="Google Shape;70;p15"/>
          <p:cNvSpPr txBox="1"/>
          <p:nvPr/>
        </p:nvSpPr>
        <p:spPr>
          <a:xfrm>
            <a:off x="137700" y="2209325"/>
            <a:ext cx="4625100" cy="26466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700">
                <a:solidFill>
                  <a:schemeClr val="dk1"/>
                </a:solidFill>
              </a:rPr>
              <a:t>“President Arbenz, an intense, humorless reformer, has two pet programs: land reform and elimination of ‘foreign (i.e. U.S.) monopolies.’ In each aim the Reds are his strongest backers…Arbenz, who is no Communist himself, looks upon the Reds as Guatemalans first and Reds second…</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Forever in need of something to hate, Communism finds itself sharing a ready-made target with the obsessively nationalistic President Arbenz in Guatemala. The U.S.-owned United Fruit Company has a long history of unpopularity there. At first it was resented legitimately as an exploiter; since 1945, after recognizing its errors, it has been attacked despite the $2 million it spends each year to better the welfare of its workers….The company has been hated by Guatemalans who accuse it of manipulating dictators, taking its profits to the U.S. and paying imported employees better than native. Many other Guatemalans hate it too for controlling the Puerto Barrios waterfront, where the United Fruit’s white ships dock, and the railroad to Guatemala City, on which, they say, United Fruit gives more consideration to a banana than to a Guatemalan.</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Hatred, however, never cost United Fruit anything until last winter when, egged on by the Reds, the government expropriated 234,000 acres of the company’s reserve land. Gloomily watching 2,000 squatters move in, the company was hit again in August when 174,000 more acres were taken. The government has offered to pay, at official tax valuation, a price so low that the company refuses to accept it. Now, though still making money, United Fruit talks about being forced to get out altogether.</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The strange Arbenz-Communism partnership has brought some undeniable benefits to Guatemalans. Land is being distributed among people who have always been landless. Livestock and seed loans are being distributed to put the new farmers in business…but the dreams outrun the reality, and then land is littered with the dismal failures of revolutionary boondoggles.” </a:t>
            </a:r>
            <a:endParaRPr sz="700">
              <a:solidFill>
                <a:schemeClr val="dk1"/>
              </a:solidFill>
            </a:endParaRPr>
          </a:p>
        </p:txBody>
      </p:sp>
      <p:sp>
        <p:nvSpPr>
          <p:cNvPr id="71" name="Google Shape;71;p15"/>
          <p:cNvSpPr txBox="1"/>
          <p:nvPr/>
        </p:nvSpPr>
        <p:spPr>
          <a:xfrm>
            <a:off x="450600" y="626025"/>
            <a:ext cx="3999300" cy="1431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Corbel"/>
              <a:buChar char="●"/>
            </a:pPr>
            <a:r>
              <a:rPr lang="en" sz="1200">
                <a:solidFill>
                  <a:schemeClr val="dk1"/>
                </a:solidFill>
                <a:latin typeface="Corbel"/>
                <a:ea typeface="Corbel"/>
                <a:cs typeface="Corbel"/>
                <a:sym typeface="Corbel"/>
              </a:rPr>
              <a:t>Why do you think LIFE Magazine published this article in 1953?</a:t>
            </a:r>
            <a:endParaRPr sz="1200">
              <a:solidFill>
                <a:schemeClr val="dk1"/>
              </a:solidFill>
              <a:latin typeface="Corbel"/>
              <a:ea typeface="Corbel"/>
              <a:cs typeface="Corbel"/>
              <a:sym typeface="Corbel"/>
            </a:endParaRPr>
          </a:p>
          <a:p>
            <a:pPr indent="-304800" lvl="0" marL="457200" rtl="0" algn="l">
              <a:lnSpc>
                <a:spcPct val="115000"/>
              </a:lnSpc>
              <a:spcBef>
                <a:spcPts val="0"/>
              </a:spcBef>
              <a:spcAft>
                <a:spcPts val="0"/>
              </a:spcAft>
              <a:buClr>
                <a:schemeClr val="dk1"/>
              </a:buClr>
              <a:buSzPts val="1200"/>
              <a:buFont typeface="Corbel"/>
              <a:buChar char="●"/>
            </a:pPr>
            <a:r>
              <a:rPr lang="en" sz="1200">
                <a:solidFill>
                  <a:schemeClr val="dk1"/>
                </a:solidFill>
                <a:latin typeface="Corbel"/>
                <a:ea typeface="Corbel"/>
                <a:cs typeface="Corbel"/>
                <a:sym typeface="Corbel"/>
              </a:rPr>
              <a:t>What is land reform, and why might it have been a popular policy in Guatemala?</a:t>
            </a:r>
            <a:endParaRPr sz="1200">
              <a:solidFill>
                <a:schemeClr val="dk1"/>
              </a:solidFill>
              <a:latin typeface="Corbel"/>
              <a:ea typeface="Corbel"/>
              <a:cs typeface="Corbel"/>
              <a:sym typeface="Corbel"/>
            </a:endParaRPr>
          </a:p>
          <a:p>
            <a:pPr indent="-304800" lvl="0" marL="457200" rtl="0" algn="l">
              <a:lnSpc>
                <a:spcPct val="115000"/>
              </a:lnSpc>
              <a:spcBef>
                <a:spcPts val="0"/>
              </a:spcBef>
              <a:spcAft>
                <a:spcPts val="0"/>
              </a:spcAft>
              <a:buClr>
                <a:schemeClr val="dk1"/>
              </a:buClr>
              <a:buSzPts val="1200"/>
              <a:buFont typeface="Corbel"/>
              <a:buChar char="●"/>
            </a:pPr>
            <a:r>
              <a:rPr lang="en" sz="1200">
                <a:solidFill>
                  <a:schemeClr val="dk1"/>
                </a:solidFill>
                <a:latin typeface="Corbel"/>
                <a:ea typeface="Corbel"/>
                <a:cs typeface="Corbel"/>
                <a:sym typeface="Corbel"/>
              </a:rPr>
              <a:t>How would President Arbenz’s policies affect the United States?</a:t>
            </a:r>
            <a:endParaRPr sz="1500">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282400" y="273750"/>
            <a:ext cx="6151500" cy="95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u="sng">
                <a:solidFill>
                  <a:schemeClr val="hlink"/>
                </a:solidFill>
                <a:latin typeface="Corbel"/>
                <a:ea typeface="Corbel"/>
                <a:cs typeface="Corbel"/>
                <a:sym typeface="Corbel"/>
                <a:hlinkClick r:id="rId3"/>
              </a:rPr>
              <a:t>Interview with Robert Corrigan (U.S. diplomat), 1988</a:t>
            </a:r>
            <a:endParaRPr sz="1000">
              <a:solidFill>
                <a:srgbClr val="000000"/>
              </a:solidFill>
              <a:latin typeface="Corbel"/>
              <a:ea typeface="Corbel"/>
              <a:cs typeface="Corbel"/>
              <a:sym typeface="Corbel"/>
            </a:endParaRPr>
          </a:p>
        </p:txBody>
      </p:sp>
      <p:sp>
        <p:nvSpPr>
          <p:cNvPr id="77" name="Google Shape;77;p16"/>
          <p:cNvSpPr txBox="1"/>
          <p:nvPr/>
        </p:nvSpPr>
        <p:spPr>
          <a:xfrm>
            <a:off x="181500" y="782325"/>
            <a:ext cx="8349000" cy="38859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700">
                <a:solidFill>
                  <a:schemeClr val="dk1"/>
                </a:solidFill>
              </a:rPr>
              <a:t>You may recall that this was the time of the training in Guatemala, and I guess other places, of the Bay of Pigs fighters. Indeed, it was all very clandestine. Cubans were being trained at a finca in Guatemala. A finca owned by a very close friend of the president's…I guess thousands of men. It was hundreds of men certainly. And actually they were doing it at another site in Guatemala too.But in any event, after the ill-fated Bay of Pigs, I think those chickens came home to roost, and was one of the contributing factors for the Army's being induced and persuaded to depose the president.</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I'd like in a minute to return to the training of the Bay of Pigs people, but before that, and maybe included in that, is what was our interest or policy toward Guatemala? What did we want from Guatemala?</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…We wanted peace and economic justice. We wanted a consolidation of democracy, and we hoped that the then government of Miguel Ydigoras Fuentes would be replaced in a democratic procedure. There were, of course, substantial American business interests in mining, somewhat in petroleum, the other usual things. A smattering of American business activity of various kinds, including the United Fruit Company, of course, which was very big there at that time. We wanted them to have a fair shake and not be discriminated against in legislation or in implementation of rules and regulations.</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Were you noticing any aftermath to the complicity of our embassy, and particularly our ambassador in the overthrow of Arbenz? Bitterness or desire to get us more involved?</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No, no, not really. Of course, that was a subject that was, you know, always a subject of lively debate…</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Well, what about, returning to the period of Cuba, you came to Guatemala just about the time Castro was consolidating his hold in Cuba... Was there a particular threat to Guatemala from Cuba at the time?</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Cuba, (when I say Cuba, of course, we mean Fidel Castro's pro-Communist government) I think had more of an animus against Guatemala, both on account of its president, Miguel Ydigoras Fuentes, who was an outspoken anti-Communist, and, of course, had a record of trying to overthrow Castro. Witness permitting the training in his territory of troops to go over there and throw him out. Another aspect, and I'm reminded of this in answer to your earlier question about the heritage or the residue, if you will, from the Arbenz era. It's true that there was a good deal of Communist influence in the Arbenz government. You recall that Che Guevara was there, and somewhat like, I guess, the situation in Nicaragua today, there were a whole bunch of Communist types who were brought in and were scattered around the infrastructure of government, although certainly not to the degree we see in Nicaragua today. But Ydigoras Fuentes used to comment that one of the residual problems Guatemala had was that during the Arbenz days there had been this considerable penetration by Communists of the government, and they remained throughout the bureaucracy, so that you had always the possibility of their coming to the surface and influencing events…</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Well, as DCM how did you get along with the CIA and its operations? I'm speaking, you know, in what one can talk about these things today, and particularly the training. Was the embassy an active participant in this operation, or was it pretty much done elsewhere?</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The embassy itself, so far as I know, so far as I can recall, had nothing to do with this training operation of Cuban troops prior to the Bay of Pigs. This was an entirely CIA operation.We knew about it—now I'm talking about that from the vantage point of a DCM. I do not know to what degree the ambassador himself was briefed on that subject. I personally thought, and think today, that its a bum way to run a railroad. If you have an ambassador and embassy, and if you can't trust them with details of a covert operation of that kind…</a:t>
            </a:r>
            <a:endParaRPr sz="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idx="1" type="body"/>
          </p:nvPr>
        </p:nvSpPr>
        <p:spPr>
          <a:xfrm>
            <a:off x="5064075" y="4756625"/>
            <a:ext cx="3773400" cy="32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u="sng">
                <a:solidFill>
                  <a:schemeClr val="hlink"/>
                </a:solidFill>
                <a:latin typeface="Corbel"/>
                <a:ea typeface="Corbel"/>
                <a:cs typeface="Corbel"/>
                <a:sym typeface="Corbel"/>
                <a:hlinkClick r:id="rId3"/>
              </a:rPr>
              <a:t>Interview with Robert Corrigan (U.S. diplomat), 1988</a:t>
            </a:r>
            <a:endParaRPr sz="800">
              <a:solidFill>
                <a:srgbClr val="000000"/>
              </a:solidFill>
              <a:latin typeface="Corbel"/>
              <a:ea typeface="Corbel"/>
              <a:cs typeface="Corbel"/>
              <a:sym typeface="Corbel"/>
            </a:endParaRPr>
          </a:p>
        </p:txBody>
      </p:sp>
      <p:sp>
        <p:nvSpPr>
          <p:cNvPr id="83" name="Google Shape;83;p17"/>
          <p:cNvSpPr txBox="1"/>
          <p:nvPr/>
        </p:nvSpPr>
        <p:spPr>
          <a:xfrm>
            <a:off x="187800" y="1082750"/>
            <a:ext cx="8718300" cy="37620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700">
                <a:solidFill>
                  <a:schemeClr val="dk1"/>
                </a:solidFill>
              </a:rPr>
              <a:t>You may recall that this was the time of the training in Guatemala, and I guess other places, of the Bay of Pigs fighters. Indeed, it was all very clandestine. Cubans were being trained at a finca in Guatemala. A finca owned by a very close friend of the president's…I guess thousands of men. It was hundreds of men certainly. And actually they were doing it at another site in Guatemala too.But in any event, after the ill-fated Bay of Pigs, I think those chickens came home to roost, and was one of the contributing factors for the Army's being induced and persuaded to depose the president.</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I'd like in a minute to return to the training of the Bay of Pigs people, but before that, and maybe included in that, is what was our interest or policy toward Guatemala? What did we want from Guatemala?</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…We wanted peace and economic justice. We wanted a consolidation of democracy, and we hoped that the then government of Miguel Ydigoras Fuentes would be replaced in a democratic procedure. There were, of course, substantial American business interests in mining, somewhat in petroleum, the other usual things. A smattering of American business activity of various kinds, including the United Fruit Company, of course, which was very big there at that time. We wanted them to have a fair shake and not be discriminated against in legislation or in implementation of rules and regulations.</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Were you noticing any aftermath to the complicity of our embassy, and particularly our ambassador in the overthrow of Arbenz? Bitterness or desire to get us more involved?</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No, no, not really. Of course, that was a subject that was, you know, always a subject of lively debate…</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Well, what about, returning to the period of Cuba, you came to Guatemala just about the time Castro was consolidating his hold in Cuba... Was there a particular threat to Guatemala from Cuba at the time?</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Cuba, (when I say Cuba, of course, we mean Fidel Castro's pro-Communist government) I think had more of an animus against Guatemala, both on account of its president, Miguel Ydigoras Fuentes, who was an outspoken anti-Communist, and, of course, had a record of trying to overthrow Castro. Witness permitting the training in his territory of troops to go over there and throw him out. Another aspect, and I'm reminded of this in answer to your earlier question about the heritage or the residue, if you will, from the Arbenz era. It's true that there was a good deal of Communist influence in the Arbenz government. You recall that Che Guevara was there, and somewhat like, I guess, the situation in Nicaragua today, there were a whole bunch of Communist types who were brought in and were scattered around the infrastructure of government, although certainly not to the degree we see in Nicaragua today. But Ydigoras Fuentes used to comment that one of the residual problems Guatemala had was that during the Arbenz days there had been this considerable penetration by Communists of the government, and they remained throughout the bureaucracy, so that you had always the possibility of their coming to the surface and influencing events…</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Q: Well, as DCM how did you get along with the CIA and its operations? I'm speaking, you know, in what one can talk about these things today, and particularly the training. Was the embassy an active participant in this operation, or was it pretty much done elsewhere?</a:t>
            </a:r>
            <a:endParaRPr sz="7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None/>
            </a:pPr>
            <a:r>
              <a:rPr lang="en" sz="700">
                <a:solidFill>
                  <a:schemeClr val="dk1"/>
                </a:solidFill>
              </a:rPr>
              <a:t>CORRIGAN: The embassy itself, so far as I know, so far as I can recall, had nothing to do with this training operation of Cuban troops prior to the Bay of Pigs. This was an entirely CIA operation.We knew about it—now I'm talking about that from the vantage point of a DCM. I do not know to what degree the ambassador himself was briefed on that subject. I personally thought, and think today, that its a bum way to run a railroad. If you have an ambassador and embassy, and if you can't trust them with details of a covert operation of that kind…</a:t>
            </a:r>
            <a:endParaRPr sz="700">
              <a:solidFill>
                <a:schemeClr val="dk1"/>
              </a:solidFill>
            </a:endParaRPr>
          </a:p>
        </p:txBody>
      </p:sp>
      <p:sp>
        <p:nvSpPr>
          <p:cNvPr id="84" name="Google Shape;84;p17"/>
          <p:cNvSpPr txBox="1"/>
          <p:nvPr/>
        </p:nvSpPr>
        <p:spPr>
          <a:xfrm>
            <a:off x="478800" y="144650"/>
            <a:ext cx="81864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Corbel"/>
                <a:ea typeface="Corbel"/>
                <a:cs typeface="Corbel"/>
                <a:sym typeface="Corbel"/>
              </a:rPr>
              <a:t>What was happening in Guatemala in the early 1960s, (at the time Corrigan was there)?</a:t>
            </a:r>
            <a:endParaRPr sz="12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200">
                <a:solidFill>
                  <a:schemeClr val="dk1"/>
                </a:solidFill>
                <a:latin typeface="Corbel"/>
                <a:ea typeface="Corbel"/>
                <a:cs typeface="Corbel"/>
                <a:sym typeface="Corbel"/>
              </a:rPr>
              <a:t>How was the United States involved in Latin America in the 1960s, both via the State Department, for which Corrigan worked, and via the CIA?</a:t>
            </a:r>
            <a:endParaRPr sz="12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200">
                <a:solidFill>
                  <a:schemeClr val="dk1"/>
                </a:solidFill>
                <a:latin typeface="Corbel"/>
                <a:ea typeface="Corbel"/>
                <a:cs typeface="Corbel"/>
                <a:sym typeface="Corbel"/>
              </a:rPr>
              <a:t>What does this interview tell us about the Cold War in Latin America?</a:t>
            </a:r>
            <a:endParaRPr sz="15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nvSpPr>
        <p:spPr>
          <a:xfrm>
            <a:off x="274700" y="3497650"/>
            <a:ext cx="3185400" cy="624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50">
                <a:solidFill>
                  <a:srgbClr val="242424"/>
                </a:solidFill>
              </a:rPr>
              <a:t>View the first page of the newspaper, with both stories on Cuba, at the link below.</a:t>
            </a:r>
            <a:endParaRPr sz="750">
              <a:solidFill>
                <a:srgbClr val="242424"/>
              </a:solidFill>
            </a:endParaRPr>
          </a:p>
          <a:p>
            <a:pPr indent="0" lvl="0" marL="0" rtl="0" algn="l">
              <a:lnSpc>
                <a:spcPct val="115000"/>
              </a:lnSpc>
              <a:spcBef>
                <a:spcPts val="0"/>
              </a:spcBef>
              <a:spcAft>
                <a:spcPts val="0"/>
              </a:spcAft>
              <a:buNone/>
            </a:pPr>
            <a:r>
              <a:rPr i="1" lang="en" sz="750">
                <a:solidFill>
                  <a:srgbClr val="242424"/>
                </a:solidFill>
              </a:rPr>
              <a:t>Evening Star.</a:t>
            </a:r>
            <a:r>
              <a:rPr lang="en" sz="750">
                <a:solidFill>
                  <a:srgbClr val="242424"/>
                </a:solidFill>
              </a:rPr>
              <a:t> (Washington, DC), Nov. 6 1962. </a:t>
            </a:r>
            <a:r>
              <a:rPr lang="en" sz="750" u="sng">
                <a:solidFill>
                  <a:srgbClr val="1155CC"/>
                </a:solidFill>
                <a:hlinkClick r:id="rId3">
                  <a:extLst>
                    <a:ext uri="{A12FA001-AC4F-418D-AE19-62706E023703}">
                      <ahyp:hlinkClr val="tx"/>
                    </a:ext>
                  </a:extLst>
                </a:hlinkClick>
              </a:rPr>
              <a:t>https://www.loc.gov/item/sn83045462/1962-11-06/ed-1/</a:t>
            </a:r>
            <a:r>
              <a:rPr lang="en" sz="750">
                <a:solidFill>
                  <a:srgbClr val="242424"/>
                </a:solidFill>
              </a:rPr>
              <a:t> </a:t>
            </a:r>
            <a:endParaRPr sz="1100">
              <a:latin typeface="Corbel"/>
              <a:ea typeface="Corbel"/>
              <a:cs typeface="Corbel"/>
              <a:sym typeface="Corbel"/>
            </a:endParaRPr>
          </a:p>
        </p:txBody>
      </p:sp>
      <p:pic>
        <p:nvPicPr>
          <p:cNvPr id="90" name="Google Shape;90;p18"/>
          <p:cNvPicPr preferRelativeResize="0"/>
          <p:nvPr/>
        </p:nvPicPr>
        <p:blipFill>
          <a:blip r:embed="rId4">
            <a:alphaModFix/>
          </a:blip>
          <a:stretch>
            <a:fillRect/>
          </a:stretch>
        </p:blipFill>
        <p:spPr>
          <a:xfrm>
            <a:off x="3628725" y="146300"/>
            <a:ext cx="5344550" cy="4547774"/>
          </a:xfrm>
          <a:prstGeom prst="rect">
            <a:avLst/>
          </a:prstGeom>
          <a:noFill/>
          <a:ln>
            <a:noFill/>
          </a:ln>
        </p:spPr>
      </p:pic>
      <p:sp>
        <p:nvSpPr>
          <p:cNvPr id="91" name="Google Shape;91;p18"/>
          <p:cNvSpPr txBox="1"/>
          <p:nvPr/>
        </p:nvSpPr>
        <p:spPr>
          <a:xfrm>
            <a:off x="305200" y="476150"/>
            <a:ext cx="3000000" cy="27129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The United States today blasted the Soviet Union for establishing missile bases in Cuba and then trying to picture itself as peace-loving for having agreed to remove them.  United States Delegate Arthur H. Dean spoke before the General Assembly’s 110-Nation Political Committee after Valerian A. Zorin, Soviet Deputy Foreign Minister, had opened a full-scale disarmament debate. </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Mr. Zorin said that developments in Cuba not only showed the importance of disarmament but also the “good faith of the Soviet Union in trying to avert the war.</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Mr. Dean replied: “I could hardly believe my ears when I heard the Soviet delegate refer to his country as peace-loving for having agreed to remove the very weapons that it had put there.</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Both Mr. Dean and Mr. Zorin cited the Cuban crisis to illustrate the urgency of disarmament.</a:t>
            </a:r>
            <a:endParaRPr sz="1200">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 type="body"/>
          </p:nvPr>
        </p:nvSpPr>
        <p:spPr>
          <a:xfrm>
            <a:off x="167700" y="678725"/>
            <a:ext cx="3434100" cy="1274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How did the Cold War conflict between the United States and the Soviet Union involve Cuba?</a:t>
            </a:r>
            <a:endParaRPr sz="1300">
              <a:solidFill>
                <a:schemeClr val="dk1"/>
              </a:solidFill>
              <a:latin typeface="Corbel"/>
              <a:ea typeface="Corbel"/>
              <a:cs typeface="Corbel"/>
              <a:sym typeface="Corbel"/>
            </a:endParaRPr>
          </a:p>
          <a:p>
            <a:pPr indent="-311150" lvl="0" marL="457200" rtl="0" algn="l">
              <a:spcBef>
                <a:spcPts val="0"/>
              </a:spcBef>
              <a:spcAft>
                <a:spcPts val="0"/>
              </a:spcAft>
              <a:buClr>
                <a:schemeClr val="dk1"/>
              </a:buClr>
              <a:buSzPts val="1300"/>
              <a:buFont typeface="Corbel"/>
              <a:buChar char="●"/>
            </a:pPr>
            <a:r>
              <a:rPr lang="en" sz="1300">
                <a:solidFill>
                  <a:schemeClr val="dk1"/>
                </a:solidFill>
                <a:latin typeface="Corbel"/>
                <a:ea typeface="Corbel"/>
                <a:cs typeface="Corbel"/>
                <a:sym typeface="Corbel"/>
              </a:rPr>
              <a:t>Why was the Cuban Missile Crisis of 1962 important?</a:t>
            </a:r>
            <a:endParaRPr sz="2000">
              <a:solidFill>
                <a:srgbClr val="000000"/>
              </a:solidFill>
              <a:latin typeface="Corbel"/>
              <a:ea typeface="Corbel"/>
              <a:cs typeface="Corbel"/>
              <a:sym typeface="Corbel"/>
            </a:endParaRPr>
          </a:p>
        </p:txBody>
      </p:sp>
      <p:sp>
        <p:nvSpPr>
          <p:cNvPr id="97" name="Google Shape;97;p19"/>
          <p:cNvSpPr txBox="1"/>
          <p:nvPr/>
        </p:nvSpPr>
        <p:spPr>
          <a:xfrm>
            <a:off x="4572000" y="4626925"/>
            <a:ext cx="3185400" cy="624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750">
                <a:solidFill>
                  <a:srgbClr val="242424"/>
                </a:solidFill>
              </a:rPr>
              <a:t>Evening Star. (Washington, DC), Nov. 6 1962. </a:t>
            </a:r>
            <a:r>
              <a:rPr lang="en" sz="750" u="sng">
                <a:solidFill>
                  <a:srgbClr val="1155CC"/>
                </a:solidFill>
                <a:hlinkClick r:id="rId3">
                  <a:extLst>
                    <a:ext uri="{A12FA001-AC4F-418D-AE19-62706E023703}">
                      <ahyp:hlinkClr val="tx"/>
                    </a:ext>
                  </a:extLst>
                </a:hlinkClick>
              </a:rPr>
              <a:t>https://www.loc.gov/item/sn83045462/1962-11-06/ed-1/</a:t>
            </a:r>
            <a:r>
              <a:rPr lang="en" sz="750">
                <a:solidFill>
                  <a:srgbClr val="242424"/>
                </a:solidFill>
              </a:rPr>
              <a:t> </a:t>
            </a:r>
            <a:endParaRPr sz="1100">
              <a:latin typeface="Corbel"/>
              <a:ea typeface="Corbel"/>
              <a:cs typeface="Corbel"/>
              <a:sym typeface="Corbel"/>
            </a:endParaRPr>
          </a:p>
        </p:txBody>
      </p:sp>
      <p:pic>
        <p:nvPicPr>
          <p:cNvPr id="98" name="Google Shape;98;p19"/>
          <p:cNvPicPr preferRelativeResize="0"/>
          <p:nvPr/>
        </p:nvPicPr>
        <p:blipFill>
          <a:blip r:embed="rId4">
            <a:alphaModFix/>
          </a:blip>
          <a:stretch>
            <a:fillRect/>
          </a:stretch>
        </p:blipFill>
        <p:spPr>
          <a:xfrm>
            <a:off x="3628725" y="146300"/>
            <a:ext cx="5344550" cy="4547774"/>
          </a:xfrm>
          <a:prstGeom prst="rect">
            <a:avLst/>
          </a:prstGeom>
          <a:noFill/>
          <a:ln>
            <a:noFill/>
          </a:ln>
        </p:spPr>
      </p:pic>
      <p:sp>
        <p:nvSpPr>
          <p:cNvPr id="99" name="Google Shape;99;p19"/>
          <p:cNvSpPr txBox="1"/>
          <p:nvPr/>
        </p:nvSpPr>
        <p:spPr>
          <a:xfrm>
            <a:off x="323525" y="2124250"/>
            <a:ext cx="3000000" cy="27129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The United States today blasted the Soviet Union for establishing missile bases in Cuba and then trying to picture itself as peace-loving for having agreed to remove them.  United States Delegate Arthur H. Dean spoke before the General Assembly’s 110-Nation Political Committee after Valerian A. Zorin, Soviet Deputy Foreign Minister, had opened a full-scale disarmament debate. </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Mr. Zorin said that developments in Cuba not only showed the importance of disarmament but also the “good faith of the Soviet Union in trying to avert the war.</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Mr. Dean replied: “I could hardly believe my ears when I heard the Soviet delegate refer to his country as peace-loving for having agreed to remove the very weapons that it had put there.</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900">
                <a:solidFill>
                  <a:schemeClr val="dk1"/>
                </a:solidFill>
                <a:latin typeface="Corbel"/>
                <a:ea typeface="Corbel"/>
                <a:cs typeface="Corbel"/>
                <a:sym typeface="Corbel"/>
              </a:rPr>
              <a:t>Both Mr. Dean and Mr. Zorin cited the Cuban crisis to illustrate the urgency of disarmament.</a:t>
            </a:r>
            <a:endParaRPr sz="12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nvSpPr>
        <p:spPr>
          <a:xfrm>
            <a:off x="266550" y="1237975"/>
            <a:ext cx="2935800" cy="18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Corbel"/>
                <a:ea typeface="Corbel"/>
                <a:cs typeface="Corbel"/>
                <a:sym typeface="Corbel"/>
                <a:hlinkClick r:id="rId3"/>
              </a:rPr>
              <a:t>U.S. House Resolution 205, February 19, 1975</a:t>
            </a:r>
            <a:endParaRPr sz="1800">
              <a:latin typeface="Corbel"/>
              <a:ea typeface="Corbel"/>
              <a:cs typeface="Corbel"/>
              <a:sym typeface="Corbel"/>
            </a:endParaRPr>
          </a:p>
        </p:txBody>
      </p:sp>
      <p:pic>
        <p:nvPicPr>
          <p:cNvPr id="105" name="Google Shape;105;p20"/>
          <p:cNvPicPr preferRelativeResize="0"/>
          <p:nvPr/>
        </p:nvPicPr>
        <p:blipFill>
          <a:blip r:embed="rId4">
            <a:alphaModFix/>
          </a:blip>
          <a:stretch>
            <a:fillRect/>
          </a:stretch>
        </p:blipFill>
        <p:spPr>
          <a:xfrm>
            <a:off x="3250975" y="1031400"/>
            <a:ext cx="5636852" cy="2857247"/>
          </a:xfrm>
          <a:prstGeom prst="rect">
            <a:avLst/>
          </a:prstGeom>
          <a:noFill/>
          <a:ln>
            <a:noFill/>
          </a:ln>
        </p:spPr>
      </p:pic>
      <p:cxnSp>
        <p:nvCxnSpPr>
          <p:cNvPr id="106" name="Google Shape;106;p20"/>
          <p:cNvCxnSpPr/>
          <p:nvPr/>
        </p:nvCxnSpPr>
        <p:spPr>
          <a:xfrm flipH="1">
            <a:off x="5151700" y="2545425"/>
            <a:ext cx="6300" cy="1332600"/>
          </a:xfrm>
          <a:prstGeom prst="straightConnector1">
            <a:avLst/>
          </a:prstGeom>
          <a:noFill/>
          <a:ln cap="flat" cmpd="sng" w="9525">
            <a:solidFill>
              <a:schemeClr val="accent6"/>
            </a:solidFill>
            <a:prstDash val="solid"/>
            <a:round/>
            <a:headEnd len="med" w="med" type="none"/>
            <a:tailEnd len="med" w="med" type="none"/>
          </a:ln>
        </p:spPr>
      </p:cxnSp>
      <p:cxnSp>
        <p:nvCxnSpPr>
          <p:cNvPr id="107" name="Google Shape;107;p20"/>
          <p:cNvCxnSpPr/>
          <p:nvPr/>
        </p:nvCxnSpPr>
        <p:spPr>
          <a:xfrm flipH="1">
            <a:off x="6994950" y="2545425"/>
            <a:ext cx="6300" cy="1332600"/>
          </a:xfrm>
          <a:prstGeom prst="straightConnector1">
            <a:avLst/>
          </a:prstGeom>
          <a:noFill/>
          <a:ln cap="flat" cmpd="sng" w="9525">
            <a:solidFill>
              <a:schemeClr val="accent6"/>
            </a:solidFill>
            <a:prstDash val="solid"/>
            <a:round/>
            <a:headEnd len="med" w="med" type="none"/>
            <a:tailEnd len="med" w="med" type="none"/>
          </a:ln>
        </p:spPr>
      </p:cxnSp>
      <p:cxnSp>
        <p:nvCxnSpPr>
          <p:cNvPr id="108" name="Google Shape;108;p20"/>
          <p:cNvCxnSpPr/>
          <p:nvPr/>
        </p:nvCxnSpPr>
        <p:spPr>
          <a:xfrm flipH="1" rot="10800000">
            <a:off x="5145800" y="2539325"/>
            <a:ext cx="1880100" cy="18300"/>
          </a:xfrm>
          <a:prstGeom prst="straightConnector1">
            <a:avLst/>
          </a:prstGeom>
          <a:noFill/>
          <a:ln cap="flat" cmpd="sng" w="9525">
            <a:solidFill>
              <a:schemeClr val="accent6"/>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nvSpPr>
        <p:spPr>
          <a:xfrm>
            <a:off x="4132500" y="4144700"/>
            <a:ext cx="4559700" cy="99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Corbel"/>
                <a:ea typeface="Corbel"/>
                <a:cs typeface="Corbel"/>
                <a:sym typeface="Corbel"/>
                <a:hlinkClick r:id="rId3"/>
              </a:rPr>
              <a:t>U.S. House Resolution 205, February 19, 1975</a:t>
            </a:r>
            <a:endParaRPr sz="1000">
              <a:latin typeface="Corbel"/>
              <a:ea typeface="Corbel"/>
              <a:cs typeface="Corbel"/>
              <a:sym typeface="Corbel"/>
            </a:endParaRPr>
          </a:p>
        </p:txBody>
      </p:sp>
      <p:pic>
        <p:nvPicPr>
          <p:cNvPr id="114" name="Google Shape;114;p21"/>
          <p:cNvPicPr preferRelativeResize="0"/>
          <p:nvPr/>
        </p:nvPicPr>
        <p:blipFill>
          <a:blip r:embed="rId4">
            <a:alphaModFix/>
          </a:blip>
          <a:stretch>
            <a:fillRect/>
          </a:stretch>
        </p:blipFill>
        <p:spPr>
          <a:xfrm>
            <a:off x="3250975" y="1031400"/>
            <a:ext cx="5636852" cy="2857247"/>
          </a:xfrm>
          <a:prstGeom prst="rect">
            <a:avLst/>
          </a:prstGeom>
          <a:noFill/>
          <a:ln>
            <a:noFill/>
          </a:ln>
        </p:spPr>
      </p:pic>
      <p:cxnSp>
        <p:nvCxnSpPr>
          <p:cNvPr id="115" name="Google Shape;115;p21"/>
          <p:cNvCxnSpPr/>
          <p:nvPr/>
        </p:nvCxnSpPr>
        <p:spPr>
          <a:xfrm flipH="1">
            <a:off x="5151700" y="2545425"/>
            <a:ext cx="6300" cy="1332600"/>
          </a:xfrm>
          <a:prstGeom prst="straightConnector1">
            <a:avLst/>
          </a:prstGeom>
          <a:noFill/>
          <a:ln cap="flat" cmpd="sng" w="9525">
            <a:solidFill>
              <a:schemeClr val="accent6"/>
            </a:solidFill>
            <a:prstDash val="solid"/>
            <a:round/>
            <a:headEnd len="med" w="med" type="none"/>
            <a:tailEnd len="med" w="med" type="none"/>
          </a:ln>
        </p:spPr>
      </p:cxnSp>
      <p:cxnSp>
        <p:nvCxnSpPr>
          <p:cNvPr id="116" name="Google Shape;116;p21"/>
          <p:cNvCxnSpPr/>
          <p:nvPr/>
        </p:nvCxnSpPr>
        <p:spPr>
          <a:xfrm flipH="1">
            <a:off x="6994950" y="2545425"/>
            <a:ext cx="6300" cy="1332600"/>
          </a:xfrm>
          <a:prstGeom prst="straightConnector1">
            <a:avLst/>
          </a:prstGeom>
          <a:noFill/>
          <a:ln cap="flat" cmpd="sng" w="9525">
            <a:solidFill>
              <a:schemeClr val="accent6"/>
            </a:solidFill>
            <a:prstDash val="solid"/>
            <a:round/>
            <a:headEnd len="med" w="med" type="none"/>
            <a:tailEnd len="med" w="med" type="none"/>
          </a:ln>
        </p:spPr>
      </p:cxnSp>
      <p:cxnSp>
        <p:nvCxnSpPr>
          <p:cNvPr id="117" name="Google Shape;117;p21"/>
          <p:cNvCxnSpPr/>
          <p:nvPr/>
        </p:nvCxnSpPr>
        <p:spPr>
          <a:xfrm flipH="1" rot="10800000">
            <a:off x="5145800" y="2539325"/>
            <a:ext cx="1880100" cy="18300"/>
          </a:xfrm>
          <a:prstGeom prst="straightConnector1">
            <a:avLst/>
          </a:prstGeom>
          <a:noFill/>
          <a:ln cap="flat" cmpd="sng" w="9525">
            <a:solidFill>
              <a:schemeClr val="accent6"/>
            </a:solidFill>
            <a:prstDash val="solid"/>
            <a:round/>
            <a:headEnd len="med" w="med" type="none"/>
            <a:tailEnd len="med" w="med" type="none"/>
          </a:ln>
        </p:spPr>
      </p:cxnSp>
      <p:sp>
        <p:nvSpPr>
          <p:cNvPr id="118" name="Google Shape;118;p21"/>
          <p:cNvSpPr txBox="1"/>
          <p:nvPr/>
        </p:nvSpPr>
        <p:spPr>
          <a:xfrm>
            <a:off x="128200" y="524950"/>
            <a:ext cx="3000000" cy="1847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Corbel"/>
              <a:buChar char="●"/>
            </a:pPr>
            <a:r>
              <a:rPr lang="en" sz="1600">
                <a:solidFill>
                  <a:schemeClr val="dk1"/>
                </a:solidFill>
                <a:latin typeface="Corbel"/>
                <a:ea typeface="Corbel"/>
                <a:cs typeface="Corbel"/>
                <a:sym typeface="Corbel"/>
              </a:rPr>
              <a:t>What was Representative Harrington concerned about related to the 1973 military coup in Chile?</a:t>
            </a:r>
            <a:endParaRPr sz="1600">
              <a:solidFill>
                <a:schemeClr val="dk1"/>
              </a:solidFill>
              <a:latin typeface="Corbel"/>
              <a:ea typeface="Corbel"/>
              <a:cs typeface="Corbel"/>
              <a:sym typeface="Corbel"/>
            </a:endParaRPr>
          </a:p>
          <a:p>
            <a:pPr indent="-330200" lvl="0" marL="457200" rtl="0" algn="l">
              <a:lnSpc>
                <a:spcPct val="115000"/>
              </a:lnSpc>
              <a:spcBef>
                <a:spcPts val="0"/>
              </a:spcBef>
              <a:spcAft>
                <a:spcPts val="0"/>
              </a:spcAft>
              <a:buClr>
                <a:schemeClr val="dk1"/>
              </a:buClr>
              <a:buSzPts val="1600"/>
              <a:buFont typeface="Corbel"/>
              <a:buChar char="●"/>
            </a:pPr>
            <a:r>
              <a:rPr lang="en" sz="1600">
                <a:solidFill>
                  <a:schemeClr val="dk1"/>
                </a:solidFill>
                <a:latin typeface="Corbel"/>
                <a:ea typeface="Corbel"/>
                <a:cs typeface="Corbel"/>
                <a:sym typeface="Corbel"/>
              </a:rPr>
              <a:t>What role does Congress have in foreign relations?</a:t>
            </a:r>
            <a:endParaRPr sz="1900">
              <a:latin typeface="Corbel"/>
              <a:ea typeface="Corbel"/>
              <a:cs typeface="Corbel"/>
              <a:sym typeface="Corbel"/>
            </a:endParaRPr>
          </a:p>
        </p:txBody>
      </p:sp>
      <p:sp>
        <p:nvSpPr>
          <p:cNvPr id="119" name="Google Shape;119;p21"/>
          <p:cNvSpPr txBox="1"/>
          <p:nvPr/>
        </p:nvSpPr>
        <p:spPr>
          <a:xfrm>
            <a:off x="250975" y="2404825"/>
            <a:ext cx="3000000" cy="24627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Summary from Congress.gov: </a:t>
            </a:r>
            <a:endParaRPr sz="10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Directs the Secretary of Defense to furnish to the House of Representatives, within 10 days, specified information on: (1) United States military awareness of the military coup in Chile of September 11, 1973; (2) military aid to Chile before the coup; (3) the presence of American military advisors in Chile; (4) United States air force reconnaissance over Chilean airspace; (5) presence of a special forces unit in Chile; (6) a post-coup United States casualty; (7) United States naval involvement in the coup; and (8) activities of U.S. personnel, senior officials, and the Allende Government in the Unitas maneuvers.</a:t>
            </a:r>
            <a:endParaRPr sz="13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