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PT Sans Narrow" panose="020B0604020202020204" charset="0"/>
      <p:regular r:id="rId11"/>
      <p:bold r:id="rId12"/>
    </p:embeddedFont>
    <p:embeddedFont>
      <p:font typeface="Open Sans"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cecd16850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cecd16850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cecd16850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cecd16850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cecd1685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bcecd16850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cecd16850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cecd16850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cecd1685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cecd1685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cecd16850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cecd1685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cecd1685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cecd1685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232306"/>
            <a:ext cx="7136700" cy="1542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dk2"/>
                </a:solidFill>
              </a:rPr>
              <a:t>1979 Arkansas State Constitutional Convention</a:t>
            </a:r>
            <a:endParaRPr>
              <a:solidFill>
                <a:schemeClr val="dk2"/>
              </a:solidFill>
            </a:endParaRPr>
          </a:p>
        </p:txBody>
      </p:sp>
      <p:sp>
        <p:nvSpPr>
          <p:cNvPr id="67" name="Google Shape;67;p13"/>
          <p:cNvSpPr txBox="1">
            <a:spLocks noGrp="1"/>
          </p:cNvSpPr>
          <p:nvPr>
            <p:ph type="subTitle" idx="1"/>
          </p:nvPr>
        </p:nvSpPr>
        <p:spPr>
          <a:xfrm>
            <a:off x="2137225" y="3171821"/>
            <a:ext cx="4870500" cy="4707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t>Digital Curriculum Guide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257175"/>
            <a:ext cx="8520600" cy="89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1 ~ Who Were They?</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73" name="Google Shape;73;p14"/>
          <p:cNvSpPr txBox="1">
            <a:spLocks noGrp="1"/>
          </p:cNvSpPr>
          <p:nvPr>
            <p:ph type="body" idx="1"/>
          </p:nvPr>
        </p:nvSpPr>
        <p:spPr>
          <a:xfrm>
            <a:off x="4414850" y="1266325"/>
            <a:ext cx="4417500" cy="3302700"/>
          </a:xfrm>
          <a:prstGeom prst="rect">
            <a:avLst/>
          </a:prstGeom>
        </p:spPr>
        <p:txBody>
          <a:bodyPr spcFirstLastPara="1" wrap="square" lIns="91425" tIns="91425" rIns="91425" bIns="91425" anchor="t" anchorCtr="0">
            <a:normAutofit fontScale="92500" lnSpcReduction="20000"/>
          </a:bodyPr>
          <a:lstStyle/>
          <a:p>
            <a:pPr marL="0" marR="169877" lvl="0" indent="-977" algn="l" rtl="0">
              <a:lnSpc>
                <a:spcPct val="130688"/>
              </a:lnSpc>
              <a:spcBef>
                <a:spcPts val="1517"/>
              </a:spcBef>
              <a:spcAft>
                <a:spcPts val="0"/>
              </a:spcAft>
              <a:buNone/>
            </a:pPr>
            <a:r>
              <a:rPr lang="en" b="1">
                <a:solidFill>
                  <a:srgbClr val="709FB0"/>
                </a:solidFill>
                <a:latin typeface="Droid Serif"/>
                <a:ea typeface="Droid Serif"/>
                <a:cs typeface="Droid Serif"/>
                <a:sym typeface="Droid Serif"/>
              </a:rPr>
              <a:t>Purpose and Overview</a:t>
            </a:r>
            <a:endParaRPr b="1">
              <a:solidFill>
                <a:srgbClr val="709FB0"/>
              </a:solidFill>
              <a:latin typeface="Droid Serif"/>
              <a:ea typeface="Droid Serif"/>
              <a:cs typeface="Droid Serif"/>
              <a:sym typeface="Droid Serif"/>
            </a:endParaRPr>
          </a:p>
          <a:p>
            <a:pPr marL="0" marR="169877" lvl="0" indent="-977" algn="l" rtl="0">
              <a:lnSpc>
                <a:spcPct val="130688"/>
              </a:lnSpc>
              <a:spcBef>
                <a:spcPts val="1517"/>
              </a:spcBef>
              <a:spcAft>
                <a:spcPts val="0"/>
              </a:spcAft>
              <a:buNone/>
            </a:pPr>
            <a:r>
              <a:rPr lang="en" sz="1399">
                <a:solidFill>
                  <a:schemeClr val="dk1"/>
                </a:solidFill>
                <a:latin typeface="Droid Serif"/>
                <a:ea typeface="Droid Serif"/>
                <a:cs typeface="Droid Serif"/>
                <a:sym typeface="Droid Serif"/>
              </a:rPr>
              <a:t>The delegates of the 1979 Arkansas Constitutional Convention were average Arkansans from different areas of the state.  The convention embodied many delegates from different occupations, different religious preferences, and more importantly, different political agendas, all of which are indicative of the areas they represent.</a:t>
            </a:r>
            <a:endParaRPr sz="1399">
              <a:solidFill>
                <a:schemeClr val="dk1"/>
              </a:solidFill>
              <a:latin typeface="Droid Serif"/>
              <a:ea typeface="Droid Serif"/>
              <a:cs typeface="Droid Serif"/>
              <a:sym typeface="Droid Serif"/>
            </a:endParaRPr>
          </a:p>
          <a:p>
            <a:pPr marL="0" marR="169877" lvl="0" indent="-977" algn="l" rtl="0">
              <a:lnSpc>
                <a:spcPct val="130688"/>
              </a:lnSpc>
              <a:spcBef>
                <a:spcPts val="1517"/>
              </a:spcBef>
              <a:spcAft>
                <a:spcPts val="0"/>
              </a:spcAft>
              <a:buNone/>
            </a:pPr>
            <a:r>
              <a:rPr lang="en" sz="1399">
                <a:solidFill>
                  <a:schemeClr val="dk1"/>
                </a:solidFill>
                <a:latin typeface="Droid Serif"/>
                <a:ea typeface="Droid Serif"/>
                <a:cs typeface="Droid Serif"/>
                <a:sym typeface="Droid Serif"/>
              </a:rPr>
              <a:t>Students will be introduced to the different demographics of the four districts (in 1979) represented at the convention. </a:t>
            </a:r>
            <a:endParaRPr sz="1399">
              <a:solidFill>
                <a:schemeClr val="dk1"/>
              </a:solidFill>
              <a:latin typeface="Droid Serif"/>
              <a:ea typeface="Droid Serif"/>
              <a:cs typeface="Droid Serif"/>
              <a:sym typeface="Droid Serif"/>
            </a:endParaRPr>
          </a:p>
          <a:p>
            <a:pPr marL="0" lvl="0" indent="0" algn="l" rtl="0">
              <a:lnSpc>
                <a:spcPct val="100000"/>
              </a:lnSpc>
              <a:spcBef>
                <a:spcPts val="0"/>
              </a:spcBef>
              <a:spcAft>
                <a:spcPts val="0"/>
              </a:spcAft>
              <a:buNone/>
            </a:pPr>
            <a:endParaRPr sz="1400" b="1">
              <a:latin typeface="Droid Serif"/>
              <a:ea typeface="Droid Serif"/>
              <a:cs typeface="Droid Serif"/>
              <a:sym typeface="Droid Serif"/>
            </a:endParaRPr>
          </a:p>
        </p:txBody>
      </p:sp>
      <p:pic>
        <p:nvPicPr>
          <p:cNvPr id="74" name="Google Shape;74;p14"/>
          <p:cNvPicPr preferRelativeResize="0"/>
          <p:nvPr/>
        </p:nvPicPr>
        <p:blipFill>
          <a:blip r:embed="rId3">
            <a:alphaModFix/>
          </a:blip>
          <a:stretch>
            <a:fillRect/>
          </a:stretch>
        </p:blipFill>
        <p:spPr>
          <a:xfrm>
            <a:off x="152400" y="1304775"/>
            <a:ext cx="4110050" cy="33825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57175"/>
            <a:ext cx="8520600" cy="89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1 ~ Who Were They?</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80" name="Google Shape;80;p15"/>
          <p:cNvSpPr txBox="1">
            <a:spLocks noGrp="1"/>
          </p:cNvSpPr>
          <p:nvPr>
            <p:ph type="body" idx="1"/>
          </p:nvPr>
        </p:nvSpPr>
        <p:spPr>
          <a:xfrm>
            <a:off x="4464175" y="1266325"/>
            <a:ext cx="4368300" cy="3302700"/>
          </a:xfrm>
          <a:prstGeom prst="rect">
            <a:avLst/>
          </a:prstGeom>
        </p:spPr>
        <p:txBody>
          <a:bodyPr spcFirstLastPara="1" wrap="square" lIns="91425" tIns="91425" rIns="91425" bIns="91425" anchor="t" anchorCtr="0">
            <a:noAutofit/>
          </a:bodyPr>
          <a:lstStyle/>
          <a:p>
            <a:pPr marL="232928" marR="208954" lvl="0" indent="2095" algn="l" rtl="0">
              <a:lnSpc>
                <a:spcPct val="130688"/>
              </a:lnSpc>
              <a:spcBef>
                <a:spcPts val="1517"/>
              </a:spcBef>
              <a:spcAft>
                <a:spcPts val="0"/>
              </a:spcAft>
              <a:buNone/>
            </a:pPr>
            <a:r>
              <a:rPr lang="en" sz="1500" b="1">
                <a:solidFill>
                  <a:srgbClr val="709FB0"/>
                </a:solidFill>
                <a:latin typeface="Droid Serif"/>
                <a:ea typeface="Droid Serif"/>
                <a:cs typeface="Droid Serif"/>
                <a:sym typeface="Droid Serif"/>
              </a:rPr>
              <a:t>Objectives</a:t>
            </a:r>
            <a:endParaRPr sz="1500" b="1">
              <a:solidFill>
                <a:srgbClr val="709FB0"/>
              </a:solidFill>
              <a:latin typeface="Droid Serif"/>
              <a:ea typeface="Droid Serif"/>
              <a:cs typeface="Droid Serif"/>
              <a:sym typeface="Droid Serif"/>
            </a:endParaRPr>
          </a:p>
          <a:p>
            <a:pPr marL="457200" marR="208954" lvl="0" indent="-304800" algn="l" rtl="0">
              <a:lnSpc>
                <a:spcPct val="130688"/>
              </a:lnSpc>
              <a:spcBef>
                <a:spcPts val="1517"/>
              </a:spcBef>
              <a:spcAft>
                <a:spcPts val="0"/>
              </a:spcAft>
              <a:buSzPts val="1200"/>
              <a:buFont typeface="Droid Serif"/>
              <a:buAutoNum type="arabicPeriod"/>
            </a:pPr>
            <a:r>
              <a:rPr lang="en" sz="1200">
                <a:latin typeface="Droid Serif"/>
                <a:ea typeface="Droid Serif"/>
                <a:cs typeface="Droid Serif"/>
                <a:sym typeface="Droid Serif"/>
              </a:rPr>
              <a:t>Students will be able to identify and classify the demographics of the respective delegates (e.g., occupations, race, religious preferences, sex, location, etc.) </a:t>
            </a:r>
            <a:endParaRPr sz="1200">
              <a:latin typeface="Droid Serif"/>
              <a:ea typeface="Droid Serif"/>
              <a:cs typeface="Droid Serif"/>
              <a:sym typeface="Droid Serif"/>
            </a:endParaRPr>
          </a:p>
          <a:p>
            <a:pPr marL="457200" marR="208954" lvl="0" indent="0" algn="l" rtl="0">
              <a:lnSpc>
                <a:spcPct val="130688"/>
              </a:lnSpc>
              <a:spcBef>
                <a:spcPts val="1517"/>
              </a:spcBef>
              <a:spcAft>
                <a:spcPts val="0"/>
              </a:spcAft>
              <a:buNone/>
            </a:pPr>
            <a:endParaRPr sz="1200">
              <a:latin typeface="Droid Serif"/>
              <a:ea typeface="Droid Serif"/>
              <a:cs typeface="Droid Serif"/>
              <a:sym typeface="Droid Serif"/>
            </a:endParaRPr>
          </a:p>
          <a:p>
            <a:pPr marL="457200" marR="208954" lvl="0" indent="-304800" algn="l" rtl="0">
              <a:lnSpc>
                <a:spcPct val="130688"/>
              </a:lnSpc>
              <a:spcBef>
                <a:spcPts val="1517"/>
              </a:spcBef>
              <a:spcAft>
                <a:spcPts val="0"/>
              </a:spcAft>
              <a:buSzPts val="1200"/>
              <a:buFont typeface="Droid Serif"/>
              <a:buAutoNum type="arabicPeriod"/>
            </a:pPr>
            <a:r>
              <a:rPr lang="en" sz="1200">
                <a:latin typeface="Droid Serif"/>
                <a:ea typeface="Droid Serif"/>
                <a:cs typeface="Droid Serif"/>
                <a:sym typeface="Droid Serif"/>
              </a:rPr>
              <a:t>Students will be able to infer possible proposals that delegates may or may not support based on the demographics information. </a:t>
            </a:r>
            <a:endParaRPr sz="1200">
              <a:latin typeface="Droid Serif"/>
              <a:ea typeface="Droid Serif"/>
              <a:cs typeface="Droid Serif"/>
              <a:sym typeface="Droid Serif"/>
            </a:endParaRPr>
          </a:p>
          <a:p>
            <a:pPr marL="0" lvl="0" indent="0" algn="l" rtl="0">
              <a:lnSpc>
                <a:spcPct val="100000"/>
              </a:lnSpc>
              <a:spcBef>
                <a:spcPts val="0"/>
              </a:spcBef>
              <a:spcAft>
                <a:spcPts val="0"/>
              </a:spcAft>
              <a:buNone/>
            </a:pPr>
            <a:endParaRPr sz="1200" b="1">
              <a:solidFill>
                <a:srgbClr val="666666"/>
              </a:solidFill>
              <a:latin typeface="Droid Serif"/>
              <a:ea typeface="Droid Serif"/>
              <a:cs typeface="Droid Serif"/>
              <a:sym typeface="Droid Serif"/>
            </a:endParaRPr>
          </a:p>
        </p:txBody>
      </p:sp>
      <p:pic>
        <p:nvPicPr>
          <p:cNvPr id="81" name="Google Shape;81;p15"/>
          <p:cNvPicPr preferRelativeResize="0"/>
          <p:nvPr/>
        </p:nvPicPr>
        <p:blipFill>
          <a:blip r:embed="rId3">
            <a:alphaModFix/>
          </a:blip>
          <a:stretch>
            <a:fillRect/>
          </a:stretch>
        </p:blipFill>
        <p:spPr>
          <a:xfrm>
            <a:off x="1178725" y="1304775"/>
            <a:ext cx="2282421" cy="2681445"/>
          </a:xfrm>
          <a:prstGeom prst="rect">
            <a:avLst/>
          </a:prstGeom>
          <a:noFill/>
          <a:ln>
            <a:noFill/>
          </a:ln>
        </p:spPr>
      </p:pic>
      <p:sp>
        <p:nvSpPr>
          <p:cNvPr id="82" name="Google Shape;82;p15"/>
          <p:cNvSpPr txBox="1"/>
          <p:nvPr/>
        </p:nvSpPr>
        <p:spPr>
          <a:xfrm>
            <a:off x="1178675" y="4138625"/>
            <a:ext cx="2282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i="1">
                <a:latin typeface="Open Sans"/>
                <a:ea typeface="Open Sans"/>
                <a:cs typeface="Open Sans"/>
                <a:sym typeface="Open Sans"/>
              </a:rPr>
              <a:t>Candidate  information sheet representing Denver Thorton from El Dorado, Arkansas.</a:t>
            </a:r>
            <a:endParaRPr sz="900" i="1">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257175"/>
            <a:ext cx="8520600" cy="89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1 ~ Who Were They?</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88" name="Google Shape;88;p16"/>
          <p:cNvSpPr txBox="1">
            <a:spLocks noGrp="1"/>
          </p:cNvSpPr>
          <p:nvPr>
            <p:ph type="body" idx="1"/>
          </p:nvPr>
        </p:nvSpPr>
        <p:spPr>
          <a:xfrm>
            <a:off x="311875" y="1152375"/>
            <a:ext cx="8520600" cy="3663600"/>
          </a:xfrm>
          <a:prstGeom prst="rect">
            <a:avLst/>
          </a:prstGeom>
        </p:spPr>
        <p:txBody>
          <a:bodyPr spcFirstLastPara="1" wrap="square" lIns="91425" tIns="91425" rIns="91425" bIns="91425" anchor="t" anchorCtr="0">
            <a:noAutofit/>
          </a:bodyPr>
          <a:lstStyle/>
          <a:p>
            <a:pPr marL="584" lvl="0" indent="0" algn="l" rtl="0">
              <a:lnSpc>
                <a:spcPct val="100000"/>
              </a:lnSpc>
              <a:spcBef>
                <a:spcPts val="0"/>
              </a:spcBef>
              <a:spcAft>
                <a:spcPts val="0"/>
              </a:spcAft>
              <a:buNone/>
            </a:pPr>
            <a:r>
              <a:rPr lang="en" sz="1400" b="1">
                <a:solidFill>
                  <a:srgbClr val="709FB0"/>
                </a:solidFill>
                <a:latin typeface="Droid Serif"/>
                <a:ea typeface="Droid Serif"/>
                <a:cs typeface="Droid Serif"/>
                <a:sym typeface="Droid Serif"/>
              </a:rPr>
              <a:t>ACTIVITY </a:t>
            </a:r>
            <a:endParaRPr sz="1400" b="1">
              <a:solidFill>
                <a:srgbClr val="709FB0"/>
              </a:solidFill>
              <a:latin typeface="Droid Serif"/>
              <a:ea typeface="Droid Serif"/>
              <a:cs typeface="Droid Serif"/>
              <a:sym typeface="Droid Serif"/>
            </a:endParaRPr>
          </a:p>
          <a:p>
            <a:pPr marL="460691" marR="322943" lvl="0" indent="-225667" algn="l" rtl="0">
              <a:lnSpc>
                <a:spcPct val="130688"/>
              </a:lnSpc>
              <a:spcBef>
                <a:spcPts val="1517"/>
              </a:spcBef>
              <a:spcAft>
                <a:spcPts val="0"/>
              </a:spcAft>
              <a:buNone/>
            </a:pPr>
            <a:r>
              <a:rPr lang="en" sz="1200">
                <a:latin typeface="Droid Serif"/>
                <a:ea typeface="Droid Serif"/>
                <a:cs typeface="Droid Serif"/>
                <a:sym typeface="Droid Serif"/>
              </a:rPr>
              <a:t>1. The teacher will separate the delegates by district and assign each district to a small group. </a:t>
            </a:r>
            <a:endParaRPr sz="1200">
              <a:latin typeface="Droid Serif"/>
              <a:ea typeface="Droid Serif"/>
              <a:cs typeface="Droid Serif"/>
              <a:sym typeface="Droid Serif"/>
            </a:endParaRPr>
          </a:p>
          <a:p>
            <a:pPr marL="461110" marR="49009" lvl="0" indent="-228182" algn="l" rtl="0">
              <a:lnSpc>
                <a:spcPct val="130688"/>
              </a:lnSpc>
              <a:spcBef>
                <a:spcPts val="104"/>
              </a:spcBef>
              <a:spcAft>
                <a:spcPts val="0"/>
              </a:spcAft>
              <a:buNone/>
            </a:pPr>
            <a:r>
              <a:rPr lang="en" sz="1200">
                <a:latin typeface="Droid Serif"/>
                <a:ea typeface="Droid Serif"/>
                <a:cs typeface="Droid Serif"/>
                <a:sym typeface="Droid Serif"/>
              </a:rPr>
              <a:t>2. Students will read the Constitutional Convention Delegate: Candidate Information Sheets. </a:t>
            </a:r>
            <a:endParaRPr sz="1200">
              <a:latin typeface="Droid Serif"/>
              <a:ea typeface="Droid Serif"/>
              <a:cs typeface="Droid Serif"/>
              <a:sym typeface="Droid Serif"/>
            </a:endParaRPr>
          </a:p>
          <a:p>
            <a:pPr marL="462086" marR="489995" lvl="0" indent="-228180" algn="l" rtl="0">
              <a:lnSpc>
                <a:spcPct val="130688"/>
              </a:lnSpc>
              <a:spcBef>
                <a:spcPts val="104"/>
              </a:spcBef>
              <a:spcAft>
                <a:spcPts val="0"/>
              </a:spcAft>
              <a:buNone/>
            </a:pPr>
            <a:r>
              <a:rPr lang="en" sz="1200">
                <a:latin typeface="Droid Serif"/>
                <a:ea typeface="Droid Serif"/>
                <a:cs typeface="Droid Serif"/>
                <a:sym typeface="Droid Serif"/>
              </a:rPr>
              <a:t>3. Students will categorize particular demographic information and count the delegates that apply to each category. </a:t>
            </a:r>
            <a:endParaRPr sz="1200">
              <a:latin typeface="Droid Serif"/>
              <a:ea typeface="Droid Serif"/>
              <a:cs typeface="Droid Serif"/>
              <a:sym typeface="Droid Serif"/>
            </a:endParaRPr>
          </a:p>
          <a:p>
            <a:pPr marL="461388" marR="209417" lvl="0" indent="-233207" algn="l" rtl="0">
              <a:lnSpc>
                <a:spcPct val="130688"/>
              </a:lnSpc>
              <a:spcBef>
                <a:spcPts val="104"/>
              </a:spcBef>
              <a:spcAft>
                <a:spcPts val="0"/>
              </a:spcAft>
              <a:buNone/>
            </a:pPr>
            <a:r>
              <a:rPr lang="en" sz="1200">
                <a:latin typeface="Droid Serif"/>
                <a:ea typeface="Droid Serif"/>
                <a:cs typeface="Droid Serif"/>
                <a:sym typeface="Droid Serif"/>
              </a:rPr>
              <a:t>4. Students will create a graph that reflects the demographics information of their assigned district. </a:t>
            </a:r>
            <a:endParaRPr sz="1200">
              <a:latin typeface="Droid Serif"/>
              <a:ea typeface="Droid Serif"/>
              <a:cs typeface="Droid Serif"/>
              <a:sym typeface="Droid Serif"/>
            </a:endParaRPr>
          </a:p>
          <a:p>
            <a:pPr marL="233486" lvl="0" indent="0" algn="l" rtl="0">
              <a:lnSpc>
                <a:spcPct val="100000"/>
              </a:lnSpc>
              <a:spcBef>
                <a:spcPts val="104"/>
              </a:spcBef>
              <a:spcAft>
                <a:spcPts val="0"/>
              </a:spcAft>
              <a:buNone/>
            </a:pPr>
            <a:r>
              <a:rPr lang="en" sz="1200">
                <a:latin typeface="Droid Serif"/>
                <a:ea typeface="Droid Serif"/>
                <a:cs typeface="Droid Serif"/>
                <a:sym typeface="Droid Serif"/>
              </a:rPr>
              <a:t>5. Students will share their demographic results. </a:t>
            </a:r>
            <a:endParaRPr sz="1200">
              <a:latin typeface="Droid Serif"/>
              <a:ea typeface="Droid Serif"/>
              <a:cs typeface="Droid Serif"/>
              <a:sym typeface="Droid Serif"/>
            </a:endParaRPr>
          </a:p>
          <a:p>
            <a:pPr marL="457060" lvl="0" indent="-222735" algn="l" rtl="0">
              <a:lnSpc>
                <a:spcPct val="130688"/>
              </a:lnSpc>
              <a:spcBef>
                <a:spcPts val="442"/>
              </a:spcBef>
              <a:spcAft>
                <a:spcPts val="0"/>
              </a:spcAft>
              <a:buNone/>
            </a:pPr>
            <a:r>
              <a:rPr lang="en" sz="1200">
                <a:latin typeface="Droid Serif"/>
                <a:ea typeface="Droid Serif"/>
                <a:cs typeface="Droid Serif"/>
                <a:sym typeface="Droid Serif"/>
              </a:rPr>
              <a:t>6. The teacher and students will infer possible proposals from the delegates based on their demographics information. </a:t>
            </a:r>
            <a:endParaRPr sz="1200">
              <a:latin typeface="Droid Serif"/>
              <a:ea typeface="Droid Serif"/>
              <a:cs typeface="Droid Serif"/>
              <a:sym typeface="Droid Serif"/>
            </a:endParaRPr>
          </a:p>
          <a:p>
            <a:pPr marL="0" lvl="0" indent="0" algn="l" rtl="0">
              <a:lnSpc>
                <a:spcPct val="100000"/>
              </a:lnSpc>
              <a:spcBef>
                <a:spcPts val="0"/>
              </a:spcBef>
              <a:spcAft>
                <a:spcPts val="0"/>
              </a:spcAft>
              <a:buNone/>
            </a:pPr>
            <a:r>
              <a:rPr lang="en" sz="1500" b="1">
                <a:solidFill>
                  <a:srgbClr val="666666"/>
                </a:solidFill>
                <a:latin typeface="Droid Serif"/>
                <a:ea typeface="Droid Serif"/>
                <a:cs typeface="Droid Serif"/>
                <a:sym typeface="Droid Serif"/>
              </a:rPr>
              <a:t>	</a:t>
            </a:r>
            <a:endParaRPr sz="1200">
              <a:solidFill>
                <a:srgbClr val="666666"/>
              </a:solidFill>
              <a:latin typeface="Droid Serif"/>
              <a:ea typeface="Droid Serif"/>
              <a:cs typeface="Droid Serif"/>
              <a:sym typeface="Droid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257175"/>
            <a:ext cx="8520600" cy="89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1 ~ Who Were They?</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94" name="Google Shape;94;p17"/>
          <p:cNvSpPr txBox="1">
            <a:spLocks noGrp="1"/>
          </p:cNvSpPr>
          <p:nvPr>
            <p:ph type="body" idx="1"/>
          </p:nvPr>
        </p:nvSpPr>
        <p:spPr>
          <a:xfrm>
            <a:off x="311875" y="1152375"/>
            <a:ext cx="8520600" cy="3663600"/>
          </a:xfrm>
          <a:prstGeom prst="rect">
            <a:avLst/>
          </a:prstGeom>
        </p:spPr>
        <p:txBody>
          <a:bodyPr spcFirstLastPara="1" wrap="square" lIns="91425" tIns="91425" rIns="91425" bIns="91425" anchor="t" anchorCtr="0">
            <a:noAutofit/>
          </a:bodyPr>
          <a:lstStyle/>
          <a:p>
            <a:pPr marL="584" lvl="0" indent="0" algn="l" rtl="0">
              <a:lnSpc>
                <a:spcPct val="100000"/>
              </a:lnSpc>
              <a:spcBef>
                <a:spcPts val="0"/>
              </a:spcBef>
              <a:spcAft>
                <a:spcPts val="0"/>
              </a:spcAft>
              <a:buNone/>
            </a:pPr>
            <a:r>
              <a:rPr lang="en" b="1">
                <a:solidFill>
                  <a:srgbClr val="709FB0"/>
                </a:solidFill>
                <a:latin typeface="Droid Serif"/>
                <a:ea typeface="Droid Serif"/>
                <a:cs typeface="Droid Serif"/>
                <a:sym typeface="Droid Serif"/>
              </a:rPr>
              <a:t>Guiding Questions</a:t>
            </a:r>
            <a:endParaRPr b="1">
              <a:solidFill>
                <a:srgbClr val="709FB0"/>
              </a:solidFill>
              <a:latin typeface="Droid Serif"/>
              <a:ea typeface="Droid Serif"/>
              <a:cs typeface="Droid Serif"/>
              <a:sym typeface="Droid Serif"/>
            </a:endParaRPr>
          </a:p>
          <a:p>
            <a:pPr marL="584" lvl="0" indent="0" algn="l" rtl="0">
              <a:lnSpc>
                <a:spcPct val="100000"/>
              </a:lnSpc>
              <a:spcBef>
                <a:spcPts val="0"/>
              </a:spcBef>
              <a:spcAft>
                <a:spcPts val="0"/>
              </a:spcAft>
              <a:buNone/>
            </a:pPr>
            <a:endParaRPr sz="1400" b="1">
              <a:solidFill>
                <a:schemeClr val="dk1"/>
              </a:solidFill>
              <a:latin typeface="Droid Serif"/>
              <a:ea typeface="Droid Serif"/>
              <a:cs typeface="Droid Serif"/>
              <a:sym typeface="Droid Serif"/>
            </a:endParaRPr>
          </a:p>
          <a:p>
            <a:pPr marL="457200" lvl="0" indent="-317500" algn="l" rtl="0">
              <a:lnSpc>
                <a:spcPct val="100000"/>
              </a:lnSpc>
              <a:spcBef>
                <a:spcPts val="0"/>
              </a:spcBef>
              <a:spcAft>
                <a:spcPts val="0"/>
              </a:spcAft>
              <a:buClr>
                <a:schemeClr val="dk1"/>
              </a:buClr>
              <a:buSzPts val="1400"/>
              <a:buFont typeface="Droid Serif"/>
              <a:buChar char="●"/>
            </a:pPr>
            <a:r>
              <a:rPr lang="en" sz="1400">
                <a:solidFill>
                  <a:schemeClr val="dk1"/>
                </a:solidFill>
                <a:latin typeface="Droid Serif"/>
                <a:ea typeface="Droid Serif"/>
                <a:cs typeface="Droid Serif"/>
                <a:sym typeface="Droid Serif"/>
              </a:rPr>
              <a:t>Is the delegate’s area primarily agricultural or industrial?</a:t>
            </a:r>
            <a:endParaRPr sz="1400">
              <a:solidFill>
                <a:schemeClr val="dk1"/>
              </a:solidFill>
              <a:latin typeface="Droid Serif"/>
              <a:ea typeface="Droid Serif"/>
              <a:cs typeface="Droid Serif"/>
              <a:sym typeface="Droid Serif"/>
            </a:endParaRPr>
          </a:p>
          <a:p>
            <a:pPr marL="457200" lvl="0" indent="-317500" algn="l" rtl="0">
              <a:lnSpc>
                <a:spcPct val="100000"/>
              </a:lnSpc>
              <a:spcBef>
                <a:spcPts val="0"/>
              </a:spcBef>
              <a:spcAft>
                <a:spcPts val="0"/>
              </a:spcAft>
              <a:buClr>
                <a:schemeClr val="dk1"/>
              </a:buClr>
              <a:buSzPts val="1400"/>
              <a:buFont typeface="Droid Serif"/>
              <a:buChar char="●"/>
            </a:pPr>
            <a:r>
              <a:rPr lang="en" sz="1400">
                <a:solidFill>
                  <a:schemeClr val="dk1"/>
                </a:solidFill>
                <a:latin typeface="Droid Serif"/>
                <a:ea typeface="Droid Serif"/>
                <a:cs typeface="Droid Serif"/>
                <a:sym typeface="Droid Serif"/>
              </a:rPr>
              <a:t>Is the delegate from a large city or a small town?  </a:t>
            </a:r>
            <a:endParaRPr sz="1400">
              <a:solidFill>
                <a:schemeClr val="dk1"/>
              </a:solidFill>
              <a:latin typeface="Droid Serif"/>
              <a:ea typeface="Droid Serif"/>
              <a:cs typeface="Droid Serif"/>
              <a:sym typeface="Droid Serif"/>
            </a:endParaRPr>
          </a:p>
          <a:p>
            <a:pPr marL="457200" lvl="0" indent="-317500" algn="l" rtl="0">
              <a:lnSpc>
                <a:spcPct val="100000"/>
              </a:lnSpc>
              <a:spcBef>
                <a:spcPts val="0"/>
              </a:spcBef>
              <a:spcAft>
                <a:spcPts val="0"/>
              </a:spcAft>
              <a:buClr>
                <a:schemeClr val="dk1"/>
              </a:buClr>
              <a:buSzPts val="1400"/>
              <a:buFont typeface="Droid Serif"/>
              <a:buChar char="●"/>
            </a:pPr>
            <a:r>
              <a:rPr lang="en" sz="1400">
                <a:solidFill>
                  <a:schemeClr val="dk1"/>
                </a:solidFill>
                <a:latin typeface="Droid Serif"/>
                <a:ea typeface="Droid Serif"/>
                <a:cs typeface="Droid Serif"/>
                <a:sym typeface="Droid Serif"/>
              </a:rPr>
              <a:t>Is the delegate a current or former member of the Arkansas legislature?</a:t>
            </a:r>
            <a:endParaRPr sz="1400">
              <a:solidFill>
                <a:schemeClr val="dk1"/>
              </a:solidFill>
              <a:latin typeface="Droid Serif"/>
              <a:ea typeface="Droid Serif"/>
              <a:cs typeface="Droid Serif"/>
              <a:sym typeface="Droid Serif"/>
            </a:endParaRPr>
          </a:p>
          <a:p>
            <a:pPr marL="457200" lvl="0" indent="-317500" algn="l" rtl="0">
              <a:lnSpc>
                <a:spcPct val="100000"/>
              </a:lnSpc>
              <a:spcBef>
                <a:spcPts val="0"/>
              </a:spcBef>
              <a:spcAft>
                <a:spcPts val="0"/>
              </a:spcAft>
              <a:buClr>
                <a:schemeClr val="dk1"/>
              </a:buClr>
              <a:buSzPts val="1400"/>
              <a:buFont typeface="Droid Serif"/>
              <a:buChar char="●"/>
            </a:pPr>
            <a:r>
              <a:rPr lang="en" sz="1400">
                <a:solidFill>
                  <a:schemeClr val="dk1"/>
                </a:solidFill>
                <a:latin typeface="Droid Serif"/>
                <a:ea typeface="Droid Serif"/>
                <a:cs typeface="Droid Serif"/>
                <a:sym typeface="Droid Serif"/>
              </a:rPr>
              <a:t>Is the delegate a business person or professional (e.g. attorney, doctor, professor)?</a:t>
            </a:r>
            <a:endParaRPr sz="1400">
              <a:solidFill>
                <a:schemeClr val="dk1"/>
              </a:solidFill>
              <a:latin typeface="Droid Serif"/>
              <a:ea typeface="Droid Serif"/>
              <a:cs typeface="Droid Serif"/>
              <a:sym typeface="Droid Serif"/>
            </a:endParaRPr>
          </a:p>
          <a:p>
            <a:pPr marL="457200" lvl="0" indent="-317500" algn="l" rtl="0">
              <a:lnSpc>
                <a:spcPct val="100000"/>
              </a:lnSpc>
              <a:spcBef>
                <a:spcPts val="0"/>
              </a:spcBef>
              <a:spcAft>
                <a:spcPts val="0"/>
              </a:spcAft>
              <a:buClr>
                <a:schemeClr val="dk1"/>
              </a:buClr>
              <a:buSzPts val="1400"/>
              <a:buFont typeface="Droid Serif"/>
              <a:buChar char="●"/>
            </a:pPr>
            <a:r>
              <a:rPr lang="en" sz="1400">
                <a:solidFill>
                  <a:schemeClr val="dk1"/>
                </a:solidFill>
                <a:latin typeface="Droid Serif"/>
                <a:ea typeface="Droid Serif"/>
                <a:cs typeface="Droid Serif"/>
                <a:sym typeface="Droid Serif"/>
              </a:rPr>
              <a:t>How much influence do you believe the delegate will have at the convention?</a:t>
            </a:r>
            <a:endParaRPr sz="1400">
              <a:solidFill>
                <a:schemeClr val="dk1"/>
              </a:solidFill>
              <a:latin typeface="Droid Serif"/>
              <a:ea typeface="Droid Serif"/>
              <a:cs typeface="Droid Serif"/>
              <a:sym typeface="Droid Serif"/>
            </a:endParaRPr>
          </a:p>
          <a:p>
            <a:pPr marL="457200" lvl="0" indent="-317500" algn="l" rtl="0">
              <a:lnSpc>
                <a:spcPct val="100000"/>
              </a:lnSpc>
              <a:spcBef>
                <a:spcPts val="0"/>
              </a:spcBef>
              <a:spcAft>
                <a:spcPts val="0"/>
              </a:spcAft>
              <a:buClr>
                <a:schemeClr val="dk1"/>
              </a:buClr>
              <a:buSzPts val="1400"/>
              <a:buFont typeface="Droid Serif"/>
              <a:buChar char="●"/>
            </a:pPr>
            <a:r>
              <a:rPr lang="en" sz="1400">
                <a:solidFill>
                  <a:schemeClr val="dk1"/>
                </a:solidFill>
                <a:latin typeface="Droid Serif"/>
                <a:ea typeface="Droid Serif"/>
                <a:cs typeface="Droid Serif"/>
                <a:sym typeface="Droid Serif"/>
              </a:rPr>
              <a:t>How may their constituents, if a current legislature, react to the changes in the Constitution?</a:t>
            </a:r>
            <a:endParaRPr sz="1400">
              <a:solidFill>
                <a:schemeClr val="dk1"/>
              </a:solidFill>
              <a:latin typeface="Droid Serif"/>
              <a:ea typeface="Droid Serif"/>
              <a:cs typeface="Droid Serif"/>
              <a:sym typeface="Droid Serif"/>
            </a:endParaRPr>
          </a:p>
          <a:p>
            <a:pPr marL="457200" lvl="0" indent="457200" algn="l" rtl="0">
              <a:lnSpc>
                <a:spcPct val="100000"/>
              </a:lnSpc>
              <a:spcBef>
                <a:spcPts val="0"/>
              </a:spcBef>
              <a:spcAft>
                <a:spcPts val="0"/>
              </a:spcAft>
              <a:buNone/>
            </a:pPr>
            <a:endParaRPr sz="1400">
              <a:solidFill>
                <a:srgbClr val="666666"/>
              </a:solidFill>
              <a:latin typeface="Droid Serif"/>
              <a:ea typeface="Droid Serif"/>
              <a:cs typeface="Droid Serif"/>
              <a:sym typeface="Droid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278600"/>
            <a:ext cx="8520600" cy="873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1 ~ Who Were They?</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sz="1100"/>
          </a:p>
        </p:txBody>
      </p:sp>
      <p:sp>
        <p:nvSpPr>
          <p:cNvPr id="100" name="Google Shape;100;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500" b="1">
                <a:solidFill>
                  <a:srgbClr val="709FB0"/>
                </a:solidFill>
                <a:latin typeface="Droid Serif"/>
                <a:ea typeface="Droid Serif"/>
                <a:cs typeface="Droid Serif"/>
                <a:sym typeface="Droid Serif"/>
              </a:rPr>
              <a:t>Arkansas History Grades 7-8</a:t>
            </a:r>
            <a:endParaRPr sz="1500" b="1">
              <a:solidFill>
                <a:srgbClr val="709FB0"/>
              </a:solidFill>
              <a:latin typeface="Droid Serif"/>
              <a:ea typeface="Droid Serif"/>
              <a:cs typeface="Droid Serif"/>
              <a:sym typeface="Droid Serif"/>
            </a:endParaRPr>
          </a:p>
          <a:p>
            <a:pPr marL="0" lvl="0" indent="0" algn="l" rtl="0">
              <a:lnSpc>
                <a:spcPct val="100000"/>
              </a:lnSpc>
              <a:spcBef>
                <a:spcPts val="0"/>
              </a:spcBef>
              <a:spcAft>
                <a:spcPts val="0"/>
              </a:spcAft>
              <a:buNone/>
            </a:pPr>
            <a:r>
              <a:rPr lang="en" sz="1308" b="1">
                <a:solidFill>
                  <a:srgbClr val="709FB0"/>
                </a:solidFill>
                <a:latin typeface="Droid Serif"/>
                <a:ea typeface="Droid Serif"/>
                <a:cs typeface="Droid Serif"/>
                <a:sym typeface="Droid Serif"/>
              </a:rPr>
              <a:t>Str</a:t>
            </a:r>
            <a:r>
              <a:rPr lang="en" sz="1250" b="1">
                <a:solidFill>
                  <a:srgbClr val="709FB0"/>
                </a:solidFill>
                <a:latin typeface="Droid Serif"/>
                <a:ea typeface="Droid Serif"/>
                <a:cs typeface="Droid Serif"/>
                <a:sym typeface="Droid Serif"/>
              </a:rPr>
              <a:t>and: Civics and Government</a:t>
            </a:r>
            <a:endParaRPr sz="1250" b="1">
              <a:solidFill>
                <a:srgbClr val="709FB0"/>
              </a:solidFill>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CG.5.AH.7-8.2: Examine features of government in Arkansas with reference to the</a:t>
            </a:r>
            <a:endParaRPr sz="1250">
              <a:latin typeface="Droid Serif"/>
              <a:ea typeface="Droid Serif"/>
              <a:cs typeface="Droid Serif"/>
              <a:sym typeface="Droid Serif"/>
            </a:endParaRPr>
          </a:p>
          <a:p>
            <a:pPr marL="457200" lvl="0" indent="457200" algn="l" rtl="0">
              <a:lnSpc>
                <a:spcPct val="100000"/>
              </a:lnSpc>
              <a:spcBef>
                <a:spcPts val="0"/>
              </a:spcBef>
              <a:spcAft>
                <a:spcPts val="0"/>
              </a:spcAft>
              <a:buNone/>
            </a:pPr>
            <a:r>
              <a:rPr lang="en" sz="1250">
                <a:latin typeface="Droid Serif"/>
                <a:ea typeface="Droid Serif"/>
                <a:cs typeface="Droid Serif"/>
                <a:sym typeface="Droid Serif"/>
              </a:rPr>
              <a:t>Arkansas Constitution.</a:t>
            </a:r>
            <a:endParaRPr sz="1250">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CG.5.AH.7-8.3: Analyze the political process in Arkansas (e.g., voting, party politics, role of media, changes in</a:t>
            </a:r>
            <a:endParaRPr sz="125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50">
                <a:latin typeface="Droid Serif"/>
                <a:ea typeface="Droid Serif"/>
                <a:cs typeface="Droid Serif"/>
                <a:sym typeface="Droid Serif"/>
              </a:rPr>
              <a:t>the election process, term limits)</a:t>
            </a:r>
            <a:endParaRPr sz="1250">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CG.5.AH.7-8.4: Examine rights and responsibilities of citizenship in Arkansas.</a:t>
            </a:r>
            <a:endParaRPr sz="1250">
              <a:latin typeface="Droid Serif"/>
              <a:ea typeface="Droid Serif"/>
              <a:cs typeface="Droid Serif"/>
              <a:sym typeface="Droid Serif"/>
            </a:endParaRPr>
          </a:p>
          <a:p>
            <a:pPr marL="0" lvl="0" indent="0" algn="l" rtl="0">
              <a:lnSpc>
                <a:spcPct val="100000"/>
              </a:lnSpc>
              <a:spcBef>
                <a:spcPts val="0"/>
              </a:spcBef>
              <a:spcAft>
                <a:spcPts val="0"/>
              </a:spcAft>
              <a:buNone/>
            </a:pPr>
            <a:r>
              <a:rPr lang="en" sz="1250" b="1">
                <a:solidFill>
                  <a:srgbClr val="709FB0"/>
                </a:solidFill>
                <a:latin typeface="Droid Serif"/>
                <a:ea typeface="Droid Serif"/>
                <a:cs typeface="Droid Serif"/>
                <a:sym typeface="Droid Serif"/>
              </a:rPr>
              <a:t>Strand: History</a:t>
            </a:r>
            <a:endParaRPr sz="1250" b="1">
              <a:solidFill>
                <a:srgbClr val="709FB0"/>
              </a:solidFill>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H.7.AH.7-8.1: Evaluate ways that historical events in Arkansas were shaped by circumstances in time</a:t>
            </a:r>
            <a:endParaRPr sz="125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50">
                <a:latin typeface="Droid Serif"/>
                <a:ea typeface="Droid Serif"/>
                <a:cs typeface="Droid Serif"/>
                <a:sym typeface="Droid Serif"/>
              </a:rPr>
              <a:t>and place</a:t>
            </a:r>
            <a:endParaRPr sz="1250">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H.7.AH.7-8.10: Research contributions made by Arkansans in the fields of art, medicine, politics, science, </a:t>
            </a:r>
            <a:endParaRPr sz="125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50">
                <a:latin typeface="Droid Serif"/>
                <a:ea typeface="Droid Serif"/>
                <a:cs typeface="Droid Serif"/>
                <a:sym typeface="Droid Serif"/>
              </a:rPr>
              <a:t>and technology in the 20th and 21st centuries</a:t>
            </a:r>
            <a:endParaRPr sz="1250">
              <a:latin typeface="Droid Serif"/>
              <a:ea typeface="Droid Serif"/>
              <a:cs typeface="Droid Serif"/>
              <a:sym typeface="Droid Serif"/>
            </a:endParaRPr>
          </a:p>
          <a:p>
            <a:pPr marL="457200" lvl="0" indent="-307975" algn="l" rtl="0">
              <a:lnSpc>
                <a:spcPct val="100000"/>
              </a:lnSpc>
              <a:spcBef>
                <a:spcPts val="0"/>
              </a:spcBef>
              <a:spcAft>
                <a:spcPts val="0"/>
              </a:spcAft>
              <a:buSzPts val="1250"/>
              <a:buFont typeface="Droid Serif"/>
              <a:buAutoNum type="arabicPeriod"/>
            </a:pPr>
            <a:r>
              <a:rPr lang="en" sz="1250">
                <a:latin typeface="Droid Serif"/>
                <a:ea typeface="Droid Serif"/>
                <a:cs typeface="Droid Serif"/>
                <a:sym typeface="Droid Serif"/>
              </a:rPr>
              <a:t>H.7.AH.7-8.11: Construct historical arguments about the contributions made by various political and </a:t>
            </a:r>
            <a:endParaRPr sz="125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50">
                <a:latin typeface="Droid Serif"/>
                <a:ea typeface="Droid Serif"/>
                <a:cs typeface="Droid Serif"/>
                <a:sym typeface="Droid Serif"/>
              </a:rPr>
              <a:t>military leaders in Arkansas.</a:t>
            </a:r>
            <a:endParaRPr sz="1250">
              <a:latin typeface="Droid Serif"/>
              <a:ea typeface="Droid Serif"/>
              <a:cs typeface="Droid Serif"/>
              <a:sym typeface="Droid Serif"/>
            </a:endParaRPr>
          </a:p>
          <a:p>
            <a:pPr marL="0" lvl="0" indent="0" algn="l" rtl="0">
              <a:spcBef>
                <a:spcPts val="0"/>
              </a:spcBef>
              <a:spcAft>
                <a:spcPts val="1200"/>
              </a:spcAft>
              <a:buNone/>
            </a:pPr>
            <a:endParaRPr sz="12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321475"/>
            <a:ext cx="8520600" cy="83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1 ~ Who Were They?</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106" name="Google Shape;106;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400" b="1">
                <a:solidFill>
                  <a:srgbClr val="709FB0"/>
                </a:solidFill>
                <a:latin typeface="Droid Serif"/>
                <a:ea typeface="Droid Serif"/>
                <a:cs typeface="Droid Serif"/>
                <a:sym typeface="Droid Serif"/>
              </a:rPr>
              <a:t>Arkansas History Grades 9-12</a:t>
            </a:r>
            <a:endParaRPr sz="1400" b="1">
              <a:solidFill>
                <a:srgbClr val="709FB0"/>
              </a:solidFill>
              <a:latin typeface="Droid Serif"/>
              <a:ea typeface="Droid Serif"/>
              <a:cs typeface="Droid Serif"/>
              <a:sym typeface="Droid Serif"/>
            </a:endParaRPr>
          </a:p>
          <a:p>
            <a:pPr marL="0" lvl="0" indent="0" algn="l" rtl="0">
              <a:lnSpc>
                <a:spcPct val="100000"/>
              </a:lnSpc>
              <a:spcBef>
                <a:spcPts val="0"/>
              </a:spcBef>
              <a:spcAft>
                <a:spcPts val="0"/>
              </a:spcAft>
              <a:buNone/>
            </a:pPr>
            <a:r>
              <a:rPr lang="en" sz="1200" b="1">
                <a:solidFill>
                  <a:srgbClr val="709FB0"/>
                </a:solidFill>
                <a:latin typeface="Droid Serif"/>
                <a:ea typeface="Droid Serif"/>
                <a:cs typeface="Droid Serif"/>
                <a:sym typeface="Droid Serif"/>
              </a:rPr>
              <a:t>Strand: Era 6: Modern Era 1968 to Present</a:t>
            </a:r>
            <a:endParaRPr sz="1200">
              <a:solidFill>
                <a:srgbClr val="709FB0"/>
              </a:solidFill>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Era6.6.AH.9-12.4: Analyze ways that Arkansans addressed a variety of public issues by using or challenging</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local, state, national, and international laws</a:t>
            </a:r>
            <a:endParaRPr sz="1200">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Era6.6.AR.9-12.5: Research contributions made by Arkansans in the fields of art, medicine, politics, science, </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and technology</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endParaRPr sz="1200">
              <a:latin typeface="Droid Serif"/>
              <a:ea typeface="Droid Serif"/>
              <a:cs typeface="Droid Serif"/>
              <a:sym typeface="Droid Serif"/>
            </a:endParaRPr>
          </a:p>
          <a:p>
            <a:pPr marL="0" lvl="0" indent="0" algn="l" rtl="0">
              <a:lnSpc>
                <a:spcPct val="100000"/>
              </a:lnSpc>
              <a:spcBef>
                <a:spcPts val="0"/>
              </a:spcBef>
              <a:spcAft>
                <a:spcPts val="0"/>
              </a:spcAft>
              <a:buNone/>
            </a:pPr>
            <a:r>
              <a:rPr lang="en" sz="1400" b="1">
                <a:solidFill>
                  <a:srgbClr val="709FB0"/>
                </a:solidFill>
                <a:latin typeface="Droid Serif"/>
                <a:ea typeface="Droid Serif"/>
                <a:cs typeface="Droid Serif"/>
                <a:sym typeface="Droid Serif"/>
              </a:rPr>
              <a:t>Civics </a:t>
            </a:r>
            <a:endParaRPr sz="1400" b="1">
              <a:solidFill>
                <a:srgbClr val="709FB0"/>
              </a:solidFill>
              <a:latin typeface="Droid Serif"/>
              <a:ea typeface="Droid Serif"/>
              <a:cs typeface="Droid Serif"/>
              <a:sym typeface="Droid Serif"/>
            </a:endParaRPr>
          </a:p>
          <a:p>
            <a:pPr marL="0" lvl="0" indent="0" algn="l" rtl="0">
              <a:lnSpc>
                <a:spcPct val="100000"/>
              </a:lnSpc>
              <a:spcBef>
                <a:spcPts val="0"/>
              </a:spcBef>
              <a:spcAft>
                <a:spcPts val="0"/>
              </a:spcAft>
              <a:buNone/>
            </a:pPr>
            <a:r>
              <a:rPr lang="en" sz="1200" b="1">
                <a:solidFill>
                  <a:srgbClr val="709FB0"/>
                </a:solidFill>
                <a:latin typeface="Droid Serif"/>
                <a:ea typeface="Droid Serif"/>
                <a:cs typeface="Droid Serif"/>
                <a:sym typeface="Droid Serif"/>
              </a:rPr>
              <a:t>Strand: Civic and Political Institutions</a:t>
            </a:r>
            <a:endParaRPr sz="1200" b="1">
              <a:solidFill>
                <a:srgbClr val="709FB0"/>
              </a:solidFill>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CPI.1.C.4: Analyze the purpose, organization, authority, and function of each of the three branches of</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government at the federal and state levels </a:t>
            </a:r>
            <a:endParaRPr sz="1200">
              <a:latin typeface="Droid Serif"/>
              <a:ea typeface="Droid Serif"/>
              <a:cs typeface="Droid Serif"/>
              <a:sym typeface="Droid Serif"/>
            </a:endParaRPr>
          </a:p>
          <a:p>
            <a:pPr marL="0" lvl="0" indent="0" algn="l" rtl="0">
              <a:lnSpc>
                <a:spcPct val="100000"/>
              </a:lnSpc>
              <a:spcBef>
                <a:spcPts val="0"/>
              </a:spcBef>
              <a:spcAft>
                <a:spcPts val="0"/>
              </a:spcAft>
              <a:buNone/>
            </a:pPr>
            <a:endParaRPr sz="1200">
              <a:latin typeface="Droid Serif"/>
              <a:ea typeface="Droid Serif"/>
              <a:cs typeface="Droid Serif"/>
              <a:sym typeface="Droid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289325"/>
            <a:ext cx="8520600" cy="863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1 ~ Who Were They?</a:t>
            </a:r>
            <a:endParaRPr/>
          </a:p>
          <a:p>
            <a:pPr marL="0" lvl="0" indent="0" algn="l" rtl="0">
              <a:spcBef>
                <a:spcPts val="0"/>
              </a:spcBef>
              <a:spcAft>
                <a:spcPts val="0"/>
              </a:spcAft>
              <a:buNone/>
            </a:pPr>
            <a:r>
              <a:rPr lang="en" sz="1322"/>
              <a:t>Curriculum Guide</a:t>
            </a:r>
            <a:endParaRPr sz="1322"/>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112" name="Google Shape;112;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400" b="1">
                <a:solidFill>
                  <a:srgbClr val="709FB0"/>
                </a:solidFill>
                <a:latin typeface="Droid Serif"/>
                <a:ea typeface="Droid Serif"/>
                <a:cs typeface="Droid Serif"/>
                <a:sym typeface="Droid Serif"/>
              </a:rPr>
              <a:t>Civics </a:t>
            </a:r>
            <a:endParaRPr sz="1400" b="1">
              <a:solidFill>
                <a:srgbClr val="709FB0"/>
              </a:solidFill>
              <a:latin typeface="Droid Serif"/>
              <a:ea typeface="Droid Serif"/>
              <a:cs typeface="Droid Serif"/>
              <a:sym typeface="Droid Serif"/>
            </a:endParaRPr>
          </a:p>
          <a:p>
            <a:pPr marL="0" lvl="0" indent="0" algn="l" rtl="0">
              <a:lnSpc>
                <a:spcPct val="100000"/>
              </a:lnSpc>
              <a:spcBef>
                <a:spcPts val="0"/>
              </a:spcBef>
              <a:spcAft>
                <a:spcPts val="0"/>
              </a:spcAft>
              <a:buNone/>
            </a:pPr>
            <a:r>
              <a:rPr lang="en" sz="1200" b="1">
                <a:solidFill>
                  <a:srgbClr val="709FB0"/>
                </a:solidFill>
                <a:latin typeface="Droid Serif"/>
                <a:ea typeface="Droid Serif"/>
                <a:cs typeface="Droid Serif"/>
                <a:sym typeface="Droid Serif"/>
              </a:rPr>
              <a:t>Strand: Participation and Deliberation</a:t>
            </a:r>
            <a:endParaRPr sz="1200" b="1">
              <a:solidFill>
                <a:srgbClr val="709FB0"/>
              </a:solidFill>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PD.3.C.1: Evaluate rights and responsibilities of citizens in the United States</a:t>
            </a:r>
            <a:endParaRPr sz="1200">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PD.3.C.3: Construct explanations of the ways citizenship in the United States has changed over time and </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been affected by public policy, geographic location, state and federal law, and demographics using a variety of sources</a:t>
            </a:r>
            <a:endParaRPr sz="1200">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PD.5.C.2: Analyze the election process in federal, state, and local governments (e.g., voter registration, </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primary election, general election)</a:t>
            </a:r>
            <a:endParaRPr sz="1200">
              <a:latin typeface="Droid Serif"/>
              <a:ea typeface="Droid Serif"/>
              <a:cs typeface="Droid Serif"/>
              <a:sym typeface="Droid Serif"/>
            </a:endParaRPr>
          </a:p>
          <a:p>
            <a:pPr marL="0" lvl="0" indent="0" algn="l" rtl="0">
              <a:lnSpc>
                <a:spcPct val="100000"/>
              </a:lnSpc>
              <a:spcBef>
                <a:spcPts val="0"/>
              </a:spcBef>
              <a:spcAft>
                <a:spcPts val="0"/>
              </a:spcAft>
              <a:buNone/>
            </a:pPr>
            <a:r>
              <a:rPr lang="en" sz="1200" b="1">
                <a:solidFill>
                  <a:srgbClr val="709FB0"/>
                </a:solidFill>
                <a:latin typeface="Droid Serif"/>
                <a:ea typeface="Droid Serif"/>
                <a:cs typeface="Droid Serif"/>
                <a:sym typeface="Droid Serif"/>
              </a:rPr>
              <a:t>Strand: Processes, Rules, and Laws</a:t>
            </a:r>
            <a:endParaRPr sz="1200" b="1">
              <a:solidFill>
                <a:srgbClr val="709FB0"/>
              </a:solidFill>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PRL.6.C.1: Investigate various methods for creating federal, state, and local laws</a:t>
            </a:r>
            <a:endParaRPr sz="1200">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PRL.6.C.2: Compare and contrast the formal and informal methods of amending the U.S. Constitution</a:t>
            </a:r>
            <a:endParaRPr sz="1200">
              <a:latin typeface="Droid Serif"/>
              <a:ea typeface="Droid Serif"/>
              <a:cs typeface="Droid Serif"/>
              <a:sym typeface="Droid Serif"/>
            </a:endParaRPr>
          </a:p>
          <a:p>
            <a:pPr marL="914400" lvl="0" indent="0" algn="l" rtl="0">
              <a:lnSpc>
                <a:spcPct val="100000"/>
              </a:lnSpc>
              <a:spcBef>
                <a:spcPts val="0"/>
              </a:spcBef>
              <a:spcAft>
                <a:spcPts val="0"/>
              </a:spcAft>
              <a:buNone/>
            </a:pPr>
            <a:r>
              <a:rPr lang="en" sz="1200">
                <a:latin typeface="Droid Serif"/>
                <a:ea typeface="Droid Serif"/>
                <a:cs typeface="Droid Serif"/>
                <a:sym typeface="Droid Serif"/>
              </a:rPr>
              <a:t>(Arkansas Constitution)</a:t>
            </a:r>
            <a:endParaRPr sz="1200">
              <a:latin typeface="Droid Serif"/>
              <a:ea typeface="Droid Serif"/>
              <a:cs typeface="Droid Serif"/>
              <a:sym typeface="Droid Serif"/>
            </a:endParaRPr>
          </a:p>
          <a:p>
            <a:pPr marL="457200" lvl="0" indent="-304800" algn="l" rtl="0">
              <a:lnSpc>
                <a:spcPct val="100000"/>
              </a:lnSpc>
              <a:spcBef>
                <a:spcPts val="0"/>
              </a:spcBef>
              <a:spcAft>
                <a:spcPts val="0"/>
              </a:spcAft>
              <a:buSzPts val="1200"/>
              <a:buFont typeface="Droid Serif"/>
              <a:buAutoNum type="arabicPeriod"/>
            </a:pPr>
            <a:r>
              <a:rPr lang="en" sz="1200">
                <a:latin typeface="Droid Serif"/>
                <a:ea typeface="Droid Serif"/>
                <a:cs typeface="Droid Serif"/>
                <a:sym typeface="Droid Serif"/>
              </a:rPr>
              <a:t>PRL.7.C.3: Analyze cooperation and conflict between federal and state governments </a:t>
            </a:r>
            <a:endParaRPr sz="1200">
              <a:latin typeface="Droid Serif"/>
              <a:ea typeface="Droid Serif"/>
              <a:cs typeface="Droid Serif"/>
              <a:sym typeface="Droid Serif"/>
            </a:endParaRPr>
          </a:p>
          <a:p>
            <a:pPr marL="0" lvl="0" indent="0" algn="l" rtl="0">
              <a:lnSpc>
                <a:spcPct val="100000"/>
              </a:lnSpc>
              <a:spcBef>
                <a:spcPts val="0"/>
              </a:spcBef>
              <a:spcAft>
                <a:spcPts val="0"/>
              </a:spcAft>
              <a:buNone/>
            </a:pPr>
            <a:endParaRPr sz="1200">
              <a:latin typeface="Droid Serif"/>
              <a:ea typeface="Droid Serif"/>
              <a:cs typeface="Droid Serif"/>
              <a:sym typeface="Droid Serif"/>
            </a:endParaRPr>
          </a:p>
          <a:p>
            <a:pPr marL="0" lvl="0" indent="0" algn="l" rtl="0">
              <a:lnSpc>
                <a:spcPct val="100000"/>
              </a:lnSpc>
              <a:spcBef>
                <a:spcPts val="0"/>
              </a:spcBef>
              <a:spcAft>
                <a:spcPts val="0"/>
              </a:spcAft>
              <a:buNone/>
            </a:pPr>
            <a:endParaRPr sz="1200">
              <a:latin typeface="Droid Serif"/>
              <a:ea typeface="Droid Serif"/>
              <a:cs typeface="Droid Serif"/>
              <a:sym typeface="Droid Serif"/>
            </a:endParaRPr>
          </a:p>
        </p:txBody>
      </p:sp>
    </p:spTree>
  </p:cSld>
  <p:clrMapOvr>
    <a:masterClrMapping/>
  </p:clrMapOvr>
</p:sld>
</file>

<file path=ppt/theme/theme1.xml><?xml version="1.0" encoding="utf-8"?>
<a:theme xmlns:a="http://schemas.openxmlformats.org/drawingml/2006/main" name="Tropic">
  <a:themeElements>
    <a:clrScheme name="Tropic">
      <a:dk1>
        <a:srgbClr val="29415B"/>
      </a:dk1>
      <a:lt1>
        <a:srgbClr val="FCFAF7"/>
      </a:lt1>
      <a:dk2>
        <a:srgbClr val="29415B"/>
      </a:dk2>
      <a:lt2>
        <a:srgbClr val="29415B"/>
      </a:lt2>
      <a:accent1>
        <a:srgbClr val="29415B"/>
      </a:accent1>
      <a:accent2>
        <a:srgbClr val="CE93D8"/>
      </a:accent2>
      <a:accent3>
        <a:srgbClr val="FC463B"/>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749</Words>
  <Application>Microsoft Office PowerPoint</Application>
  <PresentationFormat>On-screen Show (16:9)</PresentationFormat>
  <Paragraphs>77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Droid Serif</vt:lpstr>
      <vt:lpstr>Arial</vt:lpstr>
      <vt:lpstr>PT Sans Narrow</vt:lpstr>
      <vt:lpstr>Open Sans</vt:lpstr>
      <vt:lpstr>Tropic</vt:lpstr>
      <vt:lpstr>1979 Arkansas State Constitutional Convention</vt:lpstr>
      <vt:lpstr>Exercise 1 ~ Who Were They? Curriculum Guide  </vt:lpstr>
      <vt:lpstr>Exercise 1 ~ Who Were They? Curriculum Guide  </vt:lpstr>
      <vt:lpstr>Exercise 1 ~ Who Were They? Curriculum Guide  </vt:lpstr>
      <vt:lpstr>Exercise 1 ~ Who Were They? Curriculum Guide  </vt:lpstr>
      <vt:lpstr>Exercise 1 ~ Who Were They? Curriculum Guide </vt:lpstr>
      <vt:lpstr>Exercise 1 ~ Who Were They? Curriculum Guide  </vt:lpstr>
      <vt:lpstr>Exercise 1 ~ Who Were They? Curriculum Guide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1979 Arkansas State Constitutional Convention</dc:title>
  <dc:creator>Emily Summers Yarberry</dc:creator>
  <cp:lastModifiedBy>Emily Summers Yarberry</cp:lastModifiedBy>
  <cp:revision>1</cp:revision>
  <dcterms:modified xsi:type="dcterms:W3CDTF">2021-06-14T21:26:56Z</dcterms:modified>
</cp:coreProperties>
</file>