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78" r:id="rId3"/>
    <p:sldId id="279" r:id="rId4"/>
    <p:sldId id="280" r:id="rId5"/>
    <p:sldId id="281" r:id="rId6"/>
    <p:sldId id="282" r:id="rId7"/>
    <p:sldId id="283" r:id="rId8"/>
    <p:sldId id="284" r:id="rId9"/>
  </p:sldIdLst>
  <p:sldSz cx="9144000" cy="5143500" type="screen16x9"/>
  <p:notesSz cx="6858000" cy="9144000"/>
  <p:embeddedFontLst>
    <p:embeddedFont>
      <p:font typeface="PT Sans Narrow" panose="020B0604020202020204" charset="0"/>
      <p:regular r:id="rId11"/>
      <p:bold r:id="rId12"/>
    </p:embeddedFont>
    <p:embeddedFont>
      <p:font typeface="Open Sans"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bcecd16850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bcecd16850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bcecd16850_0_2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bcecd16850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bcecd16850_0_2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bcecd16850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bcecd16850_0_2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bcecd16850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bcecd16850_0_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bcecd16850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bcecd16850_0_2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bcecd16850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bcecd16850_0_2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bcecd16850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232306"/>
            <a:ext cx="7136700" cy="15420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solidFill>
                  <a:schemeClr val="dk2"/>
                </a:solidFill>
              </a:rPr>
              <a:t>1979 Arkansas State Constitutional Convention</a:t>
            </a:r>
            <a:endParaRPr>
              <a:solidFill>
                <a:schemeClr val="dk2"/>
              </a:solidFill>
            </a:endParaRPr>
          </a:p>
        </p:txBody>
      </p:sp>
      <p:sp>
        <p:nvSpPr>
          <p:cNvPr id="67" name="Google Shape;67;p13"/>
          <p:cNvSpPr txBox="1">
            <a:spLocks noGrp="1"/>
          </p:cNvSpPr>
          <p:nvPr>
            <p:ph type="subTitle" idx="1"/>
          </p:nvPr>
        </p:nvSpPr>
        <p:spPr>
          <a:xfrm>
            <a:off x="2137225" y="3171821"/>
            <a:ext cx="4870500" cy="4707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a:t>Digital Curriculum Guide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311700" y="257175"/>
            <a:ext cx="8520600" cy="89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Exercise 3 ~ Let’s Make Some Changes</a:t>
            </a:r>
            <a:endParaRPr/>
          </a:p>
          <a:p>
            <a:pPr marL="0" lvl="0" indent="0" algn="l" rtl="0">
              <a:spcBef>
                <a:spcPts val="0"/>
              </a:spcBef>
              <a:spcAft>
                <a:spcPts val="0"/>
              </a:spcAft>
              <a:buNone/>
            </a:pPr>
            <a:r>
              <a:rPr lang="en" sz="1322"/>
              <a:t>Curriculum Guide</a:t>
            </a:r>
            <a:endParaRPr sz="1322"/>
          </a:p>
          <a:p>
            <a:pPr marL="0" lvl="0" indent="0" algn="l" rtl="0">
              <a:spcBef>
                <a:spcPts val="0"/>
              </a:spcBef>
              <a:spcAft>
                <a:spcPts val="0"/>
              </a:spcAft>
              <a:buNone/>
            </a:pPr>
            <a:endParaRPr sz="1100"/>
          </a:p>
          <a:p>
            <a:pPr marL="0" lvl="0" indent="0" algn="l" rtl="0">
              <a:spcBef>
                <a:spcPts val="0"/>
              </a:spcBef>
              <a:spcAft>
                <a:spcPts val="0"/>
              </a:spcAft>
              <a:buNone/>
            </a:pPr>
            <a:endParaRPr/>
          </a:p>
        </p:txBody>
      </p:sp>
      <p:sp>
        <p:nvSpPr>
          <p:cNvPr id="202" name="Google Shape;202;p35"/>
          <p:cNvSpPr txBox="1">
            <a:spLocks noGrp="1"/>
          </p:cNvSpPr>
          <p:nvPr>
            <p:ph type="body" idx="1"/>
          </p:nvPr>
        </p:nvSpPr>
        <p:spPr>
          <a:xfrm>
            <a:off x="4414850" y="1266325"/>
            <a:ext cx="4417500" cy="3302700"/>
          </a:xfrm>
          <a:prstGeom prst="rect">
            <a:avLst/>
          </a:prstGeom>
        </p:spPr>
        <p:txBody>
          <a:bodyPr spcFirstLastPara="1" wrap="square" lIns="91425" tIns="91425" rIns="91425" bIns="91425" anchor="t" anchorCtr="0">
            <a:normAutofit fontScale="77500" lnSpcReduction="20000"/>
          </a:bodyPr>
          <a:lstStyle/>
          <a:p>
            <a:pPr marL="9927" lvl="0" indent="0" algn="l" rtl="0">
              <a:lnSpc>
                <a:spcPct val="100000"/>
              </a:lnSpc>
              <a:spcBef>
                <a:spcPts val="2883"/>
              </a:spcBef>
              <a:spcAft>
                <a:spcPts val="0"/>
              </a:spcAft>
              <a:buNone/>
            </a:pPr>
            <a:r>
              <a:rPr lang="en" sz="2100" b="1">
                <a:solidFill>
                  <a:srgbClr val="709FB0"/>
                </a:solidFill>
                <a:latin typeface="Droid Serif"/>
                <a:ea typeface="Droid Serif"/>
                <a:cs typeface="Droid Serif"/>
                <a:sym typeface="Droid Serif"/>
              </a:rPr>
              <a:t>OVERVIEW &amp; PURPOSE </a:t>
            </a:r>
            <a:endParaRPr sz="2100" b="1">
              <a:solidFill>
                <a:srgbClr val="709FB0"/>
              </a:solidFill>
              <a:latin typeface="Droid Serif"/>
              <a:ea typeface="Droid Serif"/>
              <a:cs typeface="Droid Serif"/>
              <a:sym typeface="Droid Serif"/>
            </a:endParaRPr>
          </a:p>
          <a:p>
            <a:pPr marL="1535" marR="1412" lvl="0" indent="2653" algn="l" rtl="0">
              <a:lnSpc>
                <a:spcPct val="130688"/>
              </a:lnSpc>
              <a:spcBef>
                <a:spcPts val="1517"/>
              </a:spcBef>
              <a:spcAft>
                <a:spcPts val="0"/>
              </a:spcAft>
              <a:buNone/>
            </a:pPr>
            <a:r>
              <a:rPr lang="en" sz="1400">
                <a:solidFill>
                  <a:schemeClr val="dk1"/>
                </a:solidFill>
                <a:latin typeface="Droid Serif"/>
                <a:ea typeface="Droid Serif"/>
                <a:cs typeface="Droid Serif"/>
                <a:sym typeface="Droid Serif"/>
              </a:rPr>
              <a:t>The Arkansas Constitutional Convention of 1979 set out to change the Arkansas Constitution of 1874. By 1979, many financial,  social, and cultural issues during the Reconstruction Era became obsolete over time. Delegates came together to make changes that reflected the modern era, such as population growth, industrial growth, and agricultural changes. Many proposed constitutional changes came from individuals, while other proposals came from collective groups of the state legislative committees. </a:t>
            </a:r>
            <a:endParaRPr sz="1400">
              <a:solidFill>
                <a:schemeClr val="dk1"/>
              </a:solidFill>
              <a:latin typeface="Droid Serif"/>
              <a:ea typeface="Droid Serif"/>
              <a:cs typeface="Droid Serif"/>
              <a:sym typeface="Droid Serif"/>
            </a:endParaRPr>
          </a:p>
          <a:p>
            <a:pPr marL="1535" marR="1412" lvl="0" indent="2653" algn="l" rtl="0">
              <a:lnSpc>
                <a:spcPct val="130688"/>
              </a:lnSpc>
              <a:spcBef>
                <a:spcPts val="1517"/>
              </a:spcBef>
              <a:spcAft>
                <a:spcPts val="0"/>
              </a:spcAft>
              <a:buNone/>
            </a:pPr>
            <a:r>
              <a:rPr lang="en" sz="1400">
                <a:solidFill>
                  <a:schemeClr val="dk1"/>
                </a:solidFill>
                <a:latin typeface="Droid Serif"/>
                <a:ea typeface="Droid Serif"/>
                <a:cs typeface="Droid Serif"/>
                <a:sym typeface="Droid Serif"/>
              </a:rPr>
              <a:t>Students will research the </a:t>
            </a:r>
            <a:r>
              <a:rPr lang="en" sz="1400" i="1">
                <a:solidFill>
                  <a:schemeClr val="dk1"/>
                </a:solidFill>
                <a:latin typeface="Droid Serif"/>
                <a:ea typeface="Droid Serif"/>
                <a:cs typeface="Droid Serif"/>
                <a:sym typeface="Droid Serif"/>
              </a:rPr>
              <a:t>1979 Arkansas Constitutional Convention: Daily Digest </a:t>
            </a:r>
            <a:r>
              <a:rPr lang="en" sz="1400">
                <a:solidFill>
                  <a:schemeClr val="dk1"/>
                </a:solidFill>
                <a:latin typeface="Droid Serif"/>
                <a:ea typeface="Droid Serif"/>
                <a:cs typeface="Droid Serif"/>
                <a:sym typeface="Droid Serif"/>
              </a:rPr>
              <a:t>and identify the issues particular delegates and committees were interested in changing. </a:t>
            </a:r>
            <a:endParaRPr sz="1400">
              <a:solidFill>
                <a:schemeClr val="dk1"/>
              </a:solidFill>
              <a:latin typeface="Droid Serif"/>
              <a:ea typeface="Droid Serif"/>
              <a:cs typeface="Droid Serif"/>
              <a:sym typeface="Droid Serif"/>
            </a:endParaRPr>
          </a:p>
          <a:p>
            <a:pPr marL="0" marR="169877" lvl="0" indent="-977" algn="l" rtl="0">
              <a:lnSpc>
                <a:spcPct val="130688"/>
              </a:lnSpc>
              <a:spcBef>
                <a:spcPts val="1517"/>
              </a:spcBef>
              <a:spcAft>
                <a:spcPts val="0"/>
              </a:spcAft>
              <a:buNone/>
            </a:pPr>
            <a:endParaRPr sz="1400" b="1">
              <a:solidFill>
                <a:srgbClr val="666666"/>
              </a:solidFill>
              <a:latin typeface="Droid Serif"/>
              <a:ea typeface="Droid Serif"/>
              <a:cs typeface="Droid Serif"/>
              <a:sym typeface="Droid Serif"/>
            </a:endParaRPr>
          </a:p>
          <a:p>
            <a:pPr marL="0" lvl="0" indent="0" algn="l" rtl="0">
              <a:lnSpc>
                <a:spcPct val="100000"/>
              </a:lnSpc>
              <a:spcBef>
                <a:spcPts val="0"/>
              </a:spcBef>
              <a:spcAft>
                <a:spcPts val="0"/>
              </a:spcAft>
              <a:buNone/>
            </a:pPr>
            <a:endParaRPr sz="1400" b="1">
              <a:latin typeface="Droid Serif"/>
              <a:ea typeface="Droid Serif"/>
              <a:cs typeface="Droid Serif"/>
              <a:sym typeface="Droid Serif"/>
            </a:endParaRPr>
          </a:p>
        </p:txBody>
      </p:sp>
      <p:pic>
        <p:nvPicPr>
          <p:cNvPr id="203" name="Google Shape;203;p35"/>
          <p:cNvPicPr preferRelativeResize="0"/>
          <p:nvPr/>
        </p:nvPicPr>
        <p:blipFill>
          <a:blip r:embed="rId3">
            <a:alphaModFix/>
          </a:blip>
          <a:stretch>
            <a:fillRect/>
          </a:stretch>
        </p:blipFill>
        <p:spPr>
          <a:xfrm>
            <a:off x="752125" y="1304775"/>
            <a:ext cx="3032728" cy="3045497"/>
          </a:xfrm>
          <a:prstGeom prst="rect">
            <a:avLst/>
          </a:prstGeom>
          <a:noFill/>
          <a:ln>
            <a:noFill/>
          </a:ln>
        </p:spPr>
      </p:pic>
      <p:sp>
        <p:nvSpPr>
          <p:cNvPr id="204" name="Google Shape;204;p35"/>
          <p:cNvSpPr txBox="1"/>
          <p:nvPr/>
        </p:nvSpPr>
        <p:spPr>
          <a:xfrm>
            <a:off x="701950" y="4502675"/>
            <a:ext cx="3712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i="1">
                <a:solidFill>
                  <a:schemeClr val="dk1"/>
                </a:solidFill>
                <a:latin typeface="Open Sans"/>
                <a:ea typeface="Open Sans"/>
                <a:cs typeface="Open Sans"/>
                <a:sym typeface="Open Sans"/>
              </a:rPr>
              <a:t>Front Cover of the published reference book, 1979 Arkansas Constitutional Convention: Daily Digest</a:t>
            </a:r>
            <a:endParaRPr sz="900" i="1">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6"/>
          <p:cNvSpPr txBox="1">
            <a:spLocks noGrp="1"/>
          </p:cNvSpPr>
          <p:nvPr>
            <p:ph type="title"/>
          </p:nvPr>
        </p:nvSpPr>
        <p:spPr>
          <a:xfrm>
            <a:off x="311700" y="257175"/>
            <a:ext cx="8520600" cy="89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Exercise 3 ~ Let’s Make Some Changes</a:t>
            </a:r>
            <a:endParaRPr/>
          </a:p>
          <a:p>
            <a:pPr marL="0" lvl="0" indent="0" algn="l" rtl="0">
              <a:spcBef>
                <a:spcPts val="0"/>
              </a:spcBef>
              <a:spcAft>
                <a:spcPts val="0"/>
              </a:spcAft>
              <a:buNone/>
            </a:pPr>
            <a:r>
              <a:rPr lang="en" sz="1322"/>
              <a:t>Curriculum Guide</a:t>
            </a:r>
            <a:endParaRPr sz="1322"/>
          </a:p>
          <a:p>
            <a:pPr marL="0" lvl="0" indent="0" algn="l" rtl="0">
              <a:spcBef>
                <a:spcPts val="0"/>
              </a:spcBef>
              <a:spcAft>
                <a:spcPts val="0"/>
              </a:spcAft>
              <a:buNone/>
            </a:pPr>
            <a:endParaRPr sz="1100"/>
          </a:p>
          <a:p>
            <a:pPr marL="0" lvl="0" indent="0" algn="l" rtl="0">
              <a:spcBef>
                <a:spcPts val="0"/>
              </a:spcBef>
              <a:spcAft>
                <a:spcPts val="0"/>
              </a:spcAft>
              <a:buNone/>
            </a:pPr>
            <a:endParaRPr/>
          </a:p>
        </p:txBody>
      </p:sp>
      <p:sp>
        <p:nvSpPr>
          <p:cNvPr id="210" name="Google Shape;210;p36"/>
          <p:cNvSpPr txBox="1">
            <a:spLocks noGrp="1"/>
          </p:cNvSpPr>
          <p:nvPr>
            <p:ph type="body" idx="1"/>
          </p:nvPr>
        </p:nvSpPr>
        <p:spPr>
          <a:xfrm>
            <a:off x="4414850" y="1266325"/>
            <a:ext cx="4417500" cy="3302700"/>
          </a:xfrm>
          <a:prstGeom prst="rect">
            <a:avLst/>
          </a:prstGeom>
        </p:spPr>
        <p:txBody>
          <a:bodyPr spcFirstLastPara="1" wrap="square" lIns="91425" tIns="91425" rIns="91425" bIns="91425" anchor="t" anchorCtr="0">
            <a:normAutofit/>
          </a:bodyPr>
          <a:lstStyle/>
          <a:p>
            <a:pPr marL="9927" lvl="0" indent="0" algn="l" rtl="0">
              <a:lnSpc>
                <a:spcPct val="100000"/>
              </a:lnSpc>
              <a:spcBef>
                <a:spcPts val="2504"/>
              </a:spcBef>
              <a:spcAft>
                <a:spcPts val="0"/>
              </a:spcAft>
              <a:buNone/>
            </a:pPr>
            <a:r>
              <a:rPr lang="en">
                <a:solidFill>
                  <a:srgbClr val="709FB0"/>
                </a:solidFill>
                <a:latin typeface="Droid Serif"/>
                <a:ea typeface="Droid Serif"/>
                <a:cs typeface="Droid Serif"/>
                <a:sym typeface="Droid Serif"/>
              </a:rPr>
              <a:t>OBJECTIVES</a:t>
            </a:r>
            <a:r>
              <a:rPr lang="en" sz="1399">
                <a:solidFill>
                  <a:srgbClr val="709FB0"/>
                </a:solidFill>
                <a:latin typeface="Droid Serif"/>
                <a:ea typeface="Droid Serif"/>
                <a:cs typeface="Droid Serif"/>
                <a:sym typeface="Droid Serif"/>
              </a:rPr>
              <a:t> </a:t>
            </a:r>
            <a:endParaRPr sz="1399">
              <a:solidFill>
                <a:srgbClr val="709FB0"/>
              </a:solidFill>
              <a:latin typeface="Droid Serif"/>
              <a:ea typeface="Droid Serif"/>
              <a:cs typeface="Droid Serif"/>
              <a:sym typeface="Droid Serif"/>
            </a:endParaRPr>
          </a:p>
          <a:p>
            <a:pPr marL="4050" marR="16918" lvl="0" indent="4048" algn="l" rtl="0">
              <a:lnSpc>
                <a:spcPct val="130688"/>
              </a:lnSpc>
              <a:spcBef>
                <a:spcPts val="1517"/>
              </a:spcBef>
              <a:spcAft>
                <a:spcPts val="0"/>
              </a:spcAft>
              <a:buNone/>
            </a:pPr>
            <a:r>
              <a:rPr lang="en" sz="1400">
                <a:solidFill>
                  <a:schemeClr val="dk1"/>
                </a:solidFill>
                <a:latin typeface="Droid Serif"/>
                <a:ea typeface="Droid Serif"/>
                <a:cs typeface="Droid Serif"/>
                <a:sym typeface="Droid Serif"/>
              </a:rPr>
              <a:t>Students will be able to understand the individual and collective goals of the delegates to the 1979 Arkansas Constitutional Convention. </a:t>
            </a:r>
            <a:endParaRPr sz="1400">
              <a:solidFill>
                <a:schemeClr val="dk1"/>
              </a:solidFill>
              <a:latin typeface="Droid Serif"/>
              <a:ea typeface="Droid Serif"/>
              <a:cs typeface="Droid Serif"/>
              <a:sym typeface="Droid Serif"/>
            </a:endParaRPr>
          </a:p>
          <a:p>
            <a:pPr marL="0" lvl="0" indent="0" algn="l" rtl="0">
              <a:lnSpc>
                <a:spcPct val="100000"/>
              </a:lnSpc>
              <a:spcBef>
                <a:spcPts val="0"/>
              </a:spcBef>
              <a:spcAft>
                <a:spcPts val="0"/>
              </a:spcAft>
              <a:buNone/>
            </a:pPr>
            <a:endParaRPr sz="1400" b="1">
              <a:latin typeface="Droid Serif"/>
              <a:ea typeface="Droid Serif"/>
              <a:cs typeface="Droid Serif"/>
              <a:sym typeface="Droid Serif"/>
            </a:endParaRPr>
          </a:p>
        </p:txBody>
      </p:sp>
      <p:pic>
        <p:nvPicPr>
          <p:cNvPr id="211" name="Google Shape;211;p36"/>
          <p:cNvPicPr preferRelativeResize="0"/>
          <p:nvPr/>
        </p:nvPicPr>
        <p:blipFill>
          <a:blip r:embed="rId3">
            <a:alphaModFix/>
          </a:blip>
          <a:stretch>
            <a:fillRect/>
          </a:stretch>
        </p:blipFill>
        <p:spPr>
          <a:xfrm>
            <a:off x="824900" y="1304775"/>
            <a:ext cx="3166177" cy="3302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7"/>
          <p:cNvSpPr txBox="1">
            <a:spLocks noGrp="1"/>
          </p:cNvSpPr>
          <p:nvPr>
            <p:ph type="title"/>
          </p:nvPr>
        </p:nvSpPr>
        <p:spPr>
          <a:xfrm>
            <a:off x="311700" y="281425"/>
            <a:ext cx="8520600" cy="89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Exercise 3 ~ Let’s Make Some Changes</a:t>
            </a:r>
            <a:endParaRPr/>
          </a:p>
          <a:p>
            <a:pPr marL="0" lvl="0" indent="0" algn="l" rtl="0">
              <a:spcBef>
                <a:spcPts val="0"/>
              </a:spcBef>
              <a:spcAft>
                <a:spcPts val="0"/>
              </a:spcAft>
              <a:buNone/>
            </a:pPr>
            <a:r>
              <a:rPr lang="en" sz="1322"/>
              <a:t>Curriculum Guide</a:t>
            </a:r>
            <a:endParaRPr sz="1322"/>
          </a:p>
          <a:p>
            <a:pPr marL="0" lvl="0" indent="0" algn="l" rtl="0">
              <a:spcBef>
                <a:spcPts val="0"/>
              </a:spcBef>
              <a:spcAft>
                <a:spcPts val="0"/>
              </a:spcAft>
              <a:buNone/>
            </a:pPr>
            <a:endParaRPr sz="1100"/>
          </a:p>
          <a:p>
            <a:pPr marL="0" lvl="0" indent="0" algn="l" rtl="0">
              <a:spcBef>
                <a:spcPts val="0"/>
              </a:spcBef>
              <a:spcAft>
                <a:spcPts val="0"/>
              </a:spcAft>
              <a:buNone/>
            </a:pPr>
            <a:endParaRPr/>
          </a:p>
        </p:txBody>
      </p:sp>
      <p:sp>
        <p:nvSpPr>
          <p:cNvPr id="217" name="Google Shape;217;p37"/>
          <p:cNvSpPr txBox="1">
            <a:spLocks noGrp="1"/>
          </p:cNvSpPr>
          <p:nvPr>
            <p:ph type="body" idx="1"/>
          </p:nvPr>
        </p:nvSpPr>
        <p:spPr>
          <a:xfrm>
            <a:off x="363925" y="1266325"/>
            <a:ext cx="8468400" cy="3302700"/>
          </a:xfrm>
          <a:prstGeom prst="rect">
            <a:avLst/>
          </a:prstGeom>
        </p:spPr>
        <p:txBody>
          <a:bodyPr spcFirstLastPara="1" wrap="square" lIns="91425" tIns="91425" rIns="91425" bIns="91425" anchor="t" anchorCtr="0">
            <a:noAutofit/>
          </a:bodyPr>
          <a:lstStyle/>
          <a:p>
            <a:pPr marL="4773" lvl="0" indent="0" algn="l" rtl="0">
              <a:lnSpc>
                <a:spcPct val="100000"/>
              </a:lnSpc>
              <a:spcBef>
                <a:spcPts val="0"/>
              </a:spcBef>
              <a:spcAft>
                <a:spcPts val="0"/>
              </a:spcAft>
              <a:buNone/>
            </a:pPr>
            <a:r>
              <a:rPr lang="en" b="1">
                <a:solidFill>
                  <a:srgbClr val="709FB0"/>
                </a:solidFill>
                <a:latin typeface="Droid Serif"/>
                <a:ea typeface="Droid Serif"/>
                <a:cs typeface="Droid Serif"/>
                <a:sym typeface="Droid Serif"/>
              </a:rPr>
              <a:t>ACTIVITY</a:t>
            </a:r>
            <a:r>
              <a:rPr lang="en" sz="1400">
                <a:solidFill>
                  <a:srgbClr val="709FB0"/>
                </a:solidFill>
                <a:latin typeface="Droid Serif"/>
                <a:ea typeface="Droid Serif"/>
                <a:cs typeface="Droid Serif"/>
                <a:sym typeface="Droid Serif"/>
              </a:rPr>
              <a:t> </a:t>
            </a:r>
            <a:endParaRPr sz="1400">
              <a:solidFill>
                <a:srgbClr val="709FB0"/>
              </a:solidFill>
              <a:latin typeface="Droid Serif"/>
              <a:ea typeface="Droid Serif"/>
              <a:cs typeface="Droid Serif"/>
              <a:sym typeface="Droid Serif"/>
            </a:endParaRPr>
          </a:p>
          <a:p>
            <a:pPr marL="4773" lvl="0" indent="0" algn="l" rtl="0">
              <a:lnSpc>
                <a:spcPct val="100000"/>
              </a:lnSpc>
              <a:spcBef>
                <a:spcPts val="0"/>
              </a:spcBef>
              <a:spcAft>
                <a:spcPts val="0"/>
              </a:spcAft>
              <a:buNone/>
            </a:pPr>
            <a:r>
              <a:rPr lang="en" sz="1400" b="1">
                <a:solidFill>
                  <a:schemeClr val="dk1"/>
                </a:solidFill>
                <a:latin typeface="Droid Serif"/>
                <a:ea typeface="Droid Serif"/>
                <a:cs typeface="Droid Serif"/>
                <a:sym typeface="Droid Serif"/>
              </a:rPr>
              <a:t>Jigsaw Summary Activity to be done individually or in small groups. </a:t>
            </a:r>
            <a:endParaRPr sz="1400" b="1">
              <a:solidFill>
                <a:schemeClr val="dk1"/>
              </a:solidFill>
              <a:latin typeface="Droid Serif"/>
              <a:ea typeface="Droid Serif"/>
              <a:cs typeface="Droid Serif"/>
              <a:sym typeface="Droid Serif"/>
            </a:endParaRPr>
          </a:p>
          <a:p>
            <a:pPr marL="0" lvl="0" indent="0" algn="l" rtl="0">
              <a:lnSpc>
                <a:spcPct val="100000"/>
              </a:lnSpc>
              <a:spcBef>
                <a:spcPts val="0"/>
              </a:spcBef>
              <a:spcAft>
                <a:spcPts val="0"/>
              </a:spcAft>
              <a:buNone/>
            </a:pPr>
            <a:r>
              <a:rPr lang="en" sz="1200">
                <a:solidFill>
                  <a:schemeClr val="dk1"/>
                </a:solidFill>
                <a:latin typeface="Droid Serif"/>
                <a:ea typeface="Droid Serif"/>
                <a:cs typeface="Droid Serif"/>
                <a:sym typeface="Droid Serif"/>
              </a:rPr>
              <a:t>1.  The teacher will divide the suggested proposals found on pages N-1 through N-8 of the </a:t>
            </a:r>
            <a:r>
              <a:rPr lang="en" sz="1200" i="1">
                <a:solidFill>
                  <a:schemeClr val="dk1"/>
                </a:solidFill>
                <a:latin typeface="Droid Serif"/>
                <a:ea typeface="Droid Serif"/>
                <a:cs typeface="Droid Serif"/>
                <a:sym typeface="Droid Serif"/>
              </a:rPr>
              <a:t>1979 Arkansas </a:t>
            </a:r>
            <a:endParaRPr sz="1200" i="1">
              <a:solidFill>
                <a:schemeClr val="dk1"/>
              </a:solidFill>
              <a:latin typeface="Droid Serif"/>
              <a:ea typeface="Droid Serif"/>
              <a:cs typeface="Droid Serif"/>
              <a:sym typeface="Droid Serif"/>
            </a:endParaRPr>
          </a:p>
          <a:p>
            <a:pPr marL="457200" lvl="0" indent="457200" algn="l" rtl="0">
              <a:lnSpc>
                <a:spcPct val="100000"/>
              </a:lnSpc>
              <a:spcBef>
                <a:spcPts val="0"/>
              </a:spcBef>
              <a:spcAft>
                <a:spcPts val="0"/>
              </a:spcAft>
              <a:buNone/>
            </a:pPr>
            <a:r>
              <a:rPr lang="en" sz="1200" i="1">
                <a:solidFill>
                  <a:schemeClr val="dk1"/>
                </a:solidFill>
                <a:latin typeface="Droid Serif"/>
                <a:ea typeface="Droid Serif"/>
                <a:cs typeface="Droid Serif"/>
                <a:sym typeface="Droid Serif"/>
              </a:rPr>
              <a:t>Constitutional Convention: Daily Digest </a:t>
            </a:r>
            <a:r>
              <a:rPr lang="en" sz="1200">
                <a:solidFill>
                  <a:schemeClr val="dk1"/>
                </a:solidFill>
                <a:latin typeface="Droid Serif"/>
                <a:ea typeface="Droid Serif"/>
                <a:cs typeface="Droid Serif"/>
                <a:sym typeface="Droid Serif"/>
              </a:rPr>
              <a:t>among the students. </a:t>
            </a:r>
            <a:endParaRPr sz="1200">
              <a:solidFill>
                <a:schemeClr val="dk1"/>
              </a:solidFill>
              <a:latin typeface="Droid Serif"/>
              <a:ea typeface="Droid Serif"/>
              <a:cs typeface="Droid Serif"/>
              <a:sym typeface="Droid Serif"/>
            </a:endParaRPr>
          </a:p>
          <a:p>
            <a:pPr marL="0" lvl="0" indent="0" algn="l" rtl="0">
              <a:lnSpc>
                <a:spcPct val="100000"/>
              </a:lnSpc>
              <a:spcBef>
                <a:spcPts val="0"/>
              </a:spcBef>
              <a:spcAft>
                <a:spcPts val="0"/>
              </a:spcAft>
              <a:buNone/>
            </a:pPr>
            <a:r>
              <a:rPr lang="en" sz="1200">
                <a:solidFill>
                  <a:schemeClr val="dk1"/>
                </a:solidFill>
                <a:latin typeface="Droid Serif"/>
                <a:ea typeface="Droid Serif"/>
                <a:cs typeface="Droid Serif"/>
                <a:sym typeface="Droid Serif"/>
              </a:rPr>
              <a:t>2.  Students will read the respective assigned portions pages N-1 through N-8 of the </a:t>
            </a:r>
            <a:r>
              <a:rPr lang="en" sz="1200" i="1">
                <a:solidFill>
                  <a:schemeClr val="dk1"/>
                </a:solidFill>
                <a:latin typeface="Droid Serif"/>
                <a:ea typeface="Droid Serif"/>
                <a:cs typeface="Droid Serif"/>
                <a:sym typeface="Droid Serif"/>
              </a:rPr>
              <a:t>1979 Arkansas Constitutional </a:t>
            </a:r>
            <a:endParaRPr sz="1200" i="1">
              <a:solidFill>
                <a:schemeClr val="dk1"/>
              </a:solidFill>
              <a:latin typeface="Droid Serif"/>
              <a:ea typeface="Droid Serif"/>
              <a:cs typeface="Droid Serif"/>
              <a:sym typeface="Droid Serif"/>
            </a:endParaRPr>
          </a:p>
          <a:p>
            <a:pPr marL="457200" lvl="0" indent="457200" algn="l" rtl="0">
              <a:lnSpc>
                <a:spcPct val="100000"/>
              </a:lnSpc>
              <a:spcBef>
                <a:spcPts val="0"/>
              </a:spcBef>
              <a:spcAft>
                <a:spcPts val="0"/>
              </a:spcAft>
              <a:buNone/>
            </a:pPr>
            <a:r>
              <a:rPr lang="en" sz="1200" i="1">
                <a:solidFill>
                  <a:schemeClr val="dk1"/>
                </a:solidFill>
                <a:latin typeface="Droid Serif"/>
                <a:ea typeface="Droid Serif"/>
                <a:cs typeface="Droid Serif"/>
                <a:sym typeface="Droid Serif"/>
              </a:rPr>
              <a:t>Convention: Daily Digest. </a:t>
            </a:r>
            <a:endParaRPr sz="1200" i="1">
              <a:solidFill>
                <a:schemeClr val="dk1"/>
              </a:solidFill>
              <a:latin typeface="Droid Serif"/>
              <a:ea typeface="Droid Serif"/>
              <a:cs typeface="Droid Serif"/>
              <a:sym typeface="Droid Serif"/>
            </a:endParaRPr>
          </a:p>
          <a:p>
            <a:pPr marL="0" marR="347231" lvl="0" indent="0" algn="l" rtl="0">
              <a:lnSpc>
                <a:spcPct val="100000"/>
              </a:lnSpc>
              <a:spcBef>
                <a:spcPts val="104"/>
              </a:spcBef>
              <a:spcAft>
                <a:spcPts val="0"/>
              </a:spcAft>
              <a:buNone/>
            </a:pPr>
            <a:r>
              <a:rPr lang="en" sz="1200">
                <a:solidFill>
                  <a:schemeClr val="dk1"/>
                </a:solidFill>
                <a:latin typeface="Droid Serif"/>
                <a:ea typeface="Droid Serif"/>
                <a:cs typeface="Droid Serif"/>
                <a:sym typeface="Droid Serif"/>
              </a:rPr>
              <a:t>3.  Students will find recurring themes throughout the suggested proposals (e.g., financial, revenue, taxes, </a:t>
            </a:r>
            <a:endParaRPr sz="1200">
              <a:solidFill>
                <a:schemeClr val="dk1"/>
              </a:solidFill>
              <a:latin typeface="Droid Serif"/>
              <a:ea typeface="Droid Serif"/>
              <a:cs typeface="Droid Serif"/>
              <a:sym typeface="Droid Serif"/>
            </a:endParaRPr>
          </a:p>
          <a:p>
            <a:pPr marL="457200" marR="347231" lvl="0" indent="457200" algn="l" rtl="0">
              <a:lnSpc>
                <a:spcPct val="100000"/>
              </a:lnSpc>
              <a:spcBef>
                <a:spcPts val="104"/>
              </a:spcBef>
              <a:spcAft>
                <a:spcPts val="0"/>
              </a:spcAft>
              <a:buNone/>
            </a:pPr>
            <a:r>
              <a:rPr lang="en" sz="1200">
                <a:solidFill>
                  <a:schemeClr val="dk1"/>
                </a:solidFill>
                <a:latin typeface="Droid Serif"/>
                <a:ea typeface="Droid Serif"/>
                <a:cs typeface="Droid Serif"/>
                <a:sym typeface="Droid Serif"/>
              </a:rPr>
              <a:t>infrastructure, term limits, etc.) </a:t>
            </a:r>
            <a:endParaRPr sz="1200">
              <a:solidFill>
                <a:schemeClr val="dk1"/>
              </a:solidFill>
              <a:latin typeface="Droid Serif"/>
              <a:ea typeface="Droid Serif"/>
              <a:cs typeface="Droid Serif"/>
              <a:sym typeface="Droid Serif"/>
            </a:endParaRPr>
          </a:p>
          <a:p>
            <a:pPr marL="0" marR="361094" lvl="0" indent="0" algn="l" rtl="0">
              <a:lnSpc>
                <a:spcPct val="100000"/>
              </a:lnSpc>
              <a:spcBef>
                <a:spcPts val="104"/>
              </a:spcBef>
              <a:spcAft>
                <a:spcPts val="0"/>
              </a:spcAft>
              <a:buNone/>
            </a:pPr>
            <a:r>
              <a:rPr lang="en" sz="1200">
                <a:solidFill>
                  <a:schemeClr val="dk1"/>
                </a:solidFill>
                <a:latin typeface="Droid Serif"/>
                <a:ea typeface="Droid Serif"/>
                <a:cs typeface="Droid Serif"/>
                <a:sym typeface="Droid Serif"/>
              </a:rPr>
              <a:t>4.  Students will write a summary about the suggested proposals. Students may select to summarize the most </a:t>
            </a:r>
            <a:endParaRPr sz="1200">
              <a:solidFill>
                <a:schemeClr val="dk1"/>
              </a:solidFill>
              <a:latin typeface="Droid Serif"/>
              <a:ea typeface="Droid Serif"/>
              <a:cs typeface="Droid Serif"/>
              <a:sym typeface="Droid Serif"/>
            </a:endParaRPr>
          </a:p>
          <a:p>
            <a:pPr marL="457200" marR="361094" lvl="0" indent="457200" algn="l" rtl="0">
              <a:lnSpc>
                <a:spcPct val="100000"/>
              </a:lnSpc>
              <a:spcBef>
                <a:spcPts val="104"/>
              </a:spcBef>
              <a:spcAft>
                <a:spcPts val="0"/>
              </a:spcAft>
              <a:buNone/>
            </a:pPr>
            <a:r>
              <a:rPr lang="en" sz="1200">
                <a:solidFill>
                  <a:schemeClr val="dk1"/>
                </a:solidFill>
                <a:latin typeface="Droid Serif"/>
                <a:ea typeface="Droid Serif"/>
                <a:cs typeface="Droid Serif"/>
                <a:sym typeface="Droid Serif"/>
              </a:rPr>
              <a:t>common, or most obscure themes. </a:t>
            </a:r>
            <a:endParaRPr sz="1200">
              <a:solidFill>
                <a:schemeClr val="dk1"/>
              </a:solidFill>
              <a:latin typeface="Droid Serif"/>
              <a:ea typeface="Droid Serif"/>
              <a:cs typeface="Droid Serif"/>
              <a:sym typeface="Droid Serif"/>
            </a:endParaRPr>
          </a:p>
          <a:p>
            <a:pPr marL="6703" marR="461656" lvl="0" indent="0" algn="l" rtl="0">
              <a:lnSpc>
                <a:spcPct val="100000"/>
              </a:lnSpc>
              <a:spcBef>
                <a:spcPts val="104"/>
              </a:spcBef>
              <a:spcAft>
                <a:spcPts val="0"/>
              </a:spcAft>
              <a:buNone/>
            </a:pPr>
            <a:r>
              <a:rPr lang="en" sz="1200">
                <a:solidFill>
                  <a:schemeClr val="dk1"/>
                </a:solidFill>
                <a:latin typeface="Droid Serif"/>
                <a:ea typeface="Droid Serif"/>
                <a:cs typeface="Droid Serif"/>
                <a:sym typeface="Droid Serif"/>
              </a:rPr>
              <a:t>5.  Students will share their summaries with other classmates or small groups. </a:t>
            </a:r>
            <a:endParaRPr sz="1200" i="1">
              <a:solidFill>
                <a:schemeClr val="dk1"/>
              </a:solidFill>
              <a:latin typeface="Droid Serif"/>
              <a:ea typeface="Droid Serif"/>
              <a:cs typeface="Droid Serif"/>
              <a:sym typeface="Droid Serif"/>
            </a:endParaRPr>
          </a:p>
          <a:p>
            <a:pPr marL="0" lvl="0" indent="0" algn="l" rtl="0">
              <a:lnSpc>
                <a:spcPct val="100000"/>
              </a:lnSpc>
              <a:spcBef>
                <a:spcPts val="0"/>
              </a:spcBef>
              <a:spcAft>
                <a:spcPts val="0"/>
              </a:spcAft>
              <a:buNone/>
            </a:pPr>
            <a:endParaRPr sz="1200">
              <a:solidFill>
                <a:srgbClr val="B45F06"/>
              </a:solidFill>
              <a:latin typeface="Droid Serif"/>
              <a:ea typeface="Droid Serif"/>
              <a:cs typeface="Droid Serif"/>
              <a:sym typeface="Droid Serif"/>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8"/>
          <p:cNvSpPr txBox="1">
            <a:spLocks noGrp="1"/>
          </p:cNvSpPr>
          <p:nvPr>
            <p:ph type="title"/>
          </p:nvPr>
        </p:nvSpPr>
        <p:spPr>
          <a:xfrm>
            <a:off x="311700" y="281425"/>
            <a:ext cx="8520600" cy="89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Exercise 3 ~ Let’s Make Some Changes</a:t>
            </a:r>
            <a:endParaRPr/>
          </a:p>
          <a:p>
            <a:pPr marL="0" lvl="0" indent="0" algn="l" rtl="0">
              <a:spcBef>
                <a:spcPts val="0"/>
              </a:spcBef>
              <a:spcAft>
                <a:spcPts val="0"/>
              </a:spcAft>
              <a:buNone/>
            </a:pPr>
            <a:r>
              <a:rPr lang="en" sz="1322"/>
              <a:t>Curriculum Guide</a:t>
            </a:r>
            <a:endParaRPr sz="1322"/>
          </a:p>
          <a:p>
            <a:pPr marL="0" lvl="0" indent="0" algn="l" rtl="0">
              <a:spcBef>
                <a:spcPts val="0"/>
              </a:spcBef>
              <a:spcAft>
                <a:spcPts val="0"/>
              </a:spcAft>
              <a:buNone/>
            </a:pPr>
            <a:endParaRPr sz="1100"/>
          </a:p>
          <a:p>
            <a:pPr marL="0" lvl="0" indent="0" algn="l" rtl="0">
              <a:spcBef>
                <a:spcPts val="0"/>
              </a:spcBef>
              <a:spcAft>
                <a:spcPts val="0"/>
              </a:spcAft>
              <a:buNone/>
            </a:pPr>
            <a:endParaRPr/>
          </a:p>
        </p:txBody>
      </p:sp>
      <p:sp>
        <p:nvSpPr>
          <p:cNvPr id="223" name="Google Shape;223;p38"/>
          <p:cNvSpPr txBox="1">
            <a:spLocks noGrp="1"/>
          </p:cNvSpPr>
          <p:nvPr>
            <p:ph type="body" idx="1"/>
          </p:nvPr>
        </p:nvSpPr>
        <p:spPr>
          <a:xfrm>
            <a:off x="363925" y="1266325"/>
            <a:ext cx="8468400" cy="3302700"/>
          </a:xfrm>
          <a:prstGeom prst="rect">
            <a:avLst/>
          </a:prstGeom>
        </p:spPr>
        <p:txBody>
          <a:bodyPr spcFirstLastPara="1" wrap="square" lIns="91425" tIns="91425" rIns="91425" bIns="91425" anchor="t" anchorCtr="0">
            <a:noAutofit/>
          </a:bodyPr>
          <a:lstStyle/>
          <a:p>
            <a:pPr marL="0" marR="461656" lvl="0" indent="0" algn="l" rtl="0">
              <a:lnSpc>
                <a:spcPct val="100000"/>
              </a:lnSpc>
              <a:spcBef>
                <a:spcPts val="104"/>
              </a:spcBef>
              <a:spcAft>
                <a:spcPts val="0"/>
              </a:spcAft>
              <a:buNone/>
            </a:pPr>
            <a:r>
              <a:rPr lang="en" b="1">
                <a:solidFill>
                  <a:srgbClr val="709FB0"/>
                </a:solidFill>
                <a:latin typeface="Droid Serif"/>
                <a:ea typeface="Droid Serif"/>
                <a:cs typeface="Droid Serif"/>
                <a:sym typeface="Droid Serif"/>
              </a:rPr>
              <a:t>Guiding Questions</a:t>
            </a:r>
            <a:endParaRPr b="1">
              <a:solidFill>
                <a:srgbClr val="709FB0"/>
              </a:solidFill>
              <a:latin typeface="Droid Serif"/>
              <a:ea typeface="Droid Serif"/>
              <a:cs typeface="Droid Serif"/>
              <a:sym typeface="Droid Serif"/>
            </a:endParaRPr>
          </a:p>
          <a:p>
            <a:pPr marL="0" marR="461656" lvl="0" indent="0" algn="l" rtl="0">
              <a:lnSpc>
                <a:spcPct val="100000"/>
              </a:lnSpc>
              <a:spcBef>
                <a:spcPts val="104"/>
              </a:spcBef>
              <a:spcAft>
                <a:spcPts val="0"/>
              </a:spcAft>
              <a:buNone/>
            </a:pPr>
            <a:endParaRPr sz="1400">
              <a:solidFill>
                <a:srgbClr val="000000"/>
              </a:solidFill>
              <a:latin typeface="Droid Serif"/>
              <a:ea typeface="Droid Serif"/>
              <a:cs typeface="Droid Serif"/>
              <a:sym typeface="Droid Serif"/>
            </a:endParaRPr>
          </a:p>
          <a:p>
            <a:pPr marL="457200" marR="461656" lvl="0" indent="-317500" algn="l" rtl="0">
              <a:lnSpc>
                <a:spcPct val="100000"/>
              </a:lnSpc>
              <a:spcBef>
                <a:spcPts val="104"/>
              </a:spcBef>
              <a:spcAft>
                <a:spcPts val="0"/>
              </a:spcAft>
              <a:buClr>
                <a:schemeClr val="dk1"/>
              </a:buClr>
              <a:buSzPts val="1400"/>
              <a:buFont typeface="Droid Serif"/>
              <a:buChar char="●"/>
            </a:pPr>
            <a:r>
              <a:rPr lang="en" sz="1400">
                <a:solidFill>
                  <a:schemeClr val="dk1"/>
                </a:solidFill>
                <a:latin typeface="Droid Serif"/>
                <a:ea typeface="Droid Serif"/>
                <a:cs typeface="Droid Serif"/>
                <a:sym typeface="Droid Serif"/>
              </a:rPr>
              <a:t>What majors changes are commonly suggested?</a:t>
            </a:r>
            <a:endParaRPr sz="1400">
              <a:solidFill>
                <a:schemeClr val="dk1"/>
              </a:solidFill>
              <a:latin typeface="Droid Serif"/>
              <a:ea typeface="Droid Serif"/>
              <a:cs typeface="Droid Serif"/>
              <a:sym typeface="Droid Serif"/>
            </a:endParaRPr>
          </a:p>
          <a:p>
            <a:pPr marL="457200" marR="461656" lvl="0" indent="-317500" algn="l" rtl="0">
              <a:lnSpc>
                <a:spcPct val="100000"/>
              </a:lnSpc>
              <a:spcBef>
                <a:spcPts val="0"/>
              </a:spcBef>
              <a:spcAft>
                <a:spcPts val="0"/>
              </a:spcAft>
              <a:buClr>
                <a:schemeClr val="dk1"/>
              </a:buClr>
              <a:buSzPts val="1400"/>
              <a:buFont typeface="Droid Serif"/>
              <a:buChar char="●"/>
            </a:pPr>
            <a:r>
              <a:rPr lang="en" sz="1400">
                <a:solidFill>
                  <a:schemeClr val="dk1"/>
                </a:solidFill>
                <a:latin typeface="Droid Serif"/>
                <a:ea typeface="Droid Serif"/>
                <a:cs typeface="Droid Serif"/>
                <a:sym typeface="Droid Serif"/>
              </a:rPr>
              <a:t>Are there any obscure, or seemingly insignificant changes?</a:t>
            </a:r>
            <a:endParaRPr sz="1400">
              <a:solidFill>
                <a:schemeClr val="dk1"/>
              </a:solidFill>
              <a:latin typeface="Droid Serif"/>
              <a:ea typeface="Droid Serif"/>
              <a:cs typeface="Droid Serif"/>
              <a:sym typeface="Droid Serif"/>
            </a:endParaRPr>
          </a:p>
          <a:p>
            <a:pPr marL="457200" marR="461656" lvl="0" indent="-317500" algn="l" rtl="0">
              <a:lnSpc>
                <a:spcPct val="100000"/>
              </a:lnSpc>
              <a:spcBef>
                <a:spcPts val="0"/>
              </a:spcBef>
              <a:spcAft>
                <a:spcPts val="0"/>
              </a:spcAft>
              <a:buClr>
                <a:schemeClr val="dk1"/>
              </a:buClr>
              <a:buSzPts val="1400"/>
              <a:buFont typeface="Droid Serif"/>
              <a:buChar char="●"/>
            </a:pPr>
            <a:r>
              <a:rPr lang="en" sz="1400">
                <a:solidFill>
                  <a:schemeClr val="dk1"/>
                </a:solidFill>
                <a:latin typeface="Droid Serif"/>
                <a:ea typeface="Droid Serif"/>
                <a:cs typeface="Droid Serif"/>
                <a:sym typeface="Droid Serif"/>
              </a:rPr>
              <a:t>What areas are of highest or lowest priority to the delegates? (e.g., financial, revenue, taxes, infrastructure, term limits, etc.) </a:t>
            </a:r>
            <a:endParaRPr sz="1400">
              <a:solidFill>
                <a:schemeClr val="dk1"/>
              </a:solidFill>
              <a:latin typeface="Droid Serif"/>
              <a:ea typeface="Droid Serif"/>
              <a:cs typeface="Droid Serif"/>
              <a:sym typeface="Droid Serif"/>
            </a:endParaRPr>
          </a:p>
          <a:p>
            <a:pPr marL="457200" marR="461656" lvl="0" indent="-317500" algn="l" rtl="0">
              <a:lnSpc>
                <a:spcPct val="100000"/>
              </a:lnSpc>
              <a:spcBef>
                <a:spcPts val="0"/>
              </a:spcBef>
              <a:spcAft>
                <a:spcPts val="0"/>
              </a:spcAft>
              <a:buClr>
                <a:schemeClr val="dk1"/>
              </a:buClr>
              <a:buSzPts val="1400"/>
              <a:buFont typeface="Droid Serif"/>
              <a:buChar char="●"/>
            </a:pPr>
            <a:r>
              <a:rPr lang="en" sz="1400">
                <a:solidFill>
                  <a:schemeClr val="dk1"/>
                </a:solidFill>
                <a:latin typeface="Droid Serif"/>
                <a:ea typeface="Droid Serif"/>
                <a:cs typeface="Droid Serif"/>
                <a:sym typeface="Droid Serif"/>
              </a:rPr>
              <a:t>Are there any noticeable recurring themes throughout the suggested proposals?</a:t>
            </a:r>
            <a:endParaRPr sz="1400">
              <a:solidFill>
                <a:schemeClr val="dk1"/>
              </a:solidFill>
              <a:latin typeface="Droid Serif"/>
              <a:ea typeface="Droid Serif"/>
              <a:cs typeface="Droid Serif"/>
              <a:sym typeface="Droid Serif"/>
            </a:endParaRPr>
          </a:p>
          <a:p>
            <a:pPr marL="457200" marR="461656" lvl="0" indent="-317500" algn="l" rtl="0">
              <a:lnSpc>
                <a:spcPct val="100000"/>
              </a:lnSpc>
              <a:spcBef>
                <a:spcPts val="0"/>
              </a:spcBef>
              <a:spcAft>
                <a:spcPts val="0"/>
              </a:spcAft>
              <a:buClr>
                <a:schemeClr val="dk1"/>
              </a:buClr>
              <a:buSzPts val="1400"/>
              <a:buFont typeface="Droid Serif"/>
              <a:buChar char="●"/>
            </a:pPr>
            <a:r>
              <a:rPr lang="en" sz="1400">
                <a:solidFill>
                  <a:schemeClr val="dk1"/>
                </a:solidFill>
                <a:latin typeface="Droid Serif"/>
                <a:ea typeface="Droid Serif"/>
                <a:cs typeface="Droid Serif"/>
                <a:sym typeface="Droid Serif"/>
              </a:rPr>
              <a:t>Do the proposed changes by individuals or groups reflect the demographics of their respective districts?</a:t>
            </a:r>
            <a:endParaRPr sz="1400">
              <a:solidFill>
                <a:schemeClr val="dk1"/>
              </a:solidFill>
              <a:latin typeface="Droid Serif"/>
              <a:ea typeface="Droid Serif"/>
              <a:cs typeface="Droid Serif"/>
              <a:sym typeface="Droid Serif"/>
            </a:endParaRPr>
          </a:p>
          <a:p>
            <a:pPr marL="0" lvl="0" indent="0" algn="l" rtl="0">
              <a:lnSpc>
                <a:spcPct val="100000"/>
              </a:lnSpc>
              <a:spcBef>
                <a:spcPts val="0"/>
              </a:spcBef>
              <a:spcAft>
                <a:spcPts val="0"/>
              </a:spcAft>
              <a:buNone/>
            </a:pPr>
            <a:endParaRPr sz="1200">
              <a:solidFill>
                <a:srgbClr val="B45F06"/>
              </a:solidFill>
              <a:latin typeface="Droid Serif"/>
              <a:ea typeface="Droid Serif"/>
              <a:cs typeface="Droid Serif"/>
              <a:sym typeface="Droid Serif"/>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9"/>
          <p:cNvSpPr txBox="1">
            <a:spLocks noGrp="1"/>
          </p:cNvSpPr>
          <p:nvPr>
            <p:ph type="title"/>
          </p:nvPr>
        </p:nvSpPr>
        <p:spPr>
          <a:xfrm>
            <a:off x="311700" y="278600"/>
            <a:ext cx="8520600" cy="873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Exercise 3 ~ Let’s Make Some Changes</a:t>
            </a:r>
            <a:endParaRPr/>
          </a:p>
          <a:p>
            <a:pPr marL="0" lvl="0" indent="0" algn="l" rtl="0">
              <a:spcBef>
                <a:spcPts val="0"/>
              </a:spcBef>
              <a:spcAft>
                <a:spcPts val="0"/>
              </a:spcAft>
              <a:buNone/>
            </a:pPr>
            <a:r>
              <a:rPr lang="en" sz="1322"/>
              <a:t>Curriculum Guide</a:t>
            </a:r>
            <a:endParaRPr sz="1322"/>
          </a:p>
          <a:p>
            <a:pPr marL="0" lvl="0" indent="0" algn="l" rtl="0">
              <a:spcBef>
                <a:spcPts val="0"/>
              </a:spcBef>
              <a:spcAft>
                <a:spcPts val="0"/>
              </a:spcAft>
              <a:buNone/>
            </a:pPr>
            <a:endParaRPr/>
          </a:p>
          <a:p>
            <a:pPr marL="0" lvl="0" indent="0" algn="l" rtl="0">
              <a:spcBef>
                <a:spcPts val="0"/>
              </a:spcBef>
              <a:spcAft>
                <a:spcPts val="0"/>
              </a:spcAft>
              <a:buNone/>
            </a:pPr>
            <a:endParaRPr sz="1100"/>
          </a:p>
        </p:txBody>
      </p:sp>
      <p:sp>
        <p:nvSpPr>
          <p:cNvPr id="229" name="Google Shape;229;p3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500" b="1">
                <a:solidFill>
                  <a:srgbClr val="709FB0"/>
                </a:solidFill>
                <a:latin typeface="Droid Serif"/>
                <a:ea typeface="Droid Serif"/>
                <a:cs typeface="Droid Serif"/>
                <a:sym typeface="Droid Serif"/>
              </a:rPr>
              <a:t>Arkansas History Grades 7-8</a:t>
            </a:r>
            <a:endParaRPr sz="1500" b="1">
              <a:solidFill>
                <a:srgbClr val="709FB0"/>
              </a:solidFill>
              <a:latin typeface="Droid Serif"/>
              <a:ea typeface="Droid Serif"/>
              <a:cs typeface="Droid Serif"/>
              <a:sym typeface="Droid Serif"/>
            </a:endParaRPr>
          </a:p>
          <a:p>
            <a:pPr marL="0" lvl="0" indent="0" algn="l" rtl="0">
              <a:lnSpc>
                <a:spcPct val="100000"/>
              </a:lnSpc>
              <a:spcBef>
                <a:spcPts val="0"/>
              </a:spcBef>
              <a:spcAft>
                <a:spcPts val="0"/>
              </a:spcAft>
              <a:buNone/>
            </a:pPr>
            <a:r>
              <a:rPr lang="en" sz="1308" b="1">
                <a:solidFill>
                  <a:srgbClr val="709FB0"/>
                </a:solidFill>
                <a:latin typeface="Droid Serif"/>
                <a:ea typeface="Droid Serif"/>
                <a:cs typeface="Droid Serif"/>
                <a:sym typeface="Droid Serif"/>
              </a:rPr>
              <a:t>Str</a:t>
            </a:r>
            <a:r>
              <a:rPr lang="en" sz="1250" b="1">
                <a:solidFill>
                  <a:srgbClr val="709FB0"/>
                </a:solidFill>
                <a:latin typeface="Droid Serif"/>
                <a:ea typeface="Droid Serif"/>
                <a:cs typeface="Droid Serif"/>
                <a:sym typeface="Droid Serif"/>
              </a:rPr>
              <a:t>and: Civics and Government</a:t>
            </a:r>
            <a:endParaRPr sz="1250" b="1">
              <a:solidFill>
                <a:srgbClr val="709FB0"/>
              </a:solidFill>
              <a:latin typeface="Droid Serif"/>
              <a:ea typeface="Droid Serif"/>
              <a:cs typeface="Droid Serif"/>
              <a:sym typeface="Droid Serif"/>
            </a:endParaRPr>
          </a:p>
          <a:p>
            <a:pPr marL="457200" lvl="0" indent="-307975" algn="l" rtl="0">
              <a:lnSpc>
                <a:spcPct val="100000"/>
              </a:lnSpc>
              <a:spcBef>
                <a:spcPts val="0"/>
              </a:spcBef>
              <a:spcAft>
                <a:spcPts val="0"/>
              </a:spcAft>
              <a:buSzPts val="1250"/>
              <a:buFont typeface="Droid Serif"/>
              <a:buAutoNum type="arabicPeriod"/>
            </a:pPr>
            <a:r>
              <a:rPr lang="en" sz="1250">
                <a:latin typeface="Droid Serif"/>
                <a:ea typeface="Droid Serif"/>
                <a:cs typeface="Droid Serif"/>
                <a:sym typeface="Droid Serif"/>
              </a:rPr>
              <a:t>CG.5.AH.7-8.1: Examine the functions and powers of the three branches of government in Arkansas </a:t>
            </a:r>
            <a:endParaRPr sz="1250">
              <a:latin typeface="Droid Serif"/>
              <a:ea typeface="Droid Serif"/>
              <a:cs typeface="Droid Serif"/>
              <a:sym typeface="Droid Serif"/>
            </a:endParaRPr>
          </a:p>
          <a:p>
            <a:pPr marL="457200" lvl="0" indent="-307975" algn="l" rtl="0">
              <a:lnSpc>
                <a:spcPct val="100000"/>
              </a:lnSpc>
              <a:spcBef>
                <a:spcPts val="0"/>
              </a:spcBef>
              <a:spcAft>
                <a:spcPts val="0"/>
              </a:spcAft>
              <a:buSzPts val="1250"/>
              <a:buFont typeface="Droid Serif"/>
              <a:buAutoNum type="arabicPeriod"/>
            </a:pPr>
            <a:r>
              <a:rPr lang="en" sz="1250">
                <a:latin typeface="Droid Serif"/>
                <a:ea typeface="Droid Serif"/>
                <a:cs typeface="Droid Serif"/>
                <a:sym typeface="Droid Serif"/>
              </a:rPr>
              <a:t>CG.5.AH.7-8.2: Examine features of government in Arkansas with reference to the</a:t>
            </a:r>
            <a:endParaRPr sz="1250">
              <a:latin typeface="Droid Serif"/>
              <a:ea typeface="Droid Serif"/>
              <a:cs typeface="Droid Serif"/>
              <a:sym typeface="Droid Serif"/>
            </a:endParaRPr>
          </a:p>
          <a:p>
            <a:pPr marL="457200" lvl="0" indent="457200" algn="l" rtl="0">
              <a:lnSpc>
                <a:spcPct val="100000"/>
              </a:lnSpc>
              <a:spcBef>
                <a:spcPts val="0"/>
              </a:spcBef>
              <a:spcAft>
                <a:spcPts val="0"/>
              </a:spcAft>
              <a:buNone/>
            </a:pPr>
            <a:r>
              <a:rPr lang="en" sz="1250">
                <a:latin typeface="Droid Serif"/>
                <a:ea typeface="Droid Serif"/>
                <a:cs typeface="Droid Serif"/>
                <a:sym typeface="Droid Serif"/>
              </a:rPr>
              <a:t>Arkansas Constitution.</a:t>
            </a:r>
            <a:endParaRPr sz="1250">
              <a:latin typeface="Droid Serif"/>
              <a:ea typeface="Droid Serif"/>
              <a:cs typeface="Droid Serif"/>
              <a:sym typeface="Droid Serif"/>
            </a:endParaRPr>
          </a:p>
          <a:p>
            <a:pPr marL="457200" lvl="0" indent="-307975" algn="l" rtl="0">
              <a:lnSpc>
                <a:spcPct val="100000"/>
              </a:lnSpc>
              <a:spcBef>
                <a:spcPts val="0"/>
              </a:spcBef>
              <a:spcAft>
                <a:spcPts val="0"/>
              </a:spcAft>
              <a:buSzPts val="1250"/>
              <a:buFont typeface="Droid Serif"/>
              <a:buAutoNum type="arabicPeriod"/>
            </a:pPr>
            <a:r>
              <a:rPr lang="en" sz="1250">
                <a:latin typeface="Droid Serif"/>
                <a:ea typeface="Droid Serif"/>
                <a:cs typeface="Droid Serif"/>
                <a:sym typeface="Droid Serif"/>
              </a:rPr>
              <a:t>CG.5.AH.7-8.3: Analyze the political process in Arkansas (e.g., voting, party politics, role of media, </a:t>
            </a:r>
            <a:endParaRPr sz="1250">
              <a:latin typeface="Droid Serif"/>
              <a:ea typeface="Droid Serif"/>
              <a:cs typeface="Droid Serif"/>
              <a:sym typeface="Droid Serif"/>
            </a:endParaRPr>
          </a:p>
          <a:p>
            <a:pPr marL="914400" lvl="0" indent="0" algn="l" rtl="0">
              <a:lnSpc>
                <a:spcPct val="100000"/>
              </a:lnSpc>
              <a:spcBef>
                <a:spcPts val="0"/>
              </a:spcBef>
              <a:spcAft>
                <a:spcPts val="0"/>
              </a:spcAft>
              <a:buNone/>
            </a:pPr>
            <a:r>
              <a:rPr lang="en" sz="1250">
                <a:latin typeface="Droid Serif"/>
                <a:ea typeface="Droid Serif"/>
                <a:cs typeface="Droid Serif"/>
                <a:sym typeface="Droid Serif"/>
              </a:rPr>
              <a:t>changes in the election process, term limits)</a:t>
            </a:r>
            <a:endParaRPr sz="1250">
              <a:latin typeface="Droid Serif"/>
              <a:ea typeface="Droid Serif"/>
              <a:cs typeface="Droid Serif"/>
              <a:sym typeface="Droid Serif"/>
            </a:endParaRPr>
          </a:p>
          <a:p>
            <a:pPr marL="457200" lvl="0" indent="-307975" algn="l" rtl="0">
              <a:lnSpc>
                <a:spcPct val="100000"/>
              </a:lnSpc>
              <a:spcBef>
                <a:spcPts val="0"/>
              </a:spcBef>
              <a:spcAft>
                <a:spcPts val="0"/>
              </a:spcAft>
              <a:buSzPts val="1250"/>
              <a:buFont typeface="Droid Serif"/>
              <a:buAutoNum type="arabicPeriod"/>
            </a:pPr>
            <a:r>
              <a:rPr lang="en" sz="1250">
                <a:latin typeface="Droid Serif"/>
                <a:ea typeface="Droid Serif"/>
                <a:cs typeface="Droid Serif"/>
                <a:sym typeface="Droid Serif"/>
              </a:rPr>
              <a:t>CG.5.AH.7-8.4: Examine rights and responsibilities of citizenship in Arkansas.</a:t>
            </a:r>
            <a:endParaRPr sz="1250">
              <a:latin typeface="Droid Serif"/>
              <a:ea typeface="Droid Serif"/>
              <a:cs typeface="Droid Serif"/>
              <a:sym typeface="Droid Serif"/>
            </a:endParaRPr>
          </a:p>
          <a:p>
            <a:pPr marL="457200" lvl="0" indent="-307975" algn="l" rtl="0">
              <a:lnSpc>
                <a:spcPct val="100000"/>
              </a:lnSpc>
              <a:spcBef>
                <a:spcPts val="0"/>
              </a:spcBef>
              <a:spcAft>
                <a:spcPts val="0"/>
              </a:spcAft>
              <a:buSzPts val="1250"/>
              <a:buFont typeface="Droid Serif"/>
              <a:buAutoNum type="arabicPeriod"/>
            </a:pPr>
            <a:r>
              <a:rPr lang="en" sz="1250">
                <a:latin typeface="Droid Serif"/>
                <a:ea typeface="Droid Serif"/>
                <a:cs typeface="Droid Serif"/>
                <a:sym typeface="Droid Serif"/>
              </a:rPr>
              <a:t>CG.6.AH.7-8.1: Analyze the role of government and public policy on social concerns in Arkansas over </a:t>
            </a:r>
            <a:endParaRPr sz="1250">
              <a:latin typeface="Droid Serif"/>
              <a:ea typeface="Droid Serif"/>
              <a:cs typeface="Droid Serif"/>
              <a:sym typeface="Droid Serif"/>
            </a:endParaRPr>
          </a:p>
          <a:p>
            <a:pPr marL="914400" lvl="0" indent="0" algn="l" rtl="0">
              <a:lnSpc>
                <a:spcPct val="100000"/>
              </a:lnSpc>
              <a:spcBef>
                <a:spcPts val="0"/>
              </a:spcBef>
              <a:spcAft>
                <a:spcPts val="0"/>
              </a:spcAft>
              <a:buNone/>
            </a:pPr>
            <a:r>
              <a:rPr lang="en" sz="1250">
                <a:latin typeface="Droid Serif"/>
                <a:ea typeface="Droid Serif"/>
                <a:cs typeface="Droid Serif"/>
                <a:sym typeface="Droid Serif"/>
              </a:rPr>
              <a:t>time (e.g., unemployment, education, poverty, immigration, culture)</a:t>
            </a:r>
            <a:endParaRPr sz="1250">
              <a:latin typeface="Droid Serif"/>
              <a:ea typeface="Droid Serif"/>
              <a:cs typeface="Droid Serif"/>
              <a:sym typeface="Droid Serif"/>
            </a:endParaRPr>
          </a:p>
          <a:p>
            <a:pPr marL="0" lvl="0" indent="0" algn="l" rtl="0">
              <a:lnSpc>
                <a:spcPct val="100000"/>
              </a:lnSpc>
              <a:spcBef>
                <a:spcPts val="0"/>
              </a:spcBef>
              <a:spcAft>
                <a:spcPts val="0"/>
              </a:spcAft>
              <a:buNone/>
            </a:pPr>
            <a:r>
              <a:rPr lang="en" sz="1250" b="1">
                <a:solidFill>
                  <a:srgbClr val="709FB0"/>
                </a:solidFill>
                <a:latin typeface="Droid Serif"/>
                <a:ea typeface="Droid Serif"/>
                <a:cs typeface="Droid Serif"/>
                <a:sym typeface="Droid Serif"/>
              </a:rPr>
              <a:t>Strand: History</a:t>
            </a:r>
            <a:endParaRPr sz="1250" b="1">
              <a:solidFill>
                <a:srgbClr val="709FB0"/>
              </a:solidFill>
              <a:latin typeface="Droid Serif"/>
              <a:ea typeface="Droid Serif"/>
              <a:cs typeface="Droid Serif"/>
              <a:sym typeface="Droid Serif"/>
            </a:endParaRPr>
          </a:p>
          <a:p>
            <a:pPr marL="457200" lvl="0" indent="-307975" algn="l" rtl="0">
              <a:lnSpc>
                <a:spcPct val="100000"/>
              </a:lnSpc>
              <a:spcBef>
                <a:spcPts val="0"/>
              </a:spcBef>
              <a:spcAft>
                <a:spcPts val="0"/>
              </a:spcAft>
              <a:buSzPts val="1250"/>
              <a:buFont typeface="Droid Serif"/>
              <a:buAutoNum type="arabicPeriod"/>
            </a:pPr>
            <a:r>
              <a:rPr lang="en" sz="1250">
                <a:latin typeface="Droid Serif"/>
                <a:ea typeface="Droid Serif"/>
                <a:cs typeface="Droid Serif"/>
                <a:sym typeface="Droid Serif"/>
              </a:rPr>
              <a:t>H.7.AH.7-8.1: Evaluate ways that historical events in Arkansas were shaped by circumstances in time </a:t>
            </a:r>
            <a:endParaRPr sz="1250">
              <a:latin typeface="Droid Serif"/>
              <a:ea typeface="Droid Serif"/>
              <a:cs typeface="Droid Serif"/>
              <a:sym typeface="Droid Serif"/>
            </a:endParaRPr>
          </a:p>
          <a:p>
            <a:pPr marL="914400" lvl="0" indent="0" algn="l" rtl="0">
              <a:lnSpc>
                <a:spcPct val="100000"/>
              </a:lnSpc>
              <a:spcBef>
                <a:spcPts val="0"/>
              </a:spcBef>
              <a:spcAft>
                <a:spcPts val="0"/>
              </a:spcAft>
              <a:buNone/>
            </a:pPr>
            <a:r>
              <a:rPr lang="en" sz="1250">
                <a:latin typeface="Droid Serif"/>
                <a:ea typeface="Droid Serif"/>
                <a:cs typeface="Droid Serif"/>
                <a:sym typeface="Droid Serif"/>
              </a:rPr>
              <a:t>and place</a:t>
            </a:r>
            <a:endParaRPr sz="1250">
              <a:latin typeface="Droid Serif"/>
              <a:ea typeface="Droid Serif"/>
              <a:cs typeface="Droid Serif"/>
              <a:sym typeface="Droid Serif"/>
            </a:endParaRPr>
          </a:p>
          <a:p>
            <a:pPr marL="457200" lvl="0" indent="-307975" algn="l" rtl="0">
              <a:lnSpc>
                <a:spcPct val="100000"/>
              </a:lnSpc>
              <a:spcBef>
                <a:spcPts val="0"/>
              </a:spcBef>
              <a:spcAft>
                <a:spcPts val="0"/>
              </a:spcAft>
              <a:buSzPts val="1250"/>
              <a:buFont typeface="Droid Serif"/>
              <a:buAutoNum type="arabicPeriod"/>
            </a:pPr>
            <a:r>
              <a:rPr lang="en" sz="1250">
                <a:latin typeface="Droid Serif"/>
                <a:ea typeface="Droid Serif"/>
                <a:cs typeface="Droid Serif"/>
                <a:sym typeface="Droid Serif"/>
              </a:rPr>
              <a:t>H.7.AH.7-8.11: Construct historical arguments about the contributions made by various political and </a:t>
            </a:r>
            <a:endParaRPr sz="1250">
              <a:latin typeface="Droid Serif"/>
              <a:ea typeface="Droid Serif"/>
              <a:cs typeface="Droid Serif"/>
              <a:sym typeface="Droid Serif"/>
            </a:endParaRPr>
          </a:p>
          <a:p>
            <a:pPr marL="914400" lvl="0" indent="0" algn="l" rtl="0">
              <a:lnSpc>
                <a:spcPct val="100000"/>
              </a:lnSpc>
              <a:spcBef>
                <a:spcPts val="0"/>
              </a:spcBef>
              <a:spcAft>
                <a:spcPts val="0"/>
              </a:spcAft>
              <a:buNone/>
            </a:pPr>
            <a:r>
              <a:rPr lang="en" sz="1250">
                <a:latin typeface="Droid Serif"/>
                <a:ea typeface="Droid Serif"/>
                <a:cs typeface="Droid Serif"/>
                <a:sym typeface="Droid Serif"/>
              </a:rPr>
              <a:t>military leaders in Arkansas.</a:t>
            </a:r>
            <a:endParaRPr sz="1250">
              <a:latin typeface="Droid Serif"/>
              <a:ea typeface="Droid Serif"/>
              <a:cs typeface="Droid Serif"/>
              <a:sym typeface="Droid Serif"/>
            </a:endParaRPr>
          </a:p>
          <a:p>
            <a:pPr marL="0" lvl="0" indent="0" algn="l" rtl="0">
              <a:spcBef>
                <a:spcPts val="0"/>
              </a:spcBef>
              <a:spcAft>
                <a:spcPts val="1200"/>
              </a:spcAft>
              <a:buNone/>
            </a:pPr>
            <a:endParaRPr sz="125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0"/>
          <p:cNvSpPr txBox="1">
            <a:spLocks noGrp="1"/>
          </p:cNvSpPr>
          <p:nvPr>
            <p:ph type="title"/>
          </p:nvPr>
        </p:nvSpPr>
        <p:spPr>
          <a:xfrm>
            <a:off x="311700" y="321475"/>
            <a:ext cx="8520600" cy="83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Exercise 3 ~ Let’s Make Some Changes</a:t>
            </a:r>
            <a:endParaRPr/>
          </a:p>
          <a:p>
            <a:pPr marL="0" lvl="0" indent="0" algn="l" rtl="0">
              <a:spcBef>
                <a:spcPts val="0"/>
              </a:spcBef>
              <a:spcAft>
                <a:spcPts val="0"/>
              </a:spcAft>
              <a:buNone/>
            </a:pPr>
            <a:r>
              <a:rPr lang="en" sz="1322"/>
              <a:t>Curriculum Guide</a:t>
            </a:r>
            <a:endParaRPr sz="1322"/>
          </a:p>
          <a:p>
            <a:pPr marL="0" lvl="0" indent="0" algn="l" rtl="0">
              <a:spcBef>
                <a:spcPts val="0"/>
              </a:spcBef>
              <a:spcAft>
                <a:spcPts val="0"/>
              </a:spcAft>
              <a:buNone/>
            </a:pPr>
            <a:endParaRPr/>
          </a:p>
          <a:p>
            <a:pPr marL="0" lvl="0" indent="0" algn="l" rtl="0">
              <a:spcBef>
                <a:spcPts val="0"/>
              </a:spcBef>
              <a:spcAft>
                <a:spcPts val="0"/>
              </a:spcAft>
              <a:buNone/>
            </a:pPr>
            <a:endParaRPr sz="1100"/>
          </a:p>
          <a:p>
            <a:pPr marL="0" lvl="0" indent="0" algn="l" rtl="0">
              <a:spcBef>
                <a:spcPts val="0"/>
              </a:spcBef>
              <a:spcAft>
                <a:spcPts val="0"/>
              </a:spcAft>
              <a:buNone/>
            </a:pPr>
            <a:endParaRPr/>
          </a:p>
        </p:txBody>
      </p:sp>
      <p:sp>
        <p:nvSpPr>
          <p:cNvPr id="235" name="Google Shape;235;p4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400" b="1">
                <a:solidFill>
                  <a:srgbClr val="709FB0"/>
                </a:solidFill>
                <a:latin typeface="Droid Serif"/>
                <a:ea typeface="Droid Serif"/>
                <a:cs typeface="Droid Serif"/>
                <a:sym typeface="Droid Serif"/>
              </a:rPr>
              <a:t>Arkansas History Grades 9-12</a:t>
            </a:r>
            <a:endParaRPr sz="1400" b="1">
              <a:solidFill>
                <a:srgbClr val="709FB0"/>
              </a:solidFill>
              <a:latin typeface="Droid Serif"/>
              <a:ea typeface="Droid Serif"/>
              <a:cs typeface="Droid Serif"/>
              <a:sym typeface="Droid Serif"/>
            </a:endParaRPr>
          </a:p>
          <a:p>
            <a:pPr marL="0" lvl="0" indent="0" algn="l" rtl="0">
              <a:lnSpc>
                <a:spcPct val="100000"/>
              </a:lnSpc>
              <a:spcBef>
                <a:spcPts val="0"/>
              </a:spcBef>
              <a:spcAft>
                <a:spcPts val="0"/>
              </a:spcAft>
              <a:buNone/>
            </a:pPr>
            <a:r>
              <a:rPr lang="en" sz="1200" b="1">
                <a:solidFill>
                  <a:srgbClr val="709FB0"/>
                </a:solidFill>
                <a:latin typeface="Droid Serif"/>
                <a:ea typeface="Droid Serif"/>
                <a:cs typeface="Droid Serif"/>
                <a:sym typeface="Droid Serif"/>
              </a:rPr>
              <a:t>Strand: Era 6: Modern Era 1968 to Present</a:t>
            </a:r>
            <a:endParaRPr sz="1200" b="1">
              <a:solidFill>
                <a:srgbClr val="709FB0"/>
              </a:solidFill>
              <a:latin typeface="Droid Serif"/>
              <a:ea typeface="Droid Serif"/>
              <a:cs typeface="Droid Serif"/>
              <a:sym typeface="Droid Serif"/>
            </a:endParaRPr>
          </a:p>
          <a:p>
            <a:pPr marL="457200" lvl="0" indent="-304800" algn="l" rtl="0">
              <a:lnSpc>
                <a:spcPct val="100000"/>
              </a:lnSpc>
              <a:spcBef>
                <a:spcPts val="0"/>
              </a:spcBef>
              <a:spcAft>
                <a:spcPts val="0"/>
              </a:spcAft>
              <a:buSzPts val="1200"/>
              <a:buFont typeface="Droid Serif"/>
              <a:buAutoNum type="arabicPeriod"/>
            </a:pPr>
            <a:r>
              <a:rPr lang="en" sz="1200">
                <a:latin typeface="Droid Serif"/>
                <a:ea typeface="Droid Serif"/>
                <a:cs typeface="Droid Serif"/>
                <a:sym typeface="Droid Serif"/>
              </a:rPr>
              <a:t>Era6.6.AH.9-12.3: Analyze the effects of conflicts and their resolutions on the citizens of Arkansas (e.g., the </a:t>
            </a:r>
            <a:endParaRPr sz="1200">
              <a:latin typeface="Droid Serif"/>
              <a:ea typeface="Droid Serif"/>
              <a:cs typeface="Droid Serif"/>
              <a:sym typeface="Droid Serif"/>
            </a:endParaRPr>
          </a:p>
          <a:p>
            <a:pPr marL="914400" lvl="0" indent="0" algn="l" rtl="0">
              <a:lnSpc>
                <a:spcPct val="100000"/>
              </a:lnSpc>
              <a:spcBef>
                <a:spcPts val="0"/>
              </a:spcBef>
              <a:spcAft>
                <a:spcPts val="0"/>
              </a:spcAft>
              <a:buNone/>
            </a:pPr>
            <a:r>
              <a:rPr lang="en" sz="1200">
                <a:latin typeface="Droid Serif"/>
                <a:ea typeface="Droid Serif"/>
                <a:cs typeface="Droid Serif"/>
                <a:sym typeface="Droid Serif"/>
              </a:rPr>
              <a:t>draft, Cold War, defense industry, trade, agriculture, voluntary and involuntary immigration)</a:t>
            </a:r>
            <a:endParaRPr sz="1200">
              <a:latin typeface="Droid Serif"/>
              <a:ea typeface="Droid Serif"/>
              <a:cs typeface="Droid Serif"/>
              <a:sym typeface="Droid Serif"/>
            </a:endParaRPr>
          </a:p>
          <a:p>
            <a:pPr marL="457200" lvl="0" indent="-304800" algn="l" rtl="0">
              <a:lnSpc>
                <a:spcPct val="100000"/>
              </a:lnSpc>
              <a:spcBef>
                <a:spcPts val="0"/>
              </a:spcBef>
              <a:spcAft>
                <a:spcPts val="0"/>
              </a:spcAft>
              <a:buSzPts val="1200"/>
              <a:buFont typeface="Droid Serif"/>
              <a:buAutoNum type="arabicPeriod"/>
            </a:pPr>
            <a:r>
              <a:rPr lang="en" sz="1200">
                <a:latin typeface="Droid Serif"/>
                <a:ea typeface="Droid Serif"/>
                <a:cs typeface="Droid Serif"/>
                <a:sym typeface="Droid Serif"/>
              </a:rPr>
              <a:t>Era6.6.AH.9-12.4: Analyze ways that Arkansans addressed a variety of public issues by using or challenging</a:t>
            </a:r>
            <a:endParaRPr sz="1200">
              <a:latin typeface="Droid Serif"/>
              <a:ea typeface="Droid Serif"/>
              <a:cs typeface="Droid Serif"/>
              <a:sym typeface="Droid Serif"/>
            </a:endParaRPr>
          </a:p>
          <a:p>
            <a:pPr marL="914400" lvl="0" indent="0" algn="l" rtl="0">
              <a:lnSpc>
                <a:spcPct val="100000"/>
              </a:lnSpc>
              <a:spcBef>
                <a:spcPts val="0"/>
              </a:spcBef>
              <a:spcAft>
                <a:spcPts val="0"/>
              </a:spcAft>
              <a:buNone/>
            </a:pPr>
            <a:r>
              <a:rPr lang="en" sz="1200">
                <a:latin typeface="Droid Serif"/>
                <a:ea typeface="Droid Serif"/>
                <a:cs typeface="Droid Serif"/>
                <a:sym typeface="Droid Serif"/>
              </a:rPr>
              <a:t>local, state, national, and international laws</a:t>
            </a:r>
            <a:endParaRPr sz="1200">
              <a:latin typeface="Droid Serif"/>
              <a:ea typeface="Droid Serif"/>
              <a:cs typeface="Droid Serif"/>
              <a:sym typeface="Droid Serif"/>
            </a:endParaRPr>
          </a:p>
          <a:p>
            <a:pPr marL="0" lvl="0" indent="0" algn="l" rtl="0">
              <a:lnSpc>
                <a:spcPct val="100000"/>
              </a:lnSpc>
              <a:spcBef>
                <a:spcPts val="0"/>
              </a:spcBef>
              <a:spcAft>
                <a:spcPts val="0"/>
              </a:spcAft>
              <a:buNone/>
            </a:pPr>
            <a:r>
              <a:rPr lang="en" sz="1400" b="1">
                <a:solidFill>
                  <a:srgbClr val="709FB0"/>
                </a:solidFill>
                <a:latin typeface="Droid Serif"/>
                <a:ea typeface="Droid Serif"/>
                <a:cs typeface="Droid Serif"/>
                <a:sym typeface="Droid Serif"/>
              </a:rPr>
              <a:t>Civics </a:t>
            </a:r>
            <a:endParaRPr sz="1400" b="1">
              <a:solidFill>
                <a:srgbClr val="709FB0"/>
              </a:solidFill>
              <a:latin typeface="Droid Serif"/>
              <a:ea typeface="Droid Serif"/>
              <a:cs typeface="Droid Serif"/>
              <a:sym typeface="Droid Serif"/>
            </a:endParaRPr>
          </a:p>
          <a:p>
            <a:pPr marL="0" lvl="0" indent="0" algn="l" rtl="0">
              <a:lnSpc>
                <a:spcPct val="100000"/>
              </a:lnSpc>
              <a:spcBef>
                <a:spcPts val="0"/>
              </a:spcBef>
              <a:spcAft>
                <a:spcPts val="0"/>
              </a:spcAft>
              <a:buNone/>
            </a:pPr>
            <a:r>
              <a:rPr lang="en" sz="1200" b="1">
                <a:solidFill>
                  <a:srgbClr val="709FB0"/>
                </a:solidFill>
                <a:latin typeface="Droid Serif"/>
                <a:ea typeface="Droid Serif"/>
                <a:cs typeface="Droid Serif"/>
                <a:sym typeface="Droid Serif"/>
              </a:rPr>
              <a:t>Strand: Civic and Political Institutions</a:t>
            </a:r>
            <a:endParaRPr sz="1200" b="1">
              <a:solidFill>
                <a:srgbClr val="709FB0"/>
              </a:solidFill>
              <a:latin typeface="Droid Serif"/>
              <a:ea typeface="Droid Serif"/>
              <a:cs typeface="Droid Serif"/>
              <a:sym typeface="Droid Serif"/>
            </a:endParaRPr>
          </a:p>
          <a:p>
            <a:pPr marL="457200" lvl="0" indent="-304800" algn="l" rtl="0">
              <a:lnSpc>
                <a:spcPct val="100000"/>
              </a:lnSpc>
              <a:spcBef>
                <a:spcPts val="0"/>
              </a:spcBef>
              <a:spcAft>
                <a:spcPts val="0"/>
              </a:spcAft>
              <a:buSzPts val="1200"/>
              <a:buFont typeface="Droid Serif"/>
              <a:buAutoNum type="arabicPeriod"/>
            </a:pPr>
            <a:r>
              <a:rPr lang="en" sz="1200">
                <a:latin typeface="Droid Serif"/>
                <a:ea typeface="Droid Serif"/>
                <a:cs typeface="Droid Serif"/>
                <a:sym typeface="Droid Serif"/>
              </a:rPr>
              <a:t>CPI.1.C.4: Analyze the purpose, organization, authority, and function of each of the three branches of</a:t>
            </a:r>
            <a:endParaRPr sz="1200">
              <a:latin typeface="Droid Serif"/>
              <a:ea typeface="Droid Serif"/>
              <a:cs typeface="Droid Serif"/>
              <a:sym typeface="Droid Serif"/>
            </a:endParaRPr>
          </a:p>
          <a:p>
            <a:pPr marL="914400" lvl="0" indent="0" algn="l" rtl="0">
              <a:lnSpc>
                <a:spcPct val="100000"/>
              </a:lnSpc>
              <a:spcBef>
                <a:spcPts val="0"/>
              </a:spcBef>
              <a:spcAft>
                <a:spcPts val="0"/>
              </a:spcAft>
              <a:buNone/>
            </a:pPr>
            <a:r>
              <a:rPr lang="en" sz="1200">
                <a:latin typeface="Droid Serif"/>
                <a:ea typeface="Droid Serif"/>
                <a:cs typeface="Droid Serif"/>
                <a:sym typeface="Droid Serif"/>
              </a:rPr>
              <a:t>government at the federal and state levels </a:t>
            </a:r>
            <a:endParaRPr sz="1200">
              <a:latin typeface="Droid Serif"/>
              <a:ea typeface="Droid Serif"/>
              <a:cs typeface="Droid Serif"/>
              <a:sym typeface="Droid Serif"/>
            </a:endParaRPr>
          </a:p>
          <a:p>
            <a:pPr marL="457200" lvl="0" indent="-304800" algn="l" rtl="0">
              <a:lnSpc>
                <a:spcPct val="100000"/>
              </a:lnSpc>
              <a:spcBef>
                <a:spcPts val="0"/>
              </a:spcBef>
              <a:spcAft>
                <a:spcPts val="0"/>
              </a:spcAft>
              <a:buSzPts val="1200"/>
              <a:buFont typeface="Droid Serif"/>
              <a:buAutoNum type="arabicPeriod"/>
            </a:pPr>
            <a:r>
              <a:rPr lang="en" sz="1200">
                <a:latin typeface="Droid Serif"/>
                <a:ea typeface="Droid Serif"/>
                <a:cs typeface="Droid Serif"/>
                <a:sym typeface="Droid Serif"/>
              </a:rPr>
              <a:t>CPI.2.C.1: Explain how federal, state, and local governments acquire power</a:t>
            </a:r>
            <a:endParaRPr sz="1200">
              <a:latin typeface="Droid Serif"/>
              <a:ea typeface="Droid Serif"/>
              <a:cs typeface="Droid Serif"/>
              <a:sym typeface="Droid Serif"/>
            </a:endParaRPr>
          </a:p>
          <a:p>
            <a:pPr marL="457200" lvl="0" indent="-304800" algn="l" rtl="0">
              <a:lnSpc>
                <a:spcPct val="100000"/>
              </a:lnSpc>
              <a:spcBef>
                <a:spcPts val="0"/>
              </a:spcBef>
              <a:spcAft>
                <a:spcPts val="0"/>
              </a:spcAft>
              <a:buSzPts val="1200"/>
              <a:buFont typeface="Droid Serif"/>
              <a:buAutoNum type="arabicPeriod"/>
            </a:pPr>
            <a:r>
              <a:rPr lang="en" sz="1200">
                <a:latin typeface="Droid Serif"/>
                <a:ea typeface="Droid Serif"/>
                <a:cs typeface="Droid Serif"/>
                <a:sym typeface="Droid Serif"/>
              </a:rPr>
              <a:t>CPI.2.C.3: Construct arguments about the strengths, weaknesses, and reasons for checks and balances and </a:t>
            </a:r>
            <a:endParaRPr sz="1200">
              <a:latin typeface="Droid Serif"/>
              <a:ea typeface="Droid Serif"/>
              <a:cs typeface="Droid Serif"/>
              <a:sym typeface="Droid Serif"/>
            </a:endParaRPr>
          </a:p>
          <a:p>
            <a:pPr marL="914400" lvl="0" indent="0" algn="l" rtl="0">
              <a:lnSpc>
                <a:spcPct val="100000"/>
              </a:lnSpc>
              <a:spcBef>
                <a:spcPts val="0"/>
              </a:spcBef>
              <a:spcAft>
                <a:spcPts val="0"/>
              </a:spcAft>
              <a:buNone/>
            </a:pPr>
            <a:r>
              <a:rPr lang="en" sz="1200">
                <a:latin typeface="Droid Serif"/>
                <a:ea typeface="Droid Serif"/>
                <a:cs typeface="Droid Serif"/>
                <a:sym typeface="Droid Serif"/>
              </a:rPr>
              <a:t>separation of powers using multiple primary and secondary sources</a:t>
            </a:r>
            <a:endParaRPr sz="1200">
              <a:latin typeface="Droid Serif"/>
              <a:ea typeface="Droid Serif"/>
              <a:cs typeface="Droid Serif"/>
              <a:sym typeface="Droid Serif"/>
            </a:endParaRPr>
          </a:p>
          <a:p>
            <a:pPr marL="0" lvl="0" indent="0" algn="l" rtl="0">
              <a:lnSpc>
                <a:spcPct val="100000"/>
              </a:lnSpc>
              <a:spcBef>
                <a:spcPts val="0"/>
              </a:spcBef>
              <a:spcAft>
                <a:spcPts val="0"/>
              </a:spcAft>
              <a:buNone/>
            </a:pPr>
            <a:endParaRPr sz="1200">
              <a:latin typeface="Droid Serif"/>
              <a:ea typeface="Droid Serif"/>
              <a:cs typeface="Droid Serif"/>
              <a:sym typeface="Droid Serif"/>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1"/>
          <p:cNvSpPr txBox="1">
            <a:spLocks noGrp="1"/>
          </p:cNvSpPr>
          <p:nvPr>
            <p:ph type="title"/>
          </p:nvPr>
        </p:nvSpPr>
        <p:spPr>
          <a:xfrm>
            <a:off x="311700" y="325725"/>
            <a:ext cx="8520600" cy="863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Exercise 3 ~ Let’s Make Some Changes</a:t>
            </a:r>
            <a:endParaRPr/>
          </a:p>
          <a:p>
            <a:pPr marL="0" lvl="0" indent="0" algn="l" rtl="0">
              <a:spcBef>
                <a:spcPts val="0"/>
              </a:spcBef>
              <a:spcAft>
                <a:spcPts val="0"/>
              </a:spcAft>
              <a:buNone/>
            </a:pPr>
            <a:r>
              <a:rPr lang="en" sz="1322"/>
              <a:t>Curriculum Guide</a:t>
            </a:r>
            <a:endParaRPr sz="1322"/>
          </a:p>
          <a:p>
            <a:pPr marL="0" lvl="0" indent="0" algn="l" rtl="0">
              <a:spcBef>
                <a:spcPts val="0"/>
              </a:spcBef>
              <a:spcAft>
                <a:spcPts val="0"/>
              </a:spcAft>
              <a:buNone/>
            </a:pPr>
            <a:endParaRPr/>
          </a:p>
          <a:p>
            <a:pPr marL="0" lvl="0" indent="0" algn="l" rtl="0">
              <a:spcBef>
                <a:spcPts val="0"/>
              </a:spcBef>
              <a:spcAft>
                <a:spcPts val="0"/>
              </a:spcAft>
              <a:buNone/>
            </a:pPr>
            <a:endParaRPr sz="1100"/>
          </a:p>
          <a:p>
            <a:pPr marL="0" lvl="0" indent="0" algn="l" rtl="0">
              <a:spcBef>
                <a:spcPts val="0"/>
              </a:spcBef>
              <a:spcAft>
                <a:spcPts val="0"/>
              </a:spcAft>
              <a:buNone/>
            </a:pPr>
            <a:endParaRPr/>
          </a:p>
        </p:txBody>
      </p:sp>
      <p:sp>
        <p:nvSpPr>
          <p:cNvPr id="241" name="Google Shape;241;p4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400" b="1">
                <a:solidFill>
                  <a:srgbClr val="709FB0"/>
                </a:solidFill>
                <a:latin typeface="Droid Serif"/>
                <a:ea typeface="Droid Serif"/>
                <a:cs typeface="Droid Serif"/>
                <a:sym typeface="Droid Serif"/>
              </a:rPr>
              <a:t>Civics </a:t>
            </a:r>
            <a:endParaRPr sz="1400" b="1">
              <a:solidFill>
                <a:srgbClr val="709FB0"/>
              </a:solidFill>
              <a:latin typeface="Droid Serif"/>
              <a:ea typeface="Droid Serif"/>
              <a:cs typeface="Droid Serif"/>
              <a:sym typeface="Droid Serif"/>
            </a:endParaRPr>
          </a:p>
          <a:p>
            <a:pPr marL="0" lvl="0" indent="0" algn="l" rtl="0">
              <a:lnSpc>
                <a:spcPct val="100000"/>
              </a:lnSpc>
              <a:spcBef>
                <a:spcPts val="0"/>
              </a:spcBef>
              <a:spcAft>
                <a:spcPts val="0"/>
              </a:spcAft>
              <a:buNone/>
            </a:pPr>
            <a:r>
              <a:rPr lang="en" sz="1200" b="1">
                <a:solidFill>
                  <a:srgbClr val="709FB0"/>
                </a:solidFill>
                <a:latin typeface="Droid Serif"/>
                <a:ea typeface="Droid Serif"/>
                <a:cs typeface="Droid Serif"/>
                <a:sym typeface="Droid Serif"/>
              </a:rPr>
              <a:t>Strand: Participation and Deliberation</a:t>
            </a:r>
            <a:endParaRPr sz="1200" b="1">
              <a:solidFill>
                <a:srgbClr val="709FB0"/>
              </a:solidFill>
              <a:latin typeface="Droid Serif"/>
              <a:ea typeface="Droid Serif"/>
              <a:cs typeface="Droid Serif"/>
              <a:sym typeface="Droid Serif"/>
            </a:endParaRPr>
          </a:p>
          <a:p>
            <a:pPr marL="457200" lvl="0" indent="-304800" algn="l" rtl="0">
              <a:lnSpc>
                <a:spcPct val="100000"/>
              </a:lnSpc>
              <a:spcBef>
                <a:spcPts val="0"/>
              </a:spcBef>
              <a:spcAft>
                <a:spcPts val="0"/>
              </a:spcAft>
              <a:buSzPts val="1200"/>
              <a:buFont typeface="Droid Serif"/>
              <a:buAutoNum type="arabicPeriod"/>
            </a:pPr>
            <a:r>
              <a:rPr lang="en" sz="1200">
                <a:latin typeface="Droid Serif"/>
                <a:ea typeface="Droid Serif"/>
                <a:cs typeface="Droid Serif"/>
                <a:sym typeface="Droid Serif"/>
              </a:rPr>
              <a:t>PD.3.C.1: Evaluate rights and responsibilities of citizens in the United States</a:t>
            </a:r>
            <a:endParaRPr sz="1200">
              <a:latin typeface="Droid Serif"/>
              <a:ea typeface="Droid Serif"/>
              <a:cs typeface="Droid Serif"/>
              <a:sym typeface="Droid Serif"/>
            </a:endParaRPr>
          </a:p>
          <a:p>
            <a:pPr marL="457200" lvl="0" indent="-304800" algn="l" rtl="0">
              <a:lnSpc>
                <a:spcPct val="100000"/>
              </a:lnSpc>
              <a:spcBef>
                <a:spcPts val="0"/>
              </a:spcBef>
              <a:spcAft>
                <a:spcPts val="0"/>
              </a:spcAft>
              <a:buSzPts val="1200"/>
              <a:buFont typeface="Droid Serif"/>
              <a:buAutoNum type="arabicPeriod"/>
            </a:pPr>
            <a:r>
              <a:rPr lang="en" sz="1200">
                <a:latin typeface="Droid Serif"/>
                <a:ea typeface="Droid Serif"/>
                <a:cs typeface="Droid Serif"/>
                <a:sym typeface="Droid Serif"/>
              </a:rPr>
              <a:t>PD.5.C.2: Analyze the election process in federal, state, and local governments (e.g., voter registration, </a:t>
            </a:r>
            <a:endParaRPr sz="1200">
              <a:latin typeface="Droid Serif"/>
              <a:ea typeface="Droid Serif"/>
              <a:cs typeface="Droid Serif"/>
              <a:sym typeface="Droid Serif"/>
            </a:endParaRPr>
          </a:p>
          <a:p>
            <a:pPr marL="914400" lvl="0" indent="0" algn="l" rtl="0">
              <a:lnSpc>
                <a:spcPct val="100000"/>
              </a:lnSpc>
              <a:spcBef>
                <a:spcPts val="0"/>
              </a:spcBef>
              <a:spcAft>
                <a:spcPts val="0"/>
              </a:spcAft>
              <a:buNone/>
            </a:pPr>
            <a:r>
              <a:rPr lang="en" sz="1200">
                <a:latin typeface="Droid Serif"/>
                <a:ea typeface="Droid Serif"/>
                <a:cs typeface="Droid Serif"/>
                <a:sym typeface="Droid Serif"/>
              </a:rPr>
              <a:t>primary election, general election)</a:t>
            </a:r>
            <a:endParaRPr sz="1200">
              <a:latin typeface="Droid Serif"/>
              <a:ea typeface="Droid Serif"/>
              <a:cs typeface="Droid Serif"/>
              <a:sym typeface="Droid Serif"/>
            </a:endParaRPr>
          </a:p>
          <a:p>
            <a:pPr marL="0" lvl="0" indent="0" algn="l" rtl="0">
              <a:lnSpc>
                <a:spcPct val="100000"/>
              </a:lnSpc>
              <a:spcBef>
                <a:spcPts val="0"/>
              </a:spcBef>
              <a:spcAft>
                <a:spcPts val="0"/>
              </a:spcAft>
              <a:buNone/>
            </a:pPr>
            <a:r>
              <a:rPr lang="en" sz="1200" b="1">
                <a:solidFill>
                  <a:srgbClr val="709FB0"/>
                </a:solidFill>
                <a:latin typeface="Droid Serif"/>
                <a:ea typeface="Droid Serif"/>
                <a:cs typeface="Droid Serif"/>
                <a:sym typeface="Droid Serif"/>
              </a:rPr>
              <a:t>Strand: Processes, Rules, and Laws</a:t>
            </a:r>
            <a:endParaRPr sz="1200" b="1">
              <a:solidFill>
                <a:srgbClr val="709FB0"/>
              </a:solidFill>
              <a:latin typeface="Droid Serif"/>
              <a:ea typeface="Droid Serif"/>
              <a:cs typeface="Droid Serif"/>
              <a:sym typeface="Droid Serif"/>
            </a:endParaRPr>
          </a:p>
          <a:p>
            <a:pPr marL="457200" lvl="0" indent="-304800" algn="l" rtl="0">
              <a:lnSpc>
                <a:spcPct val="100000"/>
              </a:lnSpc>
              <a:spcBef>
                <a:spcPts val="0"/>
              </a:spcBef>
              <a:spcAft>
                <a:spcPts val="0"/>
              </a:spcAft>
              <a:buSzPts val="1200"/>
              <a:buFont typeface="Droid Serif"/>
              <a:buAutoNum type="arabicPeriod"/>
            </a:pPr>
            <a:r>
              <a:rPr lang="en" sz="1200">
                <a:latin typeface="Droid Serif"/>
                <a:ea typeface="Droid Serif"/>
                <a:cs typeface="Droid Serif"/>
                <a:sym typeface="Droid Serif"/>
              </a:rPr>
              <a:t>PRL.6.C.1: Investigate various methods for creating federal, state, and local laws</a:t>
            </a:r>
            <a:endParaRPr sz="1200">
              <a:latin typeface="Droid Serif"/>
              <a:ea typeface="Droid Serif"/>
              <a:cs typeface="Droid Serif"/>
              <a:sym typeface="Droid Serif"/>
            </a:endParaRPr>
          </a:p>
          <a:p>
            <a:pPr marL="457200" lvl="0" indent="-304800" algn="l" rtl="0">
              <a:lnSpc>
                <a:spcPct val="100000"/>
              </a:lnSpc>
              <a:spcBef>
                <a:spcPts val="0"/>
              </a:spcBef>
              <a:spcAft>
                <a:spcPts val="0"/>
              </a:spcAft>
              <a:buSzPts val="1200"/>
              <a:buFont typeface="Droid Serif"/>
              <a:buAutoNum type="arabicPeriod"/>
            </a:pPr>
            <a:r>
              <a:rPr lang="en" sz="1200">
                <a:latin typeface="Droid Serif"/>
                <a:ea typeface="Droid Serif"/>
                <a:cs typeface="Droid Serif"/>
                <a:sym typeface="Droid Serif"/>
              </a:rPr>
              <a:t>PRL.6.C.2: Compare and contrast the formal and informal methods of amending the U.S. Constitution</a:t>
            </a:r>
            <a:endParaRPr sz="1200">
              <a:latin typeface="Droid Serif"/>
              <a:ea typeface="Droid Serif"/>
              <a:cs typeface="Droid Serif"/>
              <a:sym typeface="Droid Serif"/>
            </a:endParaRPr>
          </a:p>
          <a:p>
            <a:pPr marL="914400" lvl="0" indent="0" algn="l" rtl="0">
              <a:lnSpc>
                <a:spcPct val="100000"/>
              </a:lnSpc>
              <a:spcBef>
                <a:spcPts val="0"/>
              </a:spcBef>
              <a:spcAft>
                <a:spcPts val="0"/>
              </a:spcAft>
              <a:buNone/>
            </a:pPr>
            <a:r>
              <a:rPr lang="en" sz="1200">
                <a:latin typeface="Droid Serif"/>
                <a:ea typeface="Droid Serif"/>
                <a:cs typeface="Droid Serif"/>
                <a:sym typeface="Droid Serif"/>
              </a:rPr>
              <a:t>(Arkansas Constitution)</a:t>
            </a:r>
            <a:endParaRPr sz="1200">
              <a:latin typeface="Droid Serif"/>
              <a:ea typeface="Droid Serif"/>
              <a:cs typeface="Droid Serif"/>
              <a:sym typeface="Droid Serif"/>
            </a:endParaRPr>
          </a:p>
          <a:p>
            <a:pPr marL="457200" lvl="0" indent="-304800" algn="l" rtl="0">
              <a:lnSpc>
                <a:spcPct val="100000"/>
              </a:lnSpc>
              <a:spcBef>
                <a:spcPts val="0"/>
              </a:spcBef>
              <a:spcAft>
                <a:spcPts val="0"/>
              </a:spcAft>
              <a:buSzPts val="1200"/>
              <a:buFont typeface="Droid Serif"/>
              <a:buAutoNum type="arabicPeriod"/>
            </a:pPr>
            <a:r>
              <a:rPr lang="en" sz="1200">
                <a:latin typeface="Droid Serif"/>
                <a:ea typeface="Droid Serif"/>
                <a:cs typeface="Droid Serif"/>
                <a:sym typeface="Droid Serif"/>
              </a:rPr>
              <a:t>PRL.7.C.3: Analyze cooperation and conflict between federal and state governments </a:t>
            </a:r>
            <a:endParaRPr sz="1200">
              <a:latin typeface="Droid Serif"/>
              <a:ea typeface="Droid Serif"/>
              <a:cs typeface="Droid Serif"/>
              <a:sym typeface="Droid Serif"/>
            </a:endParaRPr>
          </a:p>
          <a:p>
            <a:pPr marL="0" lvl="0" indent="0" algn="l" rtl="0">
              <a:lnSpc>
                <a:spcPct val="100000"/>
              </a:lnSpc>
              <a:spcBef>
                <a:spcPts val="0"/>
              </a:spcBef>
              <a:spcAft>
                <a:spcPts val="0"/>
              </a:spcAft>
              <a:buNone/>
            </a:pPr>
            <a:endParaRPr sz="1200">
              <a:latin typeface="Droid Serif"/>
              <a:ea typeface="Droid Serif"/>
              <a:cs typeface="Droid Serif"/>
              <a:sym typeface="Droid Serif"/>
            </a:endParaRPr>
          </a:p>
          <a:p>
            <a:pPr marL="0" lvl="0" indent="0" algn="l" rtl="0">
              <a:lnSpc>
                <a:spcPct val="100000"/>
              </a:lnSpc>
              <a:spcBef>
                <a:spcPts val="0"/>
              </a:spcBef>
              <a:spcAft>
                <a:spcPts val="0"/>
              </a:spcAft>
              <a:buNone/>
            </a:pPr>
            <a:r>
              <a:rPr lang="en" sz="1400" b="1">
                <a:solidFill>
                  <a:srgbClr val="709FB0"/>
                </a:solidFill>
                <a:latin typeface="Droid Serif"/>
                <a:ea typeface="Droid Serif"/>
                <a:cs typeface="Droid Serif"/>
                <a:sym typeface="Droid Serif"/>
              </a:rPr>
              <a:t>Economics</a:t>
            </a:r>
            <a:endParaRPr sz="1400" b="1">
              <a:solidFill>
                <a:srgbClr val="709FB0"/>
              </a:solidFill>
              <a:latin typeface="Droid Serif"/>
              <a:ea typeface="Droid Serif"/>
              <a:cs typeface="Droid Serif"/>
              <a:sym typeface="Droid Serif"/>
            </a:endParaRPr>
          </a:p>
          <a:p>
            <a:pPr marL="0" lvl="0" indent="0" algn="l" rtl="0">
              <a:lnSpc>
                <a:spcPct val="100000"/>
              </a:lnSpc>
              <a:spcBef>
                <a:spcPts val="0"/>
              </a:spcBef>
              <a:spcAft>
                <a:spcPts val="0"/>
              </a:spcAft>
              <a:buNone/>
            </a:pPr>
            <a:r>
              <a:rPr lang="en" sz="1200" b="1">
                <a:solidFill>
                  <a:srgbClr val="709FB0"/>
                </a:solidFill>
                <a:latin typeface="Droid Serif"/>
                <a:ea typeface="Droid Serif"/>
                <a:cs typeface="Droid Serif"/>
                <a:sym typeface="Droid Serif"/>
              </a:rPr>
              <a:t>Strand: National Economy</a:t>
            </a:r>
            <a:endParaRPr sz="1200" b="1">
              <a:solidFill>
                <a:srgbClr val="709FB0"/>
              </a:solidFill>
              <a:latin typeface="Droid Serif"/>
              <a:ea typeface="Droid Serif"/>
              <a:cs typeface="Droid Serif"/>
              <a:sym typeface="Droid Serif"/>
            </a:endParaRPr>
          </a:p>
          <a:p>
            <a:pPr marL="457200" lvl="0" indent="-304800" algn="l" rtl="0">
              <a:lnSpc>
                <a:spcPct val="100000"/>
              </a:lnSpc>
              <a:spcBef>
                <a:spcPts val="0"/>
              </a:spcBef>
              <a:spcAft>
                <a:spcPts val="0"/>
              </a:spcAft>
              <a:buSzPts val="1200"/>
              <a:buFont typeface="Droid Serif"/>
              <a:buAutoNum type="arabicPeriod"/>
            </a:pPr>
            <a:r>
              <a:rPr lang="en" sz="1200">
                <a:latin typeface="Droid Serif"/>
                <a:ea typeface="Droid Serif"/>
                <a:cs typeface="Droid Serif"/>
                <a:sym typeface="Droid Serif"/>
              </a:rPr>
              <a:t>NE.6.E.3: Examine fiscal policy tools used by the executive and legislative branches of the government (e.g., </a:t>
            </a:r>
            <a:endParaRPr sz="1200">
              <a:latin typeface="Droid Serif"/>
              <a:ea typeface="Droid Serif"/>
              <a:cs typeface="Droid Serif"/>
              <a:sym typeface="Droid Serif"/>
            </a:endParaRPr>
          </a:p>
          <a:p>
            <a:pPr marL="914400" lvl="0" indent="0" algn="l" rtl="0">
              <a:lnSpc>
                <a:spcPct val="100000"/>
              </a:lnSpc>
              <a:spcBef>
                <a:spcPts val="0"/>
              </a:spcBef>
              <a:spcAft>
                <a:spcPts val="0"/>
              </a:spcAft>
              <a:buNone/>
            </a:pPr>
            <a:r>
              <a:rPr lang="en" sz="1200">
                <a:latin typeface="Droid Serif"/>
                <a:ea typeface="Droid Serif"/>
                <a:cs typeface="Droid Serif"/>
                <a:sym typeface="Droid Serif"/>
              </a:rPr>
              <a:t>taxation, spending)</a:t>
            </a:r>
            <a:endParaRPr sz="1200">
              <a:latin typeface="Droid Serif"/>
              <a:ea typeface="Droid Serif"/>
              <a:cs typeface="Droid Serif"/>
              <a:sym typeface="Droid Serif"/>
            </a:endParaRPr>
          </a:p>
          <a:p>
            <a:pPr marL="0" lvl="0" indent="0" algn="l" rtl="0">
              <a:lnSpc>
                <a:spcPct val="100000"/>
              </a:lnSpc>
              <a:spcBef>
                <a:spcPts val="0"/>
              </a:spcBef>
              <a:spcAft>
                <a:spcPts val="0"/>
              </a:spcAft>
              <a:buNone/>
            </a:pPr>
            <a:endParaRPr sz="1200">
              <a:latin typeface="Droid Serif"/>
              <a:ea typeface="Droid Serif"/>
              <a:cs typeface="Droid Serif"/>
              <a:sym typeface="Droid Serif"/>
            </a:endParaRPr>
          </a:p>
        </p:txBody>
      </p:sp>
    </p:spTree>
  </p:cSld>
  <p:clrMapOvr>
    <a:masterClrMapping/>
  </p:clrMapOvr>
</p:sld>
</file>

<file path=ppt/theme/theme1.xml><?xml version="1.0" encoding="utf-8"?>
<a:theme xmlns:a="http://schemas.openxmlformats.org/drawingml/2006/main" name="Tropic">
  <a:themeElements>
    <a:clrScheme name="Tropic">
      <a:dk1>
        <a:srgbClr val="29415B"/>
      </a:dk1>
      <a:lt1>
        <a:srgbClr val="FCFAF7"/>
      </a:lt1>
      <a:dk2>
        <a:srgbClr val="29415B"/>
      </a:dk2>
      <a:lt2>
        <a:srgbClr val="29415B"/>
      </a:lt2>
      <a:accent1>
        <a:srgbClr val="29415B"/>
      </a:accent1>
      <a:accent2>
        <a:srgbClr val="CE93D8"/>
      </a:accent2>
      <a:accent3>
        <a:srgbClr val="FC463B"/>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840</Words>
  <Application>Microsoft Office PowerPoint</Application>
  <PresentationFormat>On-screen Show (16:9)</PresentationFormat>
  <Paragraphs>85</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Droid Serif</vt:lpstr>
      <vt:lpstr>Arial</vt:lpstr>
      <vt:lpstr>PT Sans Narrow</vt:lpstr>
      <vt:lpstr>Open Sans</vt:lpstr>
      <vt:lpstr>Tropic</vt:lpstr>
      <vt:lpstr>1979 Arkansas State Constitutional Convention</vt:lpstr>
      <vt:lpstr>Exercise 3 ~ Let’s Make Some Changes Curriculum Guide  </vt:lpstr>
      <vt:lpstr>Exercise 3 ~ Let’s Make Some Changes Curriculum Guide  </vt:lpstr>
      <vt:lpstr>Exercise 3 ~ Let’s Make Some Changes Curriculum Guide  </vt:lpstr>
      <vt:lpstr>Exercise 3 ~ Let’s Make Some Changes Curriculum Guide  </vt:lpstr>
      <vt:lpstr>Exercise 3 ~ Let’s Make Some Changes Curriculum Guide  </vt:lpstr>
      <vt:lpstr>Exercise 3 ~ Let’s Make Some Changes Curriculum Guide   </vt:lpstr>
      <vt:lpstr>Exercise 3 ~ Let’s Make Some Changes Curriculum Guide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1979 Arkansas State Constitutional Convention</dc:title>
  <dc:creator>Emily Summers Yarberry</dc:creator>
  <cp:lastModifiedBy>Emily Summers Yarberry</cp:lastModifiedBy>
  <cp:revision>1</cp:revision>
  <dcterms:modified xsi:type="dcterms:W3CDTF">2021-06-14T21:28:33Z</dcterms:modified>
</cp:coreProperties>
</file>