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3"/>
  </p:notesMasterIdLst>
  <p:sldIdLst>
    <p:sldId id="256" r:id="rId2"/>
    <p:sldId id="285" r:id="rId3"/>
    <p:sldId id="286" r:id="rId4"/>
    <p:sldId id="287" r:id="rId5"/>
    <p:sldId id="288" r:id="rId6"/>
    <p:sldId id="289" r:id="rId7"/>
    <p:sldId id="290" r:id="rId8"/>
    <p:sldId id="291" r:id="rId9"/>
    <p:sldId id="292" r:id="rId10"/>
    <p:sldId id="293" r:id="rId11"/>
    <p:sldId id="294" r:id="rId12"/>
  </p:sldIdLst>
  <p:sldSz cx="9144000" cy="5143500" type="screen16x9"/>
  <p:notesSz cx="6858000" cy="9144000"/>
  <p:embeddedFontLst>
    <p:embeddedFont>
      <p:font typeface="PT Sans Narrow" panose="020B0604020202020204" charset="0"/>
      <p:regular r:id="rId14"/>
      <p:bold r:id="rId15"/>
    </p:embeddedFont>
    <p:embeddedFont>
      <p:font typeface="Open Sans" panose="020B0604020202020204" charset="0"/>
      <p:regular r:id="rId16"/>
      <p:bold r:id="rId17"/>
      <p:italic r:id="rId18"/>
      <p:bold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4" d="100"/>
          <a:sy n="144" d="100"/>
        </p:scale>
        <p:origin x="654" y="11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5.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be191488c4_0_3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3" name="Google Shape;293;gbe191488c4_0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gbe191488c4_0_3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9" name="Google Shape;299;gbe191488c4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gbcecd16850_0_27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4" name="Google Shape;244;gbcecd16850_0_2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gbcecd16850_0_27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1" name="Google Shape;251;gbcecd16850_0_2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gbe191488c4_0_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7" name="Google Shape;257;gbe191488c4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Google Shape;262;gbe191488c4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3" name="Google Shape;263;gbe191488c4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Google Shape;268;gbe191488c4_0_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9" name="Google Shape;269;gbe191488c4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gbe191488c4_0_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5" name="Google Shape;275;gbe191488c4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gbe191488c4_0_2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1" name="Google Shape;281;gbe191488c4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gbe191488c4_0_2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7" name="Google Shape;287;gbe191488c4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cxnSp>
        <p:nvCxnSpPr>
          <p:cNvPr id="10" name="Google Shape;10;p2"/>
          <p:cNvCxnSpPr/>
          <p:nvPr/>
        </p:nvCxnSpPr>
        <p:spPr>
          <a:xfrm>
            <a:off x="7007735" y="3176888"/>
            <a:ext cx="562200" cy="0"/>
          </a:xfrm>
          <a:prstGeom prst="straightConnector1">
            <a:avLst/>
          </a:prstGeom>
          <a:noFill/>
          <a:ln w="76200" cap="flat" cmpd="sng">
            <a:solidFill>
              <a:schemeClr val="lt2"/>
            </a:solidFill>
            <a:prstDash val="solid"/>
            <a:round/>
            <a:headEnd type="none" w="sm" len="sm"/>
            <a:tailEnd type="none" w="sm" len="sm"/>
          </a:ln>
        </p:spPr>
      </p:cxnSp>
      <p:cxnSp>
        <p:nvCxnSpPr>
          <p:cNvPr id="11" name="Google Shape;11;p2"/>
          <p:cNvCxnSpPr/>
          <p:nvPr/>
        </p:nvCxnSpPr>
        <p:spPr>
          <a:xfrm>
            <a:off x="1575035" y="3158252"/>
            <a:ext cx="562200" cy="0"/>
          </a:xfrm>
          <a:prstGeom prst="straightConnector1">
            <a:avLst/>
          </a:prstGeom>
          <a:noFill/>
          <a:ln w="76200" cap="flat" cmpd="sng">
            <a:solidFill>
              <a:schemeClr val="lt2"/>
            </a:solidFill>
            <a:prstDash val="solid"/>
            <a:round/>
            <a:headEnd type="none" w="sm" len="sm"/>
            <a:tailEnd type="none" w="sm" len="sm"/>
          </a:ln>
        </p:spPr>
      </p:cxnSp>
      <p:grpSp>
        <p:nvGrpSpPr>
          <p:cNvPr id="12" name="Google Shape;12;p2"/>
          <p:cNvGrpSpPr/>
          <p:nvPr/>
        </p:nvGrpSpPr>
        <p:grpSpPr>
          <a:xfrm>
            <a:off x="1004144" y="1022025"/>
            <a:ext cx="7136668" cy="152400"/>
            <a:chOff x="1346429" y="1011300"/>
            <a:chExt cx="6452100" cy="152400"/>
          </a:xfrm>
        </p:grpSpPr>
        <p:cxnSp>
          <p:nvCxnSpPr>
            <p:cNvPr id="13" name="Google Shape;13;p2"/>
            <p:cNvCxnSpPr/>
            <p:nvPr/>
          </p:nvCxnSpPr>
          <p:spPr>
            <a:xfrm rot="10800000">
              <a:off x="1346429" y="1011300"/>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4" name="Google Shape;14;p2"/>
            <p:cNvCxnSpPr/>
            <p:nvPr/>
          </p:nvCxnSpPr>
          <p:spPr>
            <a:xfrm rot="10800000">
              <a:off x="1346429" y="1163700"/>
              <a:ext cx="6452100" cy="0"/>
            </a:xfrm>
            <a:prstGeom prst="straightConnector1">
              <a:avLst/>
            </a:prstGeom>
            <a:noFill/>
            <a:ln w="9525" cap="flat" cmpd="sng">
              <a:solidFill>
                <a:schemeClr val="accent3"/>
              </a:solidFill>
              <a:prstDash val="solid"/>
              <a:round/>
              <a:headEnd type="none" w="sm" len="sm"/>
              <a:tailEnd type="none" w="sm" len="sm"/>
            </a:ln>
          </p:spPr>
        </p:cxnSp>
      </p:grpSp>
      <p:grpSp>
        <p:nvGrpSpPr>
          <p:cNvPr id="15" name="Google Shape;15;p2"/>
          <p:cNvGrpSpPr/>
          <p:nvPr/>
        </p:nvGrpSpPr>
        <p:grpSpPr>
          <a:xfrm>
            <a:off x="1004151" y="3969100"/>
            <a:ext cx="7136668" cy="152400"/>
            <a:chOff x="1346435" y="3969088"/>
            <a:chExt cx="6452100" cy="152400"/>
          </a:xfrm>
        </p:grpSpPr>
        <p:cxnSp>
          <p:nvCxnSpPr>
            <p:cNvPr id="16" name="Google Shape;16;p2"/>
            <p:cNvCxnSpPr/>
            <p:nvPr/>
          </p:nvCxnSpPr>
          <p:spPr>
            <a:xfrm>
              <a:off x="1346435" y="4121488"/>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7" name="Google Shape;17;p2"/>
            <p:cNvCxnSpPr/>
            <p:nvPr/>
          </p:nvCxnSpPr>
          <p:spPr>
            <a:xfrm>
              <a:off x="1346435" y="3969088"/>
              <a:ext cx="6452100" cy="0"/>
            </a:xfrm>
            <a:prstGeom prst="straightConnector1">
              <a:avLst/>
            </a:prstGeom>
            <a:noFill/>
            <a:ln w="9525" cap="flat" cmpd="sng">
              <a:solidFill>
                <a:schemeClr val="accent3"/>
              </a:solidFill>
              <a:prstDash val="solid"/>
              <a:round/>
              <a:headEnd type="none" w="sm" len="sm"/>
              <a:tailEnd type="none" w="sm" len="sm"/>
            </a:ln>
          </p:spPr>
        </p:cxnSp>
      </p:grpSp>
      <p:sp>
        <p:nvSpPr>
          <p:cNvPr id="18" name="Google Shape;18;p2"/>
          <p:cNvSpPr txBox="1">
            <a:spLocks noGrp="1"/>
          </p:cNvSpPr>
          <p:nvPr>
            <p:ph type="ctrTitle"/>
          </p:nvPr>
        </p:nvSpPr>
        <p:spPr>
          <a:xfrm>
            <a:off x="1004150" y="1751764"/>
            <a:ext cx="7136700" cy="1022400"/>
          </a:xfrm>
          <a:prstGeom prst="rect">
            <a:avLst/>
          </a:prstGeom>
        </p:spPr>
        <p:txBody>
          <a:bodyPr spcFirstLastPara="1" wrap="square" lIns="91425" tIns="91425" rIns="91425" bIns="91425" anchor="b" anchorCtr="0">
            <a:norm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a:endParaRPr/>
          </a:p>
        </p:txBody>
      </p:sp>
      <p:sp>
        <p:nvSpPr>
          <p:cNvPr id="19" name="Google Shape;19;p2"/>
          <p:cNvSpPr txBox="1">
            <a:spLocks noGrp="1"/>
          </p:cNvSpPr>
          <p:nvPr>
            <p:ph type="subTitle" idx="1"/>
          </p:nvPr>
        </p:nvSpPr>
        <p:spPr>
          <a:xfrm>
            <a:off x="2137225" y="2850039"/>
            <a:ext cx="48705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a:endParaRPr/>
          </a:p>
        </p:txBody>
      </p:sp>
      <p:sp>
        <p:nvSpPr>
          <p:cNvPr id="20" name="Google Shape;20;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5"/>
        <p:cNvGrpSpPr/>
        <p:nvPr/>
      </p:nvGrpSpPr>
      <p:grpSpPr>
        <a:xfrm>
          <a:off x="0" y="0"/>
          <a:ext cx="0" cy="0"/>
          <a:chOff x="0" y="0"/>
          <a:chExt cx="0" cy="0"/>
        </a:xfrm>
      </p:grpSpPr>
      <p:sp>
        <p:nvSpPr>
          <p:cNvPr id="56" name="Google Shape;56;p11"/>
          <p:cNvSpPr/>
          <p:nvPr/>
        </p:nvSpPr>
        <p:spPr>
          <a:xfrm>
            <a:off x="-75"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11"/>
          <p:cNvSpPr txBox="1">
            <a:spLocks noGrp="1"/>
          </p:cNvSpPr>
          <p:nvPr>
            <p:ph type="title" hasCustomPrompt="1"/>
          </p:nvPr>
        </p:nvSpPr>
        <p:spPr>
          <a:xfrm>
            <a:off x="311700" y="1304850"/>
            <a:ext cx="8520600" cy="1538400"/>
          </a:xfrm>
          <a:prstGeom prst="rect">
            <a:avLst/>
          </a:prstGeom>
        </p:spPr>
        <p:txBody>
          <a:bodyPr spcFirstLastPara="1" wrap="square" lIns="91425" tIns="91425" rIns="91425" bIns="91425" anchor="ctr" anchorCtr="0">
            <a:normAutofit/>
          </a:bodyPr>
          <a:lstStyle>
            <a:lvl1pPr lvl="0" algn="ctr">
              <a:spcBef>
                <a:spcPts val="0"/>
              </a:spcBef>
              <a:spcAft>
                <a:spcPts val="0"/>
              </a:spcAft>
              <a:buClr>
                <a:schemeClr val="accent3"/>
              </a:buClr>
              <a:buSzPts val="13000"/>
              <a:buNone/>
              <a:defRPr sz="13000">
                <a:solidFill>
                  <a:schemeClr val="accent3"/>
                </a:solidFill>
              </a:defRPr>
            </a:lvl1pPr>
            <a:lvl2pPr lvl="1" algn="ctr">
              <a:spcBef>
                <a:spcPts val="0"/>
              </a:spcBef>
              <a:spcAft>
                <a:spcPts val="0"/>
              </a:spcAft>
              <a:buClr>
                <a:schemeClr val="accent3"/>
              </a:buClr>
              <a:buSzPts val="13000"/>
              <a:buNone/>
              <a:defRPr sz="13000">
                <a:solidFill>
                  <a:schemeClr val="accent3"/>
                </a:solidFill>
              </a:defRPr>
            </a:lvl2pPr>
            <a:lvl3pPr lvl="2" algn="ctr">
              <a:spcBef>
                <a:spcPts val="0"/>
              </a:spcBef>
              <a:spcAft>
                <a:spcPts val="0"/>
              </a:spcAft>
              <a:buClr>
                <a:schemeClr val="accent3"/>
              </a:buClr>
              <a:buSzPts val="13000"/>
              <a:buNone/>
              <a:defRPr sz="13000">
                <a:solidFill>
                  <a:schemeClr val="accent3"/>
                </a:solidFill>
              </a:defRPr>
            </a:lvl3pPr>
            <a:lvl4pPr lvl="3" algn="ctr">
              <a:spcBef>
                <a:spcPts val="0"/>
              </a:spcBef>
              <a:spcAft>
                <a:spcPts val="0"/>
              </a:spcAft>
              <a:buClr>
                <a:schemeClr val="accent3"/>
              </a:buClr>
              <a:buSzPts val="13000"/>
              <a:buNone/>
              <a:defRPr sz="13000">
                <a:solidFill>
                  <a:schemeClr val="accent3"/>
                </a:solidFill>
              </a:defRPr>
            </a:lvl4pPr>
            <a:lvl5pPr lvl="4" algn="ctr">
              <a:spcBef>
                <a:spcPts val="0"/>
              </a:spcBef>
              <a:spcAft>
                <a:spcPts val="0"/>
              </a:spcAft>
              <a:buClr>
                <a:schemeClr val="accent3"/>
              </a:buClr>
              <a:buSzPts val="13000"/>
              <a:buNone/>
              <a:defRPr sz="13000">
                <a:solidFill>
                  <a:schemeClr val="accent3"/>
                </a:solidFill>
              </a:defRPr>
            </a:lvl5pPr>
            <a:lvl6pPr lvl="5" algn="ctr">
              <a:spcBef>
                <a:spcPts val="0"/>
              </a:spcBef>
              <a:spcAft>
                <a:spcPts val="0"/>
              </a:spcAft>
              <a:buClr>
                <a:schemeClr val="accent3"/>
              </a:buClr>
              <a:buSzPts val="13000"/>
              <a:buNone/>
              <a:defRPr sz="13000">
                <a:solidFill>
                  <a:schemeClr val="accent3"/>
                </a:solidFill>
              </a:defRPr>
            </a:lvl6pPr>
            <a:lvl7pPr lvl="6" algn="ctr">
              <a:spcBef>
                <a:spcPts val="0"/>
              </a:spcBef>
              <a:spcAft>
                <a:spcPts val="0"/>
              </a:spcAft>
              <a:buClr>
                <a:schemeClr val="accent3"/>
              </a:buClr>
              <a:buSzPts val="13000"/>
              <a:buNone/>
              <a:defRPr sz="13000">
                <a:solidFill>
                  <a:schemeClr val="accent3"/>
                </a:solidFill>
              </a:defRPr>
            </a:lvl7pPr>
            <a:lvl8pPr lvl="7" algn="ctr">
              <a:spcBef>
                <a:spcPts val="0"/>
              </a:spcBef>
              <a:spcAft>
                <a:spcPts val="0"/>
              </a:spcAft>
              <a:buClr>
                <a:schemeClr val="accent3"/>
              </a:buClr>
              <a:buSzPts val="13000"/>
              <a:buNone/>
              <a:defRPr sz="13000">
                <a:solidFill>
                  <a:schemeClr val="accent3"/>
                </a:solidFill>
              </a:defRPr>
            </a:lvl8pPr>
            <a:lvl9pPr lvl="8" algn="ctr">
              <a:spcBef>
                <a:spcPts val="0"/>
              </a:spcBef>
              <a:spcAft>
                <a:spcPts val="0"/>
              </a:spcAft>
              <a:buClr>
                <a:schemeClr val="accent3"/>
              </a:buClr>
              <a:buSzPts val="13000"/>
              <a:buNone/>
              <a:defRPr sz="13000">
                <a:solidFill>
                  <a:schemeClr val="accent3"/>
                </a:solidFill>
              </a:defRPr>
            </a:lvl9pPr>
          </a:lstStyle>
          <a:p>
            <a:r>
              <a:t>xx%</a:t>
            </a:r>
          </a:p>
        </p:txBody>
      </p:sp>
      <p:sp>
        <p:nvSpPr>
          <p:cNvPr id="58" name="Google Shape;58;p11"/>
          <p:cNvSpPr txBox="1">
            <a:spLocks noGrp="1"/>
          </p:cNvSpPr>
          <p:nvPr>
            <p:ph type="body" idx="1"/>
          </p:nvPr>
        </p:nvSpPr>
        <p:spPr>
          <a:xfrm>
            <a:off x="311700" y="2995650"/>
            <a:ext cx="8520600" cy="10716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59" name="Google Shape;59;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0"/>
        <p:cNvGrpSpPr/>
        <p:nvPr/>
      </p:nvGrpSpPr>
      <p:grpSpPr>
        <a:xfrm>
          <a:off x="0" y="0"/>
          <a:ext cx="0" cy="0"/>
          <a:chOff x="0" y="0"/>
          <a:chExt cx="0" cy="0"/>
        </a:xfrm>
      </p:grpSpPr>
      <p:sp>
        <p:nvSpPr>
          <p:cNvPr id="61" name="Google Shape;61;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1"/>
        <p:cNvGrpSpPr/>
        <p:nvPr/>
      </p:nvGrpSpPr>
      <p:grpSpPr>
        <a:xfrm>
          <a:off x="0" y="0"/>
          <a:ext cx="0" cy="0"/>
          <a:chOff x="0" y="0"/>
          <a:chExt cx="0" cy="0"/>
        </a:xfrm>
      </p:grpSpPr>
      <p:sp>
        <p:nvSpPr>
          <p:cNvPr id="22" name="Google Shape;22;p3"/>
          <p:cNvSpPr/>
          <p:nvPr/>
        </p:nvSpPr>
        <p:spPr>
          <a:xfrm>
            <a:off x="-50" y="2571900"/>
            <a:ext cx="9144000" cy="25716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txBox="1">
            <a:spLocks noGrp="1"/>
          </p:cNvSpPr>
          <p:nvPr>
            <p:ph type="title"/>
          </p:nvPr>
        </p:nvSpPr>
        <p:spPr>
          <a:xfrm>
            <a:off x="311700" y="814800"/>
            <a:ext cx="8571300" cy="9420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a:lvl1pPr>
            <a:lvl2pPr lvl="1" algn="ctr">
              <a:spcBef>
                <a:spcPts val="0"/>
              </a:spcBef>
              <a:spcAft>
                <a:spcPts val="0"/>
              </a:spcAft>
              <a:buSzPts val="3600"/>
              <a:buNone/>
              <a:defRPr/>
            </a:lvl2pPr>
            <a:lvl3pPr lvl="2" algn="ctr">
              <a:spcBef>
                <a:spcPts val="0"/>
              </a:spcBef>
              <a:spcAft>
                <a:spcPts val="0"/>
              </a:spcAft>
              <a:buSzPts val="3600"/>
              <a:buNone/>
              <a:defRPr/>
            </a:lvl3pPr>
            <a:lvl4pPr lvl="3" algn="ctr">
              <a:spcBef>
                <a:spcPts val="0"/>
              </a:spcBef>
              <a:spcAft>
                <a:spcPts val="0"/>
              </a:spcAft>
              <a:buSzPts val="3600"/>
              <a:buNone/>
              <a:defRPr/>
            </a:lvl4pPr>
            <a:lvl5pPr lvl="4" algn="ctr">
              <a:spcBef>
                <a:spcPts val="0"/>
              </a:spcBef>
              <a:spcAft>
                <a:spcPts val="0"/>
              </a:spcAft>
              <a:buSzPts val="3600"/>
              <a:buNone/>
              <a:defRPr/>
            </a:lvl5pPr>
            <a:lvl6pPr lvl="5" algn="ctr">
              <a:spcBef>
                <a:spcPts val="0"/>
              </a:spcBef>
              <a:spcAft>
                <a:spcPts val="0"/>
              </a:spcAft>
              <a:buSzPts val="3600"/>
              <a:buNone/>
              <a:defRPr/>
            </a:lvl6pPr>
            <a:lvl7pPr lvl="6" algn="ctr">
              <a:spcBef>
                <a:spcPts val="0"/>
              </a:spcBef>
              <a:spcAft>
                <a:spcPts val="0"/>
              </a:spcAft>
              <a:buSzPts val="3600"/>
              <a:buNone/>
              <a:defRPr/>
            </a:lvl7pPr>
            <a:lvl8pPr lvl="7" algn="ctr">
              <a:spcBef>
                <a:spcPts val="0"/>
              </a:spcBef>
              <a:spcAft>
                <a:spcPts val="0"/>
              </a:spcAft>
              <a:buSzPts val="3600"/>
              <a:buNone/>
              <a:defRPr/>
            </a:lvl8pPr>
            <a:lvl9pPr lvl="8" algn="ctr">
              <a:spcBef>
                <a:spcPts val="0"/>
              </a:spcBef>
              <a:spcAft>
                <a:spcPts val="0"/>
              </a:spcAft>
              <a:buSzPts val="3600"/>
              <a:buNone/>
              <a:defRPr/>
            </a:lvl9pPr>
          </a:lstStyle>
          <a:p>
            <a:endParaRPr/>
          </a:p>
        </p:txBody>
      </p:sp>
      <p:sp>
        <p:nvSpPr>
          <p:cNvPr id="24" name="Google Shape;24;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5"/>
        <p:cNvGrpSpPr/>
        <p:nvPr/>
      </p:nvGrpSpPr>
      <p:grpSpPr>
        <a:xfrm>
          <a:off x="0" y="0"/>
          <a:ext cx="0" cy="0"/>
          <a:chOff x="0" y="0"/>
          <a:chExt cx="0" cy="0"/>
        </a:xfrm>
      </p:grpSpPr>
      <p:sp>
        <p:nvSpPr>
          <p:cNvPr id="26" name="Google Shape;26;p4"/>
          <p:cNvSpPr/>
          <p:nvPr/>
        </p:nvSpPr>
        <p:spPr>
          <a:xfrm>
            <a:off x="-75" y="5045700"/>
            <a:ext cx="9144000" cy="978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28" name="Google Shape;28;p4"/>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9" name="Google Shape;2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0"/>
        <p:cNvGrpSpPr/>
        <p:nvPr/>
      </p:nvGrpSpPr>
      <p:grpSpPr>
        <a:xfrm>
          <a:off x="0" y="0"/>
          <a:ext cx="0" cy="0"/>
          <a:chOff x="0" y="0"/>
          <a:chExt cx="0" cy="0"/>
        </a:xfrm>
      </p:grpSpPr>
      <p:sp>
        <p:nvSpPr>
          <p:cNvPr id="31" name="Google Shape;31;p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2" name="Google Shape;32;p5"/>
          <p:cNvSpPr txBox="1">
            <a:spLocks noGrp="1"/>
          </p:cNvSpPr>
          <p:nvPr>
            <p:ph type="body" idx="1"/>
          </p:nvPr>
        </p:nvSpPr>
        <p:spPr>
          <a:xfrm>
            <a:off x="311700" y="1266175"/>
            <a:ext cx="3999900" cy="33027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3" name="Google Shape;33;p5"/>
          <p:cNvSpPr txBox="1">
            <a:spLocks noGrp="1"/>
          </p:cNvSpPr>
          <p:nvPr>
            <p:ph type="body" idx="2"/>
          </p:nvPr>
        </p:nvSpPr>
        <p:spPr>
          <a:xfrm>
            <a:off x="4832400" y="1266175"/>
            <a:ext cx="3999900" cy="33027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4" name="Google Shape;3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7" name="Google Shape;3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8"/>
        <p:cNvGrpSpPr/>
        <p:nvPr/>
      </p:nvGrpSpPr>
      <p:grpSpPr>
        <a:xfrm>
          <a:off x="0" y="0"/>
          <a:ext cx="0" cy="0"/>
          <a:chOff x="0" y="0"/>
          <a:chExt cx="0" cy="0"/>
        </a:xfrm>
      </p:grpSpPr>
      <p:sp>
        <p:nvSpPr>
          <p:cNvPr id="39" name="Google Shape;3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1" name="Google Shape;4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6"/>
        </a:solidFill>
        <a:effectLst/>
      </p:bgPr>
    </p:bg>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526350"/>
            <a:ext cx="5613600" cy="40908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dk2"/>
              </a:buClr>
              <a:buSzPts val="5400"/>
              <a:buNone/>
              <a:defRPr sz="5400" b="0">
                <a:solidFill>
                  <a:schemeClr val="dk2"/>
                </a:solidFill>
              </a:defRPr>
            </a:lvl1pPr>
            <a:lvl2pPr lvl="1">
              <a:spcBef>
                <a:spcPts val="0"/>
              </a:spcBef>
              <a:spcAft>
                <a:spcPts val="0"/>
              </a:spcAft>
              <a:buClr>
                <a:schemeClr val="dk2"/>
              </a:buClr>
              <a:buSzPts val="5400"/>
              <a:buNone/>
              <a:defRPr sz="5400" b="0">
                <a:solidFill>
                  <a:schemeClr val="dk2"/>
                </a:solidFill>
              </a:defRPr>
            </a:lvl2pPr>
            <a:lvl3pPr lvl="2">
              <a:spcBef>
                <a:spcPts val="0"/>
              </a:spcBef>
              <a:spcAft>
                <a:spcPts val="0"/>
              </a:spcAft>
              <a:buClr>
                <a:schemeClr val="dk2"/>
              </a:buClr>
              <a:buSzPts val="5400"/>
              <a:buNone/>
              <a:defRPr sz="5400" b="0">
                <a:solidFill>
                  <a:schemeClr val="dk2"/>
                </a:solidFill>
              </a:defRPr>
            </a:lvl3pPr>
            <a:lvl4pPr lvl="3">
              <a:spcBef>
                <a:spcPts val="0"/>
              </a:spcBef>
              <a:spcAft>
                <a:spcPts val="0"/>
              </a:spcAft>
              <a:buClr>
                <a:schemeClr val="dk2"/>
              </a:buClr>
              <a:buSzPts val="5400"/>
              <a:buNone/>
              <a:defRPr sz="5400" b="0">
                <a:solidFill>
                  <a:schemeClr val="dk2"/>
                </a:solidFill>
              </a:defRPr>
            </a:lvl4pPr>
            <a:lvl5pPr lvl="4">
              <a:spcBef>
                <a:spcPts val="0"/>
              </a:spcBef>
              <a:spcAft>
                <a:spcPts val="0"/>
              </a:spcAft>
              <a:buClr>
                <a:schemeClr val="dk2"/>
              </a:buClr>
              <a:buSzPts val="5400"/>
              <a:buNone/>
              <a:defRPr sz="5400" b="0">
                <a:solidFill>
                  <a:schemeClr val="dk2"/>
                </a:solidFill>
              </a:defRPr>
            </a:lvl5pPr>
            <a:lvl6pPr lvl="5">
              <a:spcBef>
                <a:spcPts val="0"/>
              </a:spcBef>
              <a:spcAft>
                <a:spcPts val="0"/>
              </a:spcAft>
              <a:buClr>
                <a:schemeClr val="dk2"/>
              </a:buClr>
              <a:buSzPts val="5400"/>
              <a:buNone/>
              <a:defRPr sz="5400" b="0">
                <a:solidFill>
                  <a:schemeClr val="dk2"/>
                </a:solidFill>
              </a:defRPr>
            </a:lvl6pPr>
            <a:lvl7pPr lvl="6">
              <a:spcBef>
                <a:spcPts val="0"/>
              </a:spcBef>
              <a:spcAft>
                <a:spcPts val="0"/>
              </a:spcAft>
              <a:buClr>
                <a:schemeClr val="dk2"/>
              </a:buClr>
              <a:buSzPts val="5400"/>
              <a:buNone/>
              <a:defRPr sz="5400" b="0">
                <a:solidFill>
                  <a:schemeClr val="dk2"/>
                </a:solidFill>
              </a:defRPr>
            </a:lvl7pPr>
            <a:lvl8pPr lvl="7">
              <a:spcBef>
                <a:spcPts val="0"/>
              </a:spcBef>
              <a:spcAft>
                <a:spcPts val="0"/>
              </a:spcAft>
              <a:buClr>
                <a:schemeClr val="dk2"/>
              </a:buClr>
              <a:buSzPts val="5400"/>
              <a:buNone/>
              <a:defRPr sz="5400" b="0">
                <a:solidFill>
                  <a:schemeClr val="dk2"/>
                </a:solidFill>
              </a:defRPr>
            </a:lvl8pPr>
            <a:lvl9pPr lvl="8">
              <a:spcBef>
                <a:spcPts val="0"/>
              </a:spcBef>
              <a:spcAft>
                <a:spcPts val="0"/>
              </a:spcAft>
              <a:buClr>
                <a:schemeClr val="dk2"/>
              </a:buClr>
              <a:buSzPts val="5400"/>
              <a:buNone/>
              <a:defRPr sz="5400" b="0">
                <a:solidFill>
                  <a:schemeClr val="dk2"/>
                </a:solidFill>
              </a:defRPr>
            </a:lvl9pPr>
          </a:lstStyle>
          <a:p>
            <a:endParaRPr/>
          </a:p>
        </p:txBody>
      </p:sp>
      <p:sp>
        <p:nvSpPr>
          <p:cNvPr id="44" name="Google Shape;4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a:off x="4572000" y="0"/>
            <a:ext cx="4572000" cy="51435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7" name="Google Shape;47;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8" name="Google Shape;48;p9"/>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9" name="Google Shape;49;p9"/>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a:spLocks noGrp="1"/>
          </p:cNvSpPr>
          <p:nvPr>
            <p:ph type="body" idx="1"/>
          </p:nvPr>
        </p:nvSpPr>
        <p:spPr>
          <a:xfrm>
            <a:off x="311700" y="4230725"/>
            <a:ext cx="5998800" cy="598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a:endParaRPr/>
          </a:p>
        </p:txBody>
      </p:sp>
      <p:sp>
        <p:nvSpPr>
          <p:cNvPr id="54" name="Google Shape;54;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tropic">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7074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1pPr>
            <a:lvl2pPr lvl="1">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2pPr>
            <a:lvl3pPr lvl="2">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3pPr>
            <a:lvl4pPr lvl="3">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4pPr>
            <a:lvl5pPr lvl="4">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5pPr>
            <a:lvl6pPr lvl="5">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6pPr>
            <a:lvl7pPr lvl="6">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7pPr>
            <a:lvl8pPr lvl="7">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8pPr>
            <a:lvl9pPr lvl="8">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9pPr>
          </a:lstStyle>
          <a:p>
            <a:endParaRPr/>
          </a:p>
        </p:txBody>
      </p:sp>
      <p:sp>
        <p:nvSpPr>
          <p:cNvPr id="7" name="Google Shape;7;p1"/>
          <p:cNvSpPr txBox="1">
            <a:spLocks noGrp="1"/>
          </p:cNvSpPr>
          <p:nvPr>
            <p:ph type="body" idx="1"/>
          </p:nvPr>
        </p:nvSpPr>
        <p:spPr>
          <a:xfrm>
            <a:off x="311700" y="1266325"/>
            <a:ext cx="8520600" cy="33027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marL="914400" lvl="1"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marL="1371600" lvl="2"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marL="1828800" lvl="3"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marL="2286000" lvl="4"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marL="2743200" lvl="5"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marL="3200400" lvl="6"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marL="3657600" lvl="7"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marL="4114800" lvl="8"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latin typeface="Open Sans"/>
                <a:ea typeface="Open Sans"/>
                <a:cs typeface="Open Sans"/>
                <a:sym typeface="Open Sans"/>
              </a:defRPr>
            </a:lvl1pPr>
            <a:lvl2pPr lvl="1" algn="r">
              <a:buNone/>
              <a:defRPr sz="1000">
                <a:solidFill>
                  <a:schemeClr val="dk2"/>
                </a:solidFill>
                <a:latin typeface="Open Sans"/>
                <a:ea typeface="Open Sans"/>
                <a:cs typeface="Open Sans"/>
                <a:sym typeface="Open Sans"/>
              </a:defRPr>
            </a:lvl2pPr>
            <a:lvl3pPr lvl="2" algn="r">
              <a:buNone/>
              <a:defRPr sz="1000">
                <a:solidFill>
                  <a:schemeClr val="dk2"/>
                </a:solidFill>
                <a:latin typeface="Open Sans"/>
                <a:ea typeface="Open Sans"/>
                <a:cs typeface="Open Sans"/>
                <a:sym typeface="Open Sans"/>
              </a:defRPr>
            </a:lvl3pPr>
            <a:lvl4pPr lvl="3" algn="r">
              <a:buNone/>
              <a:defRPr sz="1000">
                <a:solidFill>
                  <a:schemeClr val="dk2"/>
                </a:solidFill>
                <a:latin typeface="Open Sans"/>
                <a:ea typeface="Open Sans"/>
                <a:cs typeface="Open Sans"/>
                <a:sym typeface="Open Sans"/>
              </a:defRPr>
            </a:lvl4pPr>
            <a:lvl5pPr lvl="4" algn="r">
              <a:buNone/>
              <a:defRPr sz="1000">
                <a:solidFill>
                  <a:schemeClr val="dk2"/>
                </a:solidFill>
                <a:latin typeface="Open Sans"/>
                <a:ea typeface="Open Sans"/>
                <a:cs typeface="Open Sans"/>
                <a:sym typeface="Open Sans"/>
              </a:defRPr>
            </a:lvl5pPr>
            <a:lvl6pPr lvl="5" algn="r">
              <a:buNone/>
              <a:defRPr sz="1000">
                <a:solidFill>
                  <a:schemeClr val="dk2"/>
                </a:solidFill>
                <a:latin typeface="Open Sans"/>
                <a:ea typeface="Open Sans"/>
                <a:cs typeface="Open Sans"/>
                <a:sym typeface="Open Sans"/>
              </a:defRPr>
            </a:lvl6pPr>
            <a:lvl7pPr lvl="6" algn="r">
              <a:buNone/>
              <a:defRPr sz="1000">
                <a:solidFill>
                  <a:schemeClr val="dk2"/>
                </a:solidFill>
                <a:latin typeface="Open Sans"/>
                <a:ea typeface="Open Sans"/>
                <a:cs typeface="Open Sans"/>
                <a:sym typeface="Open Sans"/>
              </a:defRPr>
            </a:lvl7pPr>
            <a:lvl8pPr lvl="7" algn="r">
              <a:buNone/>
              <a:defRPr sz="1000">
                <a:solidFill>
                  <a:schemeClr val="dk2"/>
                </a:solidFill>
                <a:latin typeface="Open Sans"/>
                <a:ea typeface="Open Sans"/>
                <a:cs typeface="Open Sans"/>
                <a:sym typeface="Open Sans"/>
              </a:defRPr>
            </a:lvl8pPr>
            <a:lvl9pPr lvl="8" algn="r">
              <a:buNone/>
              <a:defRPr sz="1000">
                <a:solidFill>
                  <a:schemeClr val="dk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3"/>
          <p:cNvSpPr txBox="1">
            <a:spLocks noGrp="1"/>
          </p:cNvSpPr>
          <p:nvPr>
            <p:ph type="ctrTitle"/>
          </p:nvPr>
        </p:nvSpPr>
        <p:spPr>
          <a:xfrm>
            <a:off x="1004150" y="1232306"/>
            <a:ext cx="7136700" cy="15420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en">
                <a:solidFill>
                  <a:schemeClr val="dk2"/>
                </a:solidFill>
              </a:rPr>
              <a:t>1979 Arkansas State Constitutional Convention</a:t>
            </a:r>
            <a:endParaRPr>
              <a:solidFill>
                <a:schemeClr val="dk2"/>
              </a:solidFill>
            </a:endParaRPr>
          </a:p>
        </p:txBody>
      </p:sp>
      <p:sp>
        <p:nvSpPr>
          <p:cNvPr id="67" name="Google Shape;67;p13"/>
          <p:cNvSpPr txBox="1">
            <a:spLocks noGrp="1"/>
          </p:cNvSpPr>
          <p:nvPr>
            <p:ph type="subTitle" idx="1"/>
          </p:nvPr>
        </p:nvSpPr>
        <p:spPr>
          <a:xfrm>
            <a:off x="2137225" y="3171821"/>
            <a:ext cx="4870500" cy="470700"/>
          </a:xfrm>
          <a:prstGeom prst="rect">
            <a:avLst/>
          </a:prstGeom>
        </p:spPr>
        <p:txBody>
          <a:bodyPr spcFirstLastPara="1" wrap="square" lIns="91425" tIns="91425" rIns="91425" bIns="91425" anchor="t" anchorCtr="0">
            <a:normAutofit fontScale="92500" lnSpcReduction="20000"/>
          </a:bodyPr>
          <a:lstStyle/>
          <a:p>
            <a:pPr marL="0" lvl="0" indent="0" algn="ctr" rtl="0">
              <a:spcBef>
                <a:spcPts val="0"/>
              </a:spcBef>
              <a:spcAft>
                <a:spcPts val="0"/>
              </a:spcAft>
              <a:buNone/>
            </a:pPr>
            <a:r>
              <a:rPr lang="en"/>
              <a:t>Digital Curriculum Guide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p50"/>
          <p:cNvSpPr txBox="1">
            <a:spLocks noGrp="1"/>
          </p:cNvSpPr>
          <p:nvPr>
            <p:ph type="title"/>
          </p:nvPr>
        </p:nvSpPr>
        <p:spPr>
          <a:xfrm>
            <a:off x="311700" y="289325"/>
            <a:ext cx="8520600" cy="8631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Exercise 4 ~ Let’s Raise Taxes, or not...</a:t>
            </a:r>
            <a:endParaRPr/>
          </a:p>
          <a:p>
            <a:pPr marL="0" lvl="0" indent="0" algn="l" rtl="0">
              <a:spcBef>
                <a:spcPts val="0"/>
              </a:spcBef>
              <a:spcAft>
                <a:spcPts val="0"/>
              </a:spcAft>
              <a:buNone/>
            </a:pPr>
            <a:r>
              <a:rPr lang="en" sz="1322"/>
              <a:t>Curriculum Guide</a:t>
            </a:r>
            <a:endParaRPr sz="1322"/>
          </a:p>
          <a:p>
            <a:pPr marL="0" lvl="0" indent="0" algn="l" rtl="0">
              <a:spcBef>
                <a:spcPts val="0"/>
              </a:spcBef>
              <a:spcAft>
                <a:spcPts val="0"/>
              </a:spcAft>
              <a:buNone/>
            </a:pPr>
            <a:endParaRPr/>
          </a:p>
          <a:p>
            <a:pPr marL="0" lvl="0" indent="0" algn="l" rtl="0">
              <a:spcBef>
                <a:spcPts val="0"/>
              </a:spcBef>
              <a:spcAft>
                <a:spcPts val="0"/>
              </a:spcAft>
              <a:buNone/>
            </a:pPr>
            <a:endParaRPr sz="1100"/>
          </a:p>
          <a:p>
            <a:pPr marL="0" lvl="0" indent="0" algn="l" rtl="0">
              <a:spcBef>
                <a:spcPts val="0"/>
              </a:spcBef>
              <a:spcAft>
                <a:spcPts val="0"/>
              </a:spcAft>
              <a:buNone/>
            </a:pPr>
            <a:endParaRPr/>
          </a:p>
        </p:txBody>
      </p:sp>
      <p:sp>
        <p:nvSpPr>
          <p:cNvPr id="296" name="Google Shape;296;p50"/>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a:bodyPr>
          <a:lstStyle/>
          <a:p>
            <a:pPr marL="0" lvl="0" indent="0" algn="l" rtl="0">
              <a:lnSpc>
                <a:spcPct val="100000"/>
              </a:lnSpc>
              <a:spcBef>
                <a:spcPts val="0"/>
              </a:spcBef>
              <a:spcAft>
                <a:spcPts val="0"/>
              </a:spcAft>
              <a:buNone/>
            </a:pPr>
            <a:r>
              <a:rPr lang="en" sz="1400" b="1">
                <a:solidFill>
                  <a:srgbClr val="709FB0"/>
                </a:solidFill>
                <a:latin typeface="Droid Serif"/>
                <a:ea typeface="Droid Serif"/>
                <a:cs typeface="Droid Serif"/>
                <a:sym typeface="Droid Serif"/>
              </a:rPr>
              <a:t>Civics </a:t>
            </a:r>
            <a:endParaRPr sz="1400" b="1">
              <a:solidFill>
                <a:srgbClr val="709FB0"/>
              </a:solidFill>
              <a:latin typeface="Droid Serif"/>
              <a:ea typeface="Droid Serif"/>
              <a:cs typeface="Droid Serif"/>
              <a:sym typeface="Droid Serif"/>
            </a:endParaRPr>
          </a:p>
          <a:p>
            <a:pPr marL="0" lvl="0" indent="0" algn="l" rtl="0">
              <a:lnSpc>
                <a:spcPct val="100000"/>
              </a:lnSpc>
              <a:spcBef>
                <a:spcPts val="0"/>
              </a:spcBef>
              <a:spcAft>
                <a:spcPts val="0"/>
              </a:spcAft>
              <a:buNone/>
            </a:pPr>
            <a:r>
              <a:rPr lang="en" sz="1200" b="1">
                <a:solidFill>
                  <a:srgbClr val="709FB0"/>
                </a:solidFill>
                <a:latin typeface="Droid Serif"/>
                <a:ea typeface="Droid Serif"/>
                <a:cs typeface="Droid Serif"/>
                <a:sym typeface="Droid Serif"/>
              </a:rPr>
              <a:t>Strand: Participation and Deliberation</a:t>
            </a:r>
            <a:endParaRPr sz="1200" b="1">
              <a:solidFill>
                <a:srgbClr val="709FB0"/>
              </a:solidFill>
              <a:latin typeface="Droid Serif"/>
              <a:ea typeface="Droid Serif"/>
              <a:cs typeface="Droid Serif"/>
              <a:sym typeface="Droid Serif"/>
            </a:endParaRPr>
          </a:p>
          <a:p>
            <a:pPr marL="457200" lvl="0" indent="-304800" algn="l" rtl="0">
              <a:lnSpc>
                <a:spcPct val="100000"/>
              </a:lnSpc>
              <a:spcBef>
                <a:spcPts val="0"/>
              </a:spcBef>
              <a:spcAft>
                <a:spcPts val="0"/>
              </a:spcAft>
              <a:buSzPts val="1200"/>
              <a:buFont typeface="Droid Serif"/>
              <a:buAutoNum type="arabicPeriod"/>
            </a:pPr>
            <a:r>
              <a:rPr lang="en" sz="1200">
                <a:latin typeface="Droid Serif"/>
                <a:ea typeface="Droid Serif"/>
                <a:cs typeface="Droid Serif"/>
                <a:sym typeface="Droid Serif"/>
              </a:rPr>
              <a:t>PD.3.C.1: Evaluate rights and responsibilities of citizens in the United States</a:t>
            </a:r>
            <a:endParaRPr sz="1200">
              <a:latin typeface="Droid Serif"/>
              <a:ea typeface="Droid Serif"/>
              <a:cs typeface="Droid Serif"/>
              <a:sym typeface="Droid Serif"/>
            </a:endParaRPr>
          </a:p>
          <a:p>
            <a:pPr marL="0" lvl="0" indent="0" algn="l" rtl="0">
              <a:lnSpc>
                <a:spcPct val="100000"/>
              </a:lnSpc>
              <a:spcBef>
                <a:spcPts val="0"/>
              </a:spcBef>
              <a:spcAft>
                <a:spcPts val="0"/>
              </a:spcAft>
              <a:buNone/>
            </a:pPr>
            <a:r>
              <a:rPr lang="en" sz="1200" b="1">
                <a:solidFill>
                  <a:srgbClr val="709FB0"/>
                </a:solidFill>
                <a:latin typeface="Droid Serif"/>
                <a:ea typeface="Droid Serif"/>
                <a:cs typeface="Droid Serif"/>
                <a:sym typeface="Droid Serif"/>
              </a:rPr>
              <a:t>Strand: Processes, Rules, and Laws</a:t>
            </a:r>
            <a:endParaRPr sz="1200" b="1">
              <a:solidFill>
                <a:srgbClr val="709FB0"/>
              </a:solidFill>
              <a:latin typeface="Droid Serif"/>
              <a:ea typeface="Droid Serif"/>
              <a:cs typeface="Droid Serif"/>
              <a:sym typeface="Droid Serif"/>
            </a:endParaRPr>
          </a:p>
          <a:p>
            <a:pPr marL="457200" lvl="0" indent="-304800" algn="l" rtl="0">
              <a:lnSpc>
                <a:spcPct val="100000"/>
              </a:lnSpc>
              <a:spcBef>
                <a:spcPts val="0"/>
              </a:spcBef>
              <a:spcAft>
                <a:spcPts val="0"/>
              </a:spcAft>
              <a:buSzPts val="1200"/>
              <a:buFont typeface="Droid Serif"/>
              <a:buAutoNum type="arabicPeriod"/>
            </a:pPr>
            <a:r>
              <a:rPr lang="en" sz="1200">
                <a:latin typeface="Droid Serif"/>
                <a:ea typeface="Droid Serif"/>
                <a:cs typeface="Droid Serif"/>
                <a:sym typeface="Droid Serif"/>
              </a:rPr>
              <a:t>PRL.6.C.1: Investigate various methods for creating federal, state, and local laws</a:t>
            </a:r>
            <a:endParaRPr sz="1200">
              <a:latin typeface="Droid Serif"/>
              <a:ea typeface="Droid Serif"/>
              <a:cs typeface="Droid Serif"/>
              <a:sym typeface="Droid Serif"/>
            </a:endParaRPr>
          </a:p>
          <a:p>
            <a:pPr marL="457200" lvl="0" indent="-304800" algn="l" rtl="0">
              <a:lnSpc>
                <a:spcPct val="100000"/>
              </a:lnSpc>
              <a:spcBef>
                <a:spcPts val="0"/>
              </a:spcBef>
              <a:spcAft>
                <a:spcPts val="0"/>
              </a:spcAft>
              <a:buSzPts val="1200"/>
              <a:buFont typeface="Droid Serif"/>
              <a:buAutoNum type="arabicPeriod"/>
            </a:pPr>
            <a:r>
              <a:rPr lang="en" sz="1200">
                <a:latin typeface="Droid Serif"/>
                <a:ea typeface="Droid Serif"/>
                <a:cs typeface="Droid Serif"/>
                <a:sym typeface="Droid Serif"/>
              </a:rPr>
              <a:t>PRL.6.C.2: Compare and contrast the formal and informal methods of amending the U.S. Constitution</a:t>
            </a:r>
            <a:endParaRPr sz="1200">
              <a:latin typeface="Droid Serif"/>
              <a:ea typeface="Droid Serif"/>
              <a:cs typeface="Droid Serif"/>
              <a:sym typeface="Droid Serif"/>
            </a:endParaRPr>
          </a:p>
          <a:p>
            <a:pPr marL="914400" lvl="0" indent="0" algn="l" rtl="0">
              <a:lnSpc>
                <a:spcPct val="100000"/>
              </a:lnSpc>
              <a:spcBef>
                <a:spcPts val="0"/>
              </a:spcBef>
              <a:spcAft>
                <a:spcPts val="0"/>
              </a:spcAft>
              <a:buNone/>
            </a:pPr>
            <a:r>
              <a:rPr lang="en" sz="1200">
                <a:latin typeface="Droid Serif"/>
                <a:ea typeface="Droid Serif"/>
                <a:cs typeface="Droid Serif"/>
                <a:sym typeface="Droid Serif"/>
              </a:rPr>
              <a:t>(Arkansas Constitution)</a:t>
            </a:r>
            <a:endParaRPr sz="1200">
              <a:latin typeface="Droid Serif"/>
              <a:ea typeface="Droid Serif"/>
              <a:cs typeface="Droid Serif"/>
              <a:sym typeface="Droid Serif"/>
            </a:endParaRPr>
          </a:p>
          <a:p>
            <a:pPr marL="457200" lvl="0" indent="-304800" algn="l" rtl="0">
              <a:lnSpc>
                <a:spcPct val="100000"/>
              </a:lnSpc>
              <a:spcBef>
                <a:spcPts val="0"/>
              </a:spcBef>
              <a:spcAft>
                <a:spcPts val="0"/>
              </a:spcAft>
              <a:buSzPts val="1200"/>
              <a:buFont typeface="Droid Serif"/>
              <a:buAutoNum type="arabicPeriod"/>
            </a:pPr>
            <a:r>
              <a:rPr lang="en" sz="1200">
                <a:latin typeface="Droid Serif"/>
                <a:ea typeface="Droid Serif"/>
                <a:cs typeface="Droid Serif"/>
                <a:sym typeface="Droid Serif"/>
              </a:rPr>
              <a:t>PRL.7.C.3: Analyze cooperation and conflict between federal and state governments </a:t>
            </a:r>
            <a:endParaRPr sz="1200">
              <a:latin typeface="Droid Serif"/>
              <a:ea typeface="Droid Serif"/>
              <a:cs typeface="Droid Serif"/>
              <a:sym typeface="Droid Serif"/>
            </a:endParaRPr>
          </a:p>
          <a:p>
            <a:pPr marL="0" lvl="0" indent="0" algn="l" rtl="0">
              <a:lnSpc>
                <a:spcPct val="100000"/>
              </a:lnSpc>
              <a:spcBef>
                <a:spcPts val="0"/>
              </a:spcBef>
              <a:spcAft>
                <a:spcPts val="0"/>
              </a:spcAft>
              <a:buNone/>
            </a:pPr>
            <a:endParaRPr sz="1200">
              <a:latin typeface="Droid Serif"/>
              <a:ea typeface="Droid Serif"/>
              <a:cs typeface="Droid Serif"/>
              <a:sym typeface="Droid Serif"/>
            </a:endParaRPr>
          </a:p>
          <a:p>
            <a:pPr marL="0" lvl="0" indent="0" algn="l" rtl="0">
              <a:lnSpc>
                <a:spcPct val="100000"/>
              </a:lnSpc>
              <a:spcBef>
                <a:spcPts val="0"/>
              </a:spcBef>
              <a:spcAft>
                <a:spcPts val="0"/>
              </a:spcAft>
              <a:buNone/>
            </a:pPr>
            <a:r>
              <a:rPr lang="en" sz="1400" b="1">
                <a:solidFill>
                  <a:srgbClr val="709FB0"/>
                </a:solidFill>
                <a:latin typeface="Droid Serif"/>
                <a:ea typeface="Droid Serif"/>
                <a:cs typeface="Droid Serif"/>
                <a:sym typeface="Droid Serif"/>
              </a:rPr>
              <a:t>Economics</a:t>
            </a:r>
            <a:endParaRPr sz="1400" b="1">
              <a:solidFill>
                <a:srgbClr val="709FB0"/>
              </a:solidFill>
              <a:latin typeface="Droid Serif"/>
              <a:ea typeface="Droid Serif"/>
              <a:cs typeface="Droid Serif"/>
              <a:sym typeface="Droid Serif"/>
            </a:endParaRPr>
          </a:p>
          <a:p>
            <a:pPr marL="0" lvl="0" indent="0" algn="l" rtl="0">
              <a:lnSpc>
                <a:spcPct val="100000"/>
              </a:lnSpc>
              <a:spcBef>
                <a:spcPts val="0"/>
              </a:spcBef>
              <a:spcAft>
                <a:spcPts val="0"/>
              </a:spcAft>
              <a:buNone/>
            </a:pPr>
            <a:r>
              <a:rPr lang="en" sz="1200" b="1">
                <a:solidFill>
                  <a:srgbClr val="709FB0"/>
                </a:solidFill>
                <a:latin typeface="Droid Serif"/>
                <a:ea typeface="Droid Serif"/>
                <a:cs typeface="Droid Serif"/>
                <a:sym typeface="Droid Serif"/>
              </a:rPr>
              <a:t>Strand: National Economy</a:t>
            </a:r>
            <a:endParaRPr sz="1200" b="1">
              <a:solidFill>
                <a:srgbClr val="709FB0"/>
              </a:solidFill>
              <a:latin typeface="Droid Serif"/>
              <a:ea typeface="Droid Serif"/>
              <a:cs typeface="Droid Serif"/>
              <a:sym typeface="Droid Serif"/>
            </a:endParaRPr>
          </a:p>
          <a:p>
            <a:pPr marL="457200" lvl="0" indent="-304800" algn="l" rtl="0">
              <a:lnSpc>
                <a:spcPct val="100000"/>
              </a:lnSpc>
              <a:spcBef>
                <a:spcPts val="0"/>
              </a:spcBef>
              <a:spcAft>
                <a:spcPts val="0"/>
              </a:spcAft>
              <a:buSzPts val="1200"/>
              <a:buFont typeface="Droid Serif"/>
              <a:buAutoNum type="arabicPeriod"/>
            </a:pPr>
            <a:r>
              <a:rPr lang="en" sz="1200">
                <a:latin typeface="Droid Serif"/>
                <a:ea typeface="Droid Serif"/>
                <a:cs typeface="Droid Serif"/>
                <a:sym typeface="Droid Serif"/>
              </a:rPr>
              <a:t>NE.6.E.3: Examine fiscal policy tools used by the executive and legislative branches of the government (e.g., taxation, spending)</a:t>
            </a:r>
            <a:endParaRPr sz="1200">
              <a:latin typeface="Droid Serif"/>
              <a:ea typeface="Droid Serif"/>
              <a:cs typeface="Droid Serif"/>
              <a:sym typeface="Droid Serif"/>
            </a:endParaRPr>
          </a:p>
          <a:p>
            <a:pPr marL="0" lvl="0" indent="0" algn="l" rtl="0">
              <a:lnSpc>
                <a:spcPct val="100000"/>
              </a:lnSpc>
              <a:spcBef>
                <a:spcPts val="0"/>
              </a:spcBef>
              <a:spcAft>
                <a:spcPts val="0"/>
              </a:spcAft>
              <a:buNone/>
            </a:pPr>
            <a:endParaRPr sz="1200">
              <a:latin typeface="Droid Serif"/>
              <a:ea typeface="Droid Serif"/>
              <a:cs typeface="Droid Serif"/>
              <a:sym typeface="Droid Serif"/>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00"/>
        <p:cNvGrpSpPr/>
        <p:nvPr/>
      </p:nvGrpSpPr>
      <p:grpSpPr>
        <a:xfrm>
          <a:off x="0" y="0"/>
          <a:ext cx="0" cy="0"/>
          <a:chOff x="0" y="0"/>
          <a:chExt cx="0" cy="0"/>
        </a:xfrm>
      </p:grpSpPr>
      <p:sp>
        <p:nvSpPr>
          <p:cNvPr id="301" name="Google Shape;301;p51"/>
          <p:cNvSpPr txBox="1">
            <a:spLocks noGrp="1"/>
          </p:cNvSpPr>
          <p:nvPr>
            <p:ph type="title"/>
          </p:nvPr>
        </p:nvSpPr>
        <p:spPr>
          <a:xfrm>
            <a:off x="311700" y="289325"/>
            <a:ext cx="8520600" cy="8631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Exercise 4 ~ Let’s Raise Taxes, or not...</a:t>
            </a:r>
            <a:endParaRPr/>
          </a:p>
          <a:p>
            <a:pPr marL="0" lvl="0" indent="0" algn="l" rtl="0">
              <a:spcBef>
                <a:spcPts val="0"/>
              </a:spcBef>
              <a:spcAft>
                <a:spcPts val="0"/>
              </a:spcAft>
              <a:buNone/>
            </a:pPr>
            <a:r>
              <a:rPr lang="en" sz="1322"/>
              <a:t>Curriculum Guide</a:t>
            </a:r>
            <a:endParaRPr sz="1322"/>
          </a:p>
          <a:p>
            <a:pPr marL="0" lvl="0" indent="0" algn="l" rtl="0">
              <a:spcBef>
                <a:spcPts val="0"/>
              </a:spcBef>
              <a:spcAft>
                <a:spcPts val="0"/>
              </a:spcAft>
              <a:buNone/>
            </a:pPr>
            <a:endParaRPr/>
          </a:p>
          <a:p>
            <a:pPr marL="0" lvl="0" indent="0" algn="l" rtl="0">
              <a:spcBef>
                <a:spcPts val="0"/>
              </a:spcBef>
              <a:spcAft>
                <a:spcPts val="0"/>
              </a:spcAft>
              <a:buNone/>
            </a:pPr>
            <a:endParaRPr sz="1100"/>
          </a:p>
          <a:p>
            <a:pPr marL="0" lvl="0" indent="0" algn="l" rtl="0">
              <a:spcBef>
                <a:spcPts val="0"/>
              </a:spcBef>
              <a:spcAft>
                <a:spcPts val="0"/>
              </a:spcAft>
              <a:buNone/>
            </a:pPr>
            <a:endParaRPr/>
          </a:p>
        </p:txBody>
      </p:sp>
      <p:sp>
        <p:nvSpPr>
          <p:cNvPr id="302" name="Google Shape;302;p51"/>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a:bodyPr>
          <a:lstStyle/>
          <a:p>
            <a:pPr marL="0" lvl="0" indent="0" algn="l" rtl="0">
              <a:lnSpc>
                <a:spcPct val="100000"/>
              </a:lnSpc>
              <a:spcBef>
                <a:spcPts val="0"/>
              </a:spcBef>
              <a:spcAft>
                <a:spcPts val="0"/>
              </a:spcAft>
              <a:buNone/>
            </a:pPr>
            <a:r>
              <a:rPr lang="en" sz="1400" b="1">
                <a:solidFill>
                  <a:srgbClr val="709FB0"/>
                </a:solidFill>
                <a:latin typeface="Droid Serif"/>
                <a:ea typeface="Droid Serif"/>
                <a:cs typeface="Droid Serif"/>
                <a:sym typeface="Droid Serif"/>
              </a:rPr>
              <a:t>United States History </a:t>
            </a:r>
            <a:endParaRPr sz="1400" b="1">
              <a:solidFill>
                <a:srgbClr val="709FB0"/>
              </a:solidFill>
              <a:latin typeface="Droid Serif"/>
              <a:ea typeface="Droid Serif"/>
              <a:cs typeface="Droid Serif"/>
              <a:sym typeface="Droid Serif"/>
            </a:endParaRPr>
          </a:p>
          <a:p>
            <a:pPr marL="0" lvl="0" indent="0" algn="l" rtl="0">
              <a:lnSpc>
                <a:spcPct val="100000"/>
              </a:lnSpc>
              <a:spcBef>
                <a:spcPts val="0"/>
              </a:spcBef>
              <a:spcAft>
                <a:spcPts val="0"/>
              </a:spcAft>
              <a:buNone/>
            </a:pPr>
            <a:r>
              <a:rPr lang="en" sz="1200" b="1">
                <a:solidFill>
                  <a:srgbClr val="709FB0"/>
                </a:solidFill>
                <a:latin typeface="Droid Serif"/>
                <a:ea typeface="Droid Serif"/>
                <a:cs typeface="Droid Serif"/>
                <a:sym typeface="Droid Serif"/>
              </a:rPr>
              <a:t>Strand: Era 10: Contemporary United States to Present</a:t>
            </a:r>
            <a:endParaRPr sz="1200" b="1">
              <a:solidFill>
                <a:srgbClr val="709FB0"/>
              </a:solidFill>
              <a:latin typeface="Droid Serif"/>
              <a:ea typeface="Droid Serif"/>
              <a:cs typeface="Droid Serif"/>
              <a:sym typeface="Droid Serif"/>
            </a:endParaRPr>
          </a:p>
          <a:p>
            <a:pPr marL="457200" lvl="0" indent="-304800" algn="l" rtl="0">
              <a:lnSpc>
                <a:spcPct val="100000"/>
              </a:lnSpc>
              <a:spcBef>
                <a:spcPts val="0"/>
              </a:spcBef>
              <a:spcAft>
                <a:spcPts val="0"/>
              </a:spcAft>
              <a:buSzPts val="1200"/>
              <a:buFont typeface="Droid Serif"/>
              <a:buAutoNum type="arabicPeriod"/>
            </a:pPr>
            <a:r>
              <a:rPr lang="en" sz="1200">
                <a:latin typeface="Droid Serif"/>
                <a:ea typeface="Droid Serif"/>
                <a:cs typeface="Droid Serif"/>
                <a:sym typeface="Droid Serif"/>
              </a:rPr>
              <a:t>Era10.8.USH.2: Analyze the effectiveness of citizens, institutions, and the government in addressing social </a:t>
            </a:r>
            <a:endParaRPr sz="1200">
              <a:latin typeface="Droid Serif"/>
              <a:ea typeface="Droid Serif"/>
              <a:cs typeface="Droid Serif"/>
              <a:sym typeface="Droid Serif"/>
            </a:endParaRPr>
          </a:p>
          <a:p>
            <a:pPr marL="914400" lvl="0" indent="0" algn="l" rtl="0">
              <a:lnSpc>
                <a:spcPct val="100000"/>
              </a:lnSpc>
              <a:spcBef>
                <a:spcPts val="0"/>
              </a:spcBef>
              <a:spcAft>
                <a:spcPts val="0"/>
              </a:spcAft>
              <a:buNone/>
            </a:pPr>
            <a:r>
              <a:rPr lang="en" sz="1200">
                <a:latin typeface="Droid Serif"/>
                <a:ea typeface="Droid Serif"/>
                <a:cs typeface="Droid Serif"/>
                <a:sym typeface="Droid Serif"/>
              </a:rPr>
              <a:t>and economic issues at the local, state, and national levels since 1968 (e.g., environmental concerns, deregulation, unemployment, homelessness, medical care, food insecurity) </a:t>
            </a:r>
            <a:endParaRPr sz="1200">
              <a:latin typeface="Droid Serif"/>
              <a:ea typeface="Droid Serif"/>
              <a:cs typeface="Droid Serif"/>
              <a:sym typeface="Droid Serif"/>
            </a:endParaRPr>
          </a:p>
          <a:p>
            <a:pPr marL="457200" lvl="0" indent="-304800" algn="l" rtl="0">
              <a:lnSpc>
                <a:spcPct val="100000"/>
              </a:lnSpc>
              <a:spcBef>
                <a:spcPts val="0"/>
              </a:spcBef>
              <a:spcAft>
                <a:spcPts val="0"/>
              </a:spcAft>
              <a:buSzPts val="1200"/>
              <a:buFont typeface="Droid Serif"/>
              <a:buAutoNum type="arabicPeriod"/>
            </a:pPr>
            <a:r>
              <a:rPr lang="en" sz="1200">
                <a:latin typeface="Droid Serif"/>
                <a:ea typeface="Droid Serif"/>
                <a:cs typeface="Droid Serif"/>
                <a:sym typeface="Droid Serif"/>
              </a:rPr>
              <a:t>Era10.8.USH.3: Evaluate the impact of social, economic, technological, and cultural transformations in the</a:t>
            </a:r>
            <a:endParaRPr sz="1200">
              <a:latin typeface="Droid Serif"/>
              <a:ea typeface="Droid Serif"/>
              <a:cs typeface="Droid Serif"/>
              <a:sym typeface="Droid Serif"/>
            </a:endParaRPr>
          </a:p>
          <a:p>
            <a:pPr marL="914400" lvl="0" indent="0" algn="l" rtl="0">
              <a:lnSpc>
                <a:spcPct val="100000"/>
              </a:lnSpc>
              <a:spcBef>
                <a:spcPts val="0"/>
              </a:spcBef>
              <a:spcAft>
                <a:spcPts val="0"/>
              </a:spcAft>
              <a:buNone/>
            </a:pPr>
            <a:r>
              <a:rPr lang="en" sz="1200">
                <a:latin typeface="Droid Serif"/>
                <a:ea typeface="Droid Serif"/>
                <a:cs typeface="Droid Serif"/>
                <a:sym typeface="Droid Serif"/>
              </a:rPr>
              <a:t>United States from 1968 to the present (e.g., digital technology, Youth Movement, Equal Rights Movement, economic fluctuations, national debt crisis)</a:t>
            </a:r>
            <a:endParaRPr sz="1200">
              <a:latin typeface="Droid Serif"/>
              <a:ea typeface="Droid Serif"/>
              <a:cs typeface="Droid Serif"/>
              <a:sym typeface="Droid Serif"/>
            </a:endParaRPr>
          </a:p>
          <a:p>
            <a:pPr marL="457200" lvl="0" indent="-304800" algn="l" rtl="0">
              <a:lnSpc>
                <a:spcPct val="100000"/>
              </a:lnSpc>
              <a:spcBef>
                <a:spcPts val="0"/>
              </a:spcBef>
              <a:spcAft>
                <a:spcPts val="0"/>
              </a:spcAft>
              <a:buSzPts val="1200"/>
              <a:buFont typeface="Droid Serif"/>
              <a:buAutoNum type="arabicPeriod"/>
            </a:pPr>
            <a:r>
              <a:rPr lang="en" sz="1200">
                <a:latin typeface="Droid Serif"/>
                <a:ea typeface="Droid Serif"/>
                <a:cs typeface="Droid Serif"/>
                <a:sym typeface="Droid Serif"/>
              </a:rPr>
              <a:t>Era10.8.USH.4: Critique the historical accuracy of a variety of secondary sources on social and economic </a:t>
            </a:r>
            <a:endParaRPr sz="1200">
              <a:latin typeface="Droid Serif"/>
              <a:ea typeface="Droid Serif"/>
              <a:cs typeface="Droid Serif"/>
              <a:sym typeface="Droid Serif"/>
            </a:endParaRPr>
          </a:p>
          <a:p>
            <a:pPr marL="914400" lvl="0" indent="0" algn="l" rtl="0">
              <a:lnSpc>
                <a:spcPct val="100000"/>
              </a:lnSpc>
              <a:spcBef>
                <a:spcPts val="0"/>
              </a:spcBef>
              <a:spcAft>
                <a:spcPts val="0"/>
              </a:spcAft>
              <a:buNone/>
            </a:pPr>
            <a:r>
              <a:rPr lang="en" sz="1200">
                <a:latin typeface="Droid Serif"/>
                <a:ea typeface="Droid Serif"/>
                <a:cs typeface="Droid Serif"/>
                <a:sym typeface="Droid Serif"/>
              </a:rPr>
              <a:t>trends since 1968 (e.g., websites, documentaries, movies, newspaper articles, biographies) </a:t>
            </a:r>
            <a:endParaRPr sz="1200">
              <a:latin typeface="Droid Serif"/>
              <a:ea typeface="Droid Serif"/>
              <a:cs typeface="Droid Serif"/>
              <a:sym typeface="Droid Serif"/>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Google Shape;246;p42"/>
          <p:cNvSpPr txBox="1">
            <a:spLocks noGrp="1"/>
          </p:cNvSpPr>
          <p:nvPr>
            <p:ph type="title"/>
          </p:nvPr>
        </p:nvSpPr>
        <p:spPr>
          <a:xfrm>
            <a:off x="311700" y="257175"/>
            <a:ext cx="8520600" cy="89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Exercise 4 ~ Let’s Raise Taxes, or not...</a:t>
            </a:r>
            <a:endParaRPr/>
          </a:p>
          <a:p>
            <a:pPr marL="0" lvl="0" indent="0" algn="l" rtl="0">
              <a:spcBef>
                <a:spcPts val="0"/>
              </a:spcBef>
              <a:spcAft>
                <a:spcPts val="0"/>
              </a:spcAft>
              <a:buNone/>
            </a:pPr>
            <a:r>
              <a:rPr lang="en" sz="1322"/>
              <a:t>Curriculum Guide</a:t>
            </a:r>
            <a:endParaRPr sz="1322"/>
          </a:p>
          <a:p>
            <a:pPr marL="0" lvl="0" indent="0" algn="l" rtl="0">
              <a:spcBef>
                <a:spcPts val="0"/>
              </a:spcBef>
              <a:spcAft>
                <a:spcPts val="0"/>
              </a:spcAft>
              <a:buNone/>
            </a:pPr>
            <a:endParaRPr sz="1100"/>
          </a:p>
          <a:p>
            <a:pPr marL="0" lvl="0" indent="0" algn="l" rtl="0">
              <a:spcBef>
                <a:spcPts val="0"/>
              </a:spcBef>
              <a:spcAft>
                <a:spcPts val="0"/>
              </a:spcAft>
              <a:buNone/>
            </a:pPr>
            <a:endParaRPr/>
          </a:p>
        </p:txBody>
      </p:sp>
      <p:sp>
        <p:nvSpPr>
          <p:cNvPr id="247" name="Google Shape;247;p42"/>
          <p:cNvSpPr txBox="1">
            <a:spLocks noGrp="1"/>
          </p:cNvSpPr>
          <p:nvPr>
            <p:ph type="body" idx="1"/>
          </p:nvPr>
        </p:nvSpPr>
        <p:spPr>
          <a:xfrm>
            <a:off x="2486675" y="1041100"/>
            <a:ext cx="6494400" cy="3774900"/>
          </a:xfrm>
          <a:prstGeom prst="rect">
            <a:avLst/>
          </a:prstGeom>
        </p:spPr>
        <p:txBody>
          <a:bodyPr spcFirstLastPara="1" wrap="square" lIns="91425" tIns="91425" rIns="91425" bIns="91425" anchor="t" anchorCtr="0">
            <a:noAutofit/>
          </a:bodyPr>
          <a:lstStyle/>
          <a:p>
            <a:pPr marL="8392" lvl="0" indent="0" algn="l" rtl="0">
              <a:lnSpc>
                <a:spcPct val="100000"/>
              </a:lnSpc>
              <a:spcBef>
                <a:spcPts val="2883"/>
              </a:spcBef>
              <a:spcAft>
                <a:spcPts val="0"/>
              </a:spcAft>
              <a:buNone/>
            </a:pPr>
            <a:r>
              <a:rPr lang="en" b="1">
                <a:solidFill>
                  <a:srgbClr val="709FB0"/>
                </a:solidFill>
                <a:latin typeface="Droid Serif"/>
                <a:ea typeface="Droid Serif"/>
                <a:cs typeface="Droid Serif"/>
                <a:sym typeface="Droid Serif"/>
              </a:rPr>
              <a:t>OVERVIEW &amp; PURPOSE </a:t>
            </a:r>
            <a:endParaRPr b="1">
              <a:solidFill>
                <a:srgbClr val="709FB0"/>
              </a:solidFill>
              <a:latin typeface="Droid Serif"/>
              <a:ea typeface="Droid Serif"/>
              <a:cs typeface="Droid Serif"/>
              <a:sym typeface="Droid Serif"/>
            </a:endParaRPr>
          </a:p>
          <a:p>
            <a:pPr marL="3630" marR="146632" lvl="0" indent="1535" algn="l" rtl="0">
              <a:lnSpc>
                <a:spcPct val="130688"/>
              </a:lnSpc>
              <a:spcBef>
                <a:spcPts val="1517"/>
              </a:spcBef>
              <a:spcAft>
                <a:spcPts val="0"/>
              </a:spcAft>
              <a:buNone/>
            </a:pPr>
            <a:r>
              <a:rPr lang="en" sz="1400">
                <a:solidFill>
                  <a:schemeClr val="dk1"/>
                </a:solidFill>
                <a:latin typeface="Droid Serif"/>
                <a:ea typeface="Droid Serif"/>
                <a:cs typeface="Droid Serif"/>
                <a:sym typeface="Droid Serif"/>
              </a:rPr>
              <a:t>During the 1979 Arkansas Constitutional Convention, delegates worked to revise the existing 1874 Constitution. One issue that became a topic of discussion and revision was the real estate property assessment and taxation.  Taxes are generally a controversial subject and can lead to difficult debate and compromises.</a:t>
            </a:r>
            <a:endParaRPr sz="1400">
              <a:solidFill>
                <a:schemeClr val="dk1"/>
              </a:solidFill>
              <a:latin typeface="Droid Serif"/>
              <a:ea typeface="Droid Serif"/>
              <a:cs typeface="Droid Serif"/>
              <a:sym typeface="Droid Serif"/>
            </a:endParaRPr>
          </a:p>
          <a:p>
            <a:pPr marL="457200" marR="146632" lvl="0" indent="-298450" algn="l" rtl="0">
              <a:lnSpc>
                <a:spcPct val="130688"/>
              </a:lnSpc>
              <a:spcBef>
                <a:spcPts val="1517"/>
              </a:spcBef>
              <a:spcAft>
                <a:spcPts val="0"/>
              </a:spcAft>
              <a:buClr>
                <a:schemeClr val="dk1"/>
              </a:buClr>
              <a:buSzPts val="1100"/>
              <a:buFont typeface="Droid Serif"/>
              <a:buChar char="●"/>
            </a:pPr>
            <a:r>
              <a:rPr lang="en" sz="1100">
                <a:solidFill>
                  <a:schemeClr val="dk1"/>
                </a:solidFill>
                <a:latin typeface="Droid Serif"/>
                <a:ea typeface="Droid Serif"/>
                <a:cs typeface="Droid Serif"/>
                <a:sym typeface="Droid Serif"/>
              </a:rPr>
              <a:t>Attached is an excerpt from Calvin R. Ledbetter, Jr. for a better understanding of circumstances surrounding the proposed tax assessment increase and possible solutions. </a:t>
            </a:r>
            <a:endParaRPr sz="1100">
              <a:solidFill>
                <a:schemeClr val="dk1"/>
              </a:solidFill>
              <a:latin typeface="Droid Serif"/>
              <a:ea typeface="Droid Serif"/>
              <a:cs typeface="Droid Serif"/>
              <a:sym typeface="Droid Serif"/>
            </a:endParaRPr>
          </a:p>
          <a:p>
            <a:pPr marL="0" marR="20538" lvl="0" indent="2653" algn="l" rtl="0">
              <a:lnSpc>
                <a:spcPct val="130688"/>
              </a:lnSpc>
              <a:spcBef>
                <a:spcPts val="1079"/>
              </a:spcBef>
              <a:spcAft>
                <a:spcPts val="0"/>
              </a:spcAft>
              <a:buNone/>
            </a:pPr>
            <a:r>
              <a:rPr lang="en" sz="1400">
                <a:solidFill>
                  <a:schemeClr val="dk1"/>
                </a:solidFill>
                <a:latin typeface="Droid Serif"/>
                <a:ea typeface="Droid Serif"/>
                <a:cs typeface="Droid Serif"/>
                <a:sym typeface="Droid Serif"/>
              </a:rPr>
              <a:t>The purpose of this lesson is for students to critically analyze and think about the reasons why real estate taxes could be a controversial issue, but why they are necessary for the function of a city and county government. </a:t>
            </a:r>
            <a:endParaRPr sz="1400">
              <a:solidFill>
                <a:schemeClr val="dk1"/>
              </a:solidFill>
              <a:latin typeface="Droid Serif"/>
              <a:ea typeface="Droid Serif"/>
              <a:cs typeface="Droid Serif"/>
              <a:sym typeface="Droid Serif"/>
            </a:endParaRPr>
          </a:p>
          <a:p>
            <a:pPr marL="0" marR="169877" lvl="0" indent="-977" algn="l" rtl="0">
              <a:lnSpc>
                <a:spcPct val="130688"/>
              </a:lnSpc>
              <a:spcBef>
                <a:spcPts val="1517"/>
              </a:spcBef>
              <a:spcAft>
                <a:spcPts val="0"/>
              </a:spcAft>
              <a:buNone/>
            </a:pPr>
            <a:endParaRPr sz="1400" b="1">
              <a:solidFill>
                <a:srgbClr val="B45F06"/>
              </a:solidFill>
              <a:latin typeface="Droid Serif"/>
              <a:ea typeface="Droid Serif"/>
              <a:cs typeface="Droid Serif"/>
              <a:sym typeface="Droid Serif"/>
            </a:endParaRPr>
          </a:p>
          <a:p>
            <a:pPr marL="0" lvl="0" indent="0" algn="l" rtl="0">
              <a:lnSpc>
                <a:spcPct val="100000"/>
              </a:lnSpc>
              <a:spcBef>
                <a:spcPts val="0"/>
              </a:spcBef>
              <a:spcAft>
                <a:spcPts val="0"/>
              </a:spcAft>
              <a:buNone/>
            </a:pPr>
            <a:endParaRPr sz="1400" b="1">
              <a:latin typeface="Droid Serif"/>
              <a:ea typeface="Droid Serif"/>
              <a:cs typeface="Droid Serif"/>
              <a:sym typeface="Droid Serif"/>
            </a:endParaRPr>
          </a:p>
        </p:txBody>
      </p:sp>
      <p:pic>
        <p:nvPicPr>
          <p:cNvPr id="248" name="Google Shape;248;p42"/>
          <p:cNvPicPr preferRelativeResize="0"/>
          <p:nvPr/>
        </p:nvPicPr>
        <p:blipFill>
          <a:blip r:embed="rId3">
            <a:alphaModFix/>
          </a:blip>
          <a:stretch>
            <a:fillRect/>
          </a:stretch>
        </p:blipFill>
        <p:spPr>
          <a:xfrm>
            <a:off x="152400" y="1304775"/>
            <a:ext cx="2148375" cy="17386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Google Shape;253;p43"/>
          <p:cNvSpPr txBox="1">
            <a:spLocks noGrp="1"/>
          </p:cNvSpPr>
          <p:nvPr>
            <p:ph type="title"/>
          </p:nvPr>
        </p:nvSpPr>
        <p:spPr>
          <a:xfrm>
            <a:off x="311700" y="257175"/>
            <a:ext cx="8520600" cy="89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Exercise 4 ~ Let’s Raise Taxes, or not...</a:t>
            </a:r>
            <a:endParaRPr/>
          </a:p>
          <a:p>
            <a:pPr marL="0" lvl="0" indent="0" algn="l" rtl="0">
              <a:spcBef>
                <a:spcPts val="0"/>
              </a:spcBef>
              <a:spcAft>
                <a:spcPts val="0"/>
              </a:spcAft>
              <a:buNone/>
            </a:pPr>
            <a:r>
              <a:rPr lang="en" sz="1322"/>
              <a:t>Curriculum Guide</a:t>
            </a:r>
            <a:endParaRPr sz="1322"/>
          </a:p>
          <a:p>
            <a:pPr marL="0" lvl="0" indent="0" algn="l" rtl="0">
              <a:spcBef>
                <a:spcPts val="0"/>
              </a:spcBef>
              <a:spcAft>
                <a:spcPts val="0"/>
              </a:spcAft>
              <a:buNone/>
            </a:pPr>
            <a:endParaRPr sz="1100"/>
          </a:p>
          <a:p>
            <a:pPr marL="0" lvl="0" indent="0" algn="l" rtl="0">
              <a:spcBef>
                <a:spcPts val="0"/>
              </a:spcBef>
              <a:spcAft>
                <a:spcPts val="0"/>
              </a:spcAft>
              <a:buNone/>
            </a:pPr>
            <a:endParaRPr/>
          </a:p>
        </p:txBody>
      </p:sp>
      <p:sp>
        <p:nvSpPr>
          <p:cNvPr id="254" name="Google Shape;254;p43"/>
          <p:cNvSpPr txBox="1"/>
          <p:nvPr/>
        </p:nvSpPr>
        <p:spPr>
          <a:xfrm>
            <a:off x="417900" y="1232300"/>
            <a:ext cx="6172200" cy="3525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b="1">
                <a:solidFill>
                  <a:srgbClr val="709FB0"/>
                </a:solidFill>
                <a:latin typeface="Droid Serif"/>
                <a:ea typeface="Droid Serif"/>
                <a:cs typeface="Droid Serif"/>
                <a:sym typeface="Droid Serif"/>
              </a:rPr>
              <a:t>Objective</a:t>
            </a:r>
            <a:endParaRPr sz="1800" b="1">
              <a:solidFill>
                <a:srgbClr val="709FB0"/>
              </a:solidFill>
              <a:latin typeface="Droid Serif"/>
              <a:ea typeface="Droid Serif"/>
              <a:cs typeface="Droid Serif"/>
              <a:sym typeface="Droid Serif"/>
            </a:endParaRPr>
          </a:p>
          <a:p>
            <a:pPr marL="0" lvl="0" indent="0" algn="l" rtl="0">
              <a:spcBef>
                <a:spcPts val="0"/>
              </a:spcBef>
              <a:spcAft>
                <a:spcPts val="0"/>
              </a:spcAft>
              <a:buNone/>
            </a:pPr>
            <a:endParaRPr sz="1800" b="1">
              <a:solidFill>
                <a:schemeClr val="dk1"/>
              </a:solidFill>
              <a:latin typeface="Droid Serif"/>
              <a:ea typeface="Droid Serif"/>
              <a:cs typeface="Droid Serif"/>
              <a:sym typeface="Droid Serif"/>
            </a:endParaRPr>
          </a:p>
          <a:p>
            <a:pPr marL="457200" lvl="0" indent="-317500" algn="l" rtl="0">
              <a:spcBef>
                <a:spcPts val="0"/>
              </a:spcBef>
              <a:spcAft>
                <a:spcPts val="0"/>
              </a:spcAft>
              <a:buClr>
                <a:schemeClr val="dk1"/>
              </a:buClr>
              <a:buSzPts val="1400"/>
              <a:buFont typeface="Droid Serif"/>
              <a:buChar char="●"/>
            </a:pPr>
            <a:r>
              <a:rPr lang="en">
                <a:solidFill>
                  <a:schemeClr val="dk1"/>
                </a:solidFill>
                <a:latin typeface="Droid Serif"/>
                <a:ea typeface="Droid Serif"/>
                <a:cs typeface="Droid Serif"/>
                <a:sym typeface="Droid Serif"/>
              </a:rPr>
              <a:t>Students will be able to understand how real estate taxes function and their purpose.</a:t>
            </a:r>
            <a:endParaRPr>
              <a:solidFill>
                <a:schemeClr val="dk1"/>
              </a:solidFill>
              <a:latin typeface="Droid Serif"/>
              <a:ea typeface="Droid Serif"/>
              <a:cs typeface="Droid Serif"/>
              <a:sym typeface="Droid Serif"/>
            </a:endParaRPr>
          </a:p>
          <a:p>
            <a:pPr marL="457200" lvl="0" indent="-317500" algn="l" rtl="0">
              <a:spcBef>
                <a:spcPts val="0"/>
              </a:spcBef>
              <a:spcAft>
                <a:spcPts val="0"/>
              </a:spcAft>
              <a:buClr>
                <a:schemeClr val="dk1"/>
              </a:buClr>
              <a:buSzPts val="1400"/>
              <a:buFont typeface="Droid Serif"/>
              <a:buChar char="●"/>
            </a:pPr>
            <a:r>
              <a:rPr lang="en">
                <a:solidFill>
                  <a:schemeClr val="dk1"/>
                </a:solidFill>
                <a:latin typeface="Droid Serif"/>
                <a:ea typeface="Droid Serif"/>
                <a:cs typeface="Droid Serif"/>
                <a:sym typeface="Droid Serif"/>
              </a:rPr>
              <a:t>Students will be able to understand how legislatures (and delegates) compromise to increase and ensure revenue at the city and county levels.</a:t>
            </a:r>
            <a:endParaRPr>
              <a:solidFill>
                <a:schemeClr val="dk1"/>
              </a:solidFill>
              <a:latin typeface="Droid Serif"/>
              <a:ea typeface="Droid Serif"/>
              <a:cs typeface="Droid Serif"/>
              <a:sym typeface="Droid Serif"/>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Google Shape;259;p44"/>
          <p:cNvSpPr txBox="1">
            <a:spLocks noGrp="1"/>
          </p:cNvSpPr>
          <p:nvPr>
            <p:ph type="title"/>
          </p:nvPr>
        </p:nvSpPr>
        <p:spPr>
          <a:xfrm>
            <a:off x="311700" y="257175"/>
            <a:ext cx="8520600" cy="89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Exercise 4 ~ Let’s Raise Taxes, or not...</a:t>
            </a:r>
            <a:endParaRPr/>
          </a:p>
          <a:p>
            <a:pPr marL="0" lvl="0" indent="0" algn="l" rtl="0">
              <a:spcBef>
                <a:spcPts val="0"/>
              </a:spcBef>
              <a:spcAft>
                <a:spcPts val="0"/>
              </a:spcAft>
              <a:buNone/>
            </a:pPr>
            <a:r>
              <a:rPr lang="en" sz="1322"/>
              <a:t>Curriculum Guide</a:t>
            </a:r>
            <a:endParaRPr sz="1322"/>
          </a:p>
          <a:p>
            <a:pPr marL="0" lvl="0" indent="0" algn="l" rtl="0">
              <a:spcBef>
                <a:spcPts val="0"/>
              </a:spcBef>
              <a:spcAft>
                <a:spcPts val="0"/>
              </a:spcAft>
              <a:buNone/>
            </a:pPr>
            <a:endParaRPr sz="1100"/>
          </a:p>
          <a:p>
            <a:pPr marL="0" lvl="0" indent="0" algn="l" rtl="0">
              <a:spcBef>
                <a:spcPts val="0"/>
              </a:spcBef>
              <a:spcAft>
                <a:spcPts val="0"/>
              </a:spcAft>
              <a:buNone/>
            </a:pPr>
            <a:endParaRPr/>
          </a:p>
        </p:txBody>
      </p:sp>
      <p:sp>
        <p:nvSpPr>
          <p:cNvPr id="260" name="Google Shape;260;p44"/>
          <p:cNvSpPr txBox="1"/>
          <p:nvPr/>
        </p:nvSpPr>
        <p:spPr>
          <a:xfrm>
            <a:off x="417900" y="1232300"/>
            <a:ext cx="8336700" cy="3525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b="1">
                <a:solidFill>
                  <a:srgbClr val="709FB0"/>
                </a:solidFill>
                <a:latin typeface="Droid Serif"/>
                <a:ea typeface="Droid Serif"/>
                <a:cs typeface="Droid Serif"/>
                <a:sym typeface="Droid Serif"/>
              </a:rPr>
              <a:t>ACTIVITY </a:t>
            </a:r>
            <a:endParaRPr sz="1800" b="1">
              <a:solidFill>
                <a:srgbClr val="709FB0"/>
              </a:solidFill>
              <a:latin typeface="Droid Serif"/>
              <a:ea typeface="Droid Serif"/>
              <a:cs typeface="Droid Serif"/>
              <a:sym typeface="Droid Serif"/>
            </a:endParaRPr>
          </a:p>
          <a:p>
            <a:pPr marL="457200" lvl="0" indent="-304800" algn="l" rtl="0">
              <a:spcBef>
                <a:spcPts val="1517"/>
              </a:spcBef>
              <a:spcAft>
                <a:spcPts val="0"/>
              </a:spcAft>
              <a:buClr>
                <a:schemeClr val="dk1"/>
              </a:buClr>
              <a:buSzPts val="1200"/>
              <a:buFont typeface="Droid Serif"/>
              <a:buChar char="●"/>
            </a:pPr>
            <a:r>
              <a:rPr lang="en" sz="1200">
                <a:solidFill>
                  <a:schemeClr val="dk1"/>
                </a:solidFill>
                <a:latin typeface="Droid Serif"/>
                <a:ea typeface="Droid Serif"/>
                <a:cs typeface="Droid Serif"/>
                <a:sym typeface="Droid Serif"/>
              </a:rPr>
              <a:t>Teacher or students will read the following excerpt written by Calvin R. Ledbetter, Jr. </a:t>
            </a:r>
            <a:endParaRPr sz="1200">
              <a:solidFill>
                <a:schemeClr val="dk1"/>
              </a:solidFill>
              <a:latin typeface="Droid Serif"/>
              <a:ea typeface="Droid Serif"/>
              <a:cs typeface="Droid Serif"/>
              <a:sym typeface="Droid Serif"/>
            </a:endParaRPr>
          </a:p>
          <a:p>
            <a:pPr marL="457200" lvl="0" indent="0" algn="l" rtl="0">
              <a:spcBef>
                <a:spcPts val="1517"/>
              </a:spcBef>
              <a:spcAft>
                <a:spcPts val="0"/>
              </a:spcAft>
              <a:buNone/>
            </a:pPr>
            <a:endParaRPr sz="1200" i="1">
              <a:solidFill>
                <a:schemeClr val="dk1"/>
              </a:solidFill>
              <a:latin typeface="Droid Serif"/>
              <a:ea typeface="Droid Serif"/>
              <a:cs typeface="Droid Serif"/>
              <a:sym typeface="Droid Serif"/>
            </a:endParaRPr>
          </a:p>
          <a:p>
            <a:pPr marL="457200" marR="59441" lvl="0" indent="-304800" algn="l" rtl="0">
              <a:lnSpc>
                <a:spcPct val="130688"/>
              </a:lnSpc>
              <a:spcBef>
                <a:spcPts val="1417"/>
              </a:spcBef>
              <a:spcAft>
                <a:spcPts val="0"/>
              </a:spcAft>
              <a:buClr>
                <a:schemeClr val="dk1"/>
              </a:buClr>
              <a:buSzPts val="1200"/>
              <a:buFont typeface="Droid Serif"/>
              <a:buChar char="●"/>
            </a:pPr>
            <a:r>
              <a:rPr lang="en" sz="1200" i="1">
                <a:solidFill>
                  <a:schemeClr val="dk1"/>
                </a:solidFill>
                <a:latin typeface="Droid Serif"/>
                <a:ea typeface="Droid Serif"/>
                <a:cs typeface="Droid Serif"/>
                <a:sym typeface="Droid Serif"/>
              </a:rPr>
              <a:t>“The proposed constitution also provided for change more generally with respect to taxation. Real estate taxation had been almost as troubling an issue for constitutional delegates as usury. Though assessment at 20 percent of fair market value was required by law, assessment actually averaged only 8 percent of market value.  The courts had ordered a state-wide assessment, to begin in 1980, to bring the assessed valuations up to the 20 percent required by law.   If carried out to the letter, the court remedy would cause considerable economic pain and distress in almost all cities and counties in the state. Delegates faced the tough assignment of easing the effect of the court opinion and also developing a more flexible taxing system. </a:t>
            </a:r>
            <a:endParaRPr sz="1200" i="1">
              <a:solidFill>
                <a:schemeClr val="dk1"/>
              </a:solidFill>
              <a:latin typeface="Droid Serif"/>
              <a:ea typeface="Droid Serif"/>
              <a:cs typeface="Droid Serif"/>
              <a:sym typeface="Droid Serif"/>
            </a:endParaRPr>
          </a:p>
          <a:p>
            <a:pPr marL="457200" marR="59441" lvl="0" indent="-304800" algn="l" rtl="0">
              <a:lnSpc>
                <a:spcPct val="130688"/>
              </a:lnSpc>
              <a:spcBef>
                <a:spcPts val="0"/>
              </a:spcBef>
              <a:spcAft>
                <a:spcPts val="0"/>
              </a:spcAft>
              <a:buClr>
                <a:schemeClr val="dk1"/>
              </a:buClr>
              <a:buSzPts val="1200"/>
              <a:buFont typeface="Droid Serif"/>
              <a:buChar char="●"/>
            </a:pPr>
            <a:r>
              <a:rPr lang="en" sz="1200">
                <a:solidFill>
                  <a:schemeClr val="dk1"/>
                </a:solidFill>
                <a:latin typeface="Droid Serif"/>
                <a:ea typeface="Droid Serif"/>
                <a:cs typeface="Droid Serif"/>
                <a:sym typeface="Droid Serif"/>
              </a:rPr>
              <a:t>Continued on next slide</a:t>
            </a:r>
            <a:endParaRPr sz="1200">
              <a:solidFill>
                <a:schemeClr val="dk1"/>
              </a:solidFill>
              <a:latin typeface="Droid Serif"/>
              <a:ea typeface="Droid Serif"/>
              <a:cs typeface="Droid Serif"/>
              <a:sym typeface="Droid Serif"/>
            </a:endParaRPr>
          </a:p>
          <a:p>
            <a:pPr marL="457200" lvl="0" indent="0" algn="l" rtl="0">
              <a:spcBef>
                <a:spcPts val="0"/>
              </a:spcBef>
              <a:spcAft>
                <a:spcPts val="0"/>
              </a:spcAft>
              <a:buNone/>
            </a:pPr>
            <a:endParaRPr sz="1200" b="1">
              <a:solidFill>
                <a:schemeClr val="accent1"/>
              </a:solidFill>
              <a:latin typeface="Droid Serif"/>
              <a:ea typeface="Droid Serif"/>
              <a:cs typeface="Droid Serif"/>
              <a:sym typeface="Droid Serif"/>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Google Shape;265;p45"/>
          <p:cNvSpPr txBox="1">
            <a:spLocks noGrp="1"/>
          </p:cNvSpPr>
          <p:nvPr>
            <p:ph type="title"/>
          </p:nvPr>
        </p:nvSpPr>
        <p:spPr>
          <a:xfrm>
            <a:off x="311700" y="257175"/>
            <a:ext cx="8520600" cy="89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Exercise 4 ~ Let’s Raise Taxes, or not...</a:t>
            </a:r>
            <a:endParaRPr/>
          </a:p>
          <a:p>
            <a:pPr marL="0" lvl="0" indent="0" algn="l" rtl="0">
              <a:spcBef>
                <a:spcPts val="0"/>
              </a:spcBef>
              <a:spcAft>
                <a:spcPts val="0"/>
              </a:spcAft>
              <a:buNone/>
            </a:pPr>
            <a:r>
              <a:rPr lang="en" sz="1322"/>
              <a:t>Curriculum Guide</a:t>
            </a:r>
            <a:endParaRPr sz="1322"/>
          </a:p>
          <a:p>
            <a:pPr marL="0" lvl="0" indent="0" algn="l" rtl="0">
              <a:spcBef>
                <a:spcPts val="0"/>
              </a:spcBef>
              <a:spcAft>
                <a:spcPts val="0"/>
              </a:spcAft>
              <a:buNone/>
            </a:pPr>
            <a:endParaRPr sz="1100"/>
          </a:p>
          <a:p>
            <a:pPr marL="0" lvl="0" indent="0" algn="l" rtl="0">
              <a:spcBef>
                <a:spcPts val="0"/>
              </a:spcBef>
              <a:spcAft>
                <a:spcPts val="0"/>
              </a:spcAft>
              <a:buNone/>
            </a:pPr>
            <a:endParaRPr/>
          </a:p>
        </p:txBody>
      </p:sp>
      <p:sp>
        <p:nvSpPr>
          <p:cNvPr id="266" name="Google Shape;266;p45"/>
          <p:cNvSpPr txBox="1"/>
          <p:nvPr/>
        </p:nvSpPr>
        <p:spPr>
          <a:xfrm>
            <a:off x="417900" y="1232300"/>
            <a:ext cx="8336700" cy="3525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b="1">
                <a:solidFill>
                  <a:srgbClr val="709FB0"/>
                </a:solidFill>
                <a:latin typeface="Droid Serif"/>
                <a:ea typeface="Droid Serif"/>
                <a:cs typeface="Droid Serif"/>
                <a:sym typeface="Droid Serif"/>
              </a:rPr>
              <a:t>ACTIVITY (continued)</a:t>
            </a:r>
            <a:endParaRPr sz="1800" b="1">
              <a:solidFill>
                <a:srgbClr val="709FB0"/>
              </a:solidFill>
              <a:latin typeface="Droid Serif"/>
              <a:ea typeface="Droid Serif"/>
              <a:cs typeface="Droid Serif"/>
              <a:sym typeface="Droid Serif"/>
            </a:endParaRPr>
          </a:p>
          <a:p>
            <a:pPr marL="457200" marR="17621" lvl="0" indent="-304800" algn="l" rtl="0">
              <a:lnSpc>
                <a:spcPct val="130688"/>
              </a:lnSpc>
              <a:spcBef>
                <a:spcPts val="1079"/>
              </a:spcBef>
              <a:spcAft>
                <a:spcPts val="0"/>
              </a:spcAft>
              <a:buClr>
                <a:schemeClr val="dk1"/>
              </a:buClr>
              <a:buSzPts val="1200"/>
              <a:buFont typeface="Droid Serif"/>
              <a:buChar char="●"/>
            </a:pPr>
            <a:r>
              <a:rPr lang="en" sz="1200" i="1">
                <a:solidFill>
                  <a:schemeClr val="dk1"/>
                </a:solidFill>
                <a:latin typeface="Droid Serif"/>
                <a:ea typeface="Droid Serif"/>
                <a:cs typeface="Droid Serif"/>
                <a:sym typeface="Droid Serif"/>
              </a:rPr>
              <a:t>“The solution was three-fold, the first element being classification. The convention divided real property into three classes, each to be assessed at various percentages of fair market value: utilities at 20 percent, agricultural, pasture, and timber land and commercial property at 15 percent, and residential property used as the primary residence of the owner at 10 percent. Delegates provided that these ratios could be changed by the General Assembly by a two-thirds vote. The value of agricultural, pasture, and timber land, however, always had to be determined by ability-to-produce or use value. The value of the land as measured by its production of crops or timber was often much less than if the land was sold for commercial development or for other purposes. This proposed classification system simply recognized how different kinds of property had been treated in the past and what people had come to expect.”</a:t>
            </a:r>
            <a:endParaRPr sz="1200" i="1">
              <a:solidFill>
                <a:schemeClr val="dk1"/>
              </a:solidFill>
              <a:latin typeface="Droid Serif"/>
              <a:ea typeface="Droid Serif"/>
              <a:cs typeface="Droid Serif"/>
              <a:sym typeface="Droid Serif"/>
            </a:endParaRPr>
          </a:p>
          <a:p>
            <a:pPr marL="457200" marR="59441" lvl="0" indent="-304800" algn="l" rtl="0">
              <a:lnSpc>
                <a:spcPct val="130688"/>
              </a:lnSpc>
              <a:spcBef>
                <a:spcPts val="0"/>
              </a:spcBef>
              <a:spcAft>
                <a:spcPts val="0"/>
              </a:spcAft>
              <a:buClr>
                <a:schemeClr val="dk1"/>
              </a:buClr>
              <a:buSzPts val="1200"/>
              <a:buFont typeface="Droid Serif"/>
              <a:buChar char="●"/>
            </a:pPr>
            <a:r>
              <a:rPr lang="en" sz="1200">
                <a:solidFill>
                  <a:schemeClr val="dk1"/>
                </a:solidFill>
                <a:latin typeface="Droid Serif"/>
                <a:ea typeface="Droid Serif"/>
                <a:cs typeface="Droid Serif"/>
                <a:sym typeface="Droid Serif"/>
              </a:rPr>
              <a:t>Continued on next slide</a:t>
            </a:r>
            <a:endParaRPr sz="1200">
              <a:solidFill>
                <a:schemeClr val="dk1"/>
              </a:solidFill>
              <a:latin typeface="Droid Serif"/>
              <a:ea typeface="Droid Serif"/>
              <a:cs typeface="Droid Serif"/>
              <a:sym typeface="Droid Serif"/>
            </a:endParaRPr>
          </a:p>
          <a:p>
            <a:pPr marL="457200" lvl="0" indent="0" algn="l" rtl="0">
              <a:spcBef>
                <a:spcPts val="0"/>
              </a:spcBef>
              <a:spcAft>
                <a:spcPts val="0"/>
              </a:spcAft>
              <a:buNone/>
            </a:pPr>
            <a:endParaRPr sz="1200" b="1">
              <a:solidFill>
                <a:schemeClr val="accent1"/>
              </a:solidFill>
              <a:latin typeface="Droid Serif"/>
              <a:ea typeface="Droid Serif"/>
              <a:cs typeface="Droid Serif"/>
              <a:sym typeface="Droid Serif"/>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
        <p:nvSpPr>
          <p:cNvPr id="271" name="Google Shape;271;p46"/>
          <p:cNvSpPr txBox="1">
            <a:spLocks noGrp="1"/>
          </p:cNvSpPr>
          <p:nvPr>
            <p:ph type="title"/>
          </p:nvPr>
        </p:nvSpPr>
        <p:spPr>
          <a:xfrm>
            <a:off x="311700" y="257175"/>
            <a:ext cx="8520600" cy="89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Exercise 4 ~ Let’s Raise Taxes, or not...</a:t>
            </a:r>
            <a:endParaRPr/>
          </a:p>
          <a:p>
            <a:pPr marL="0" lvl="0" indent="0" algn="l" rtl="0">
              <a:spcBef>
                <a:spcPts val="0"/>
              </a:spcBef>
              <a:spcAft>
                <a:spcPts val="0"/>
              </a:spcAft>
              <a:buNone/>
            </a:pPr>
            <a:r>
              <a:rPr lang="en" sz="1322"/>
              <a:t>Curriculum Guide</a:t>
            </a:r>
            <a:endParaRPr sz="1322"/>
          </a:p>
          <a:p>
            <a:pPr marL="0" lvl="0" indent="0" algn="l" rtl="0">
              <a:spcBef>
                <a:spcPts val="0"/>
              </a:spcBef>
              <a:spcAft>
                <a:spcPts val="0"/>
              </a:spcAft>
              <a:buNone/>
            </a:pPr>
            <a:endParaRPr sz="1100"/>
          </a:p>
          <a:p>
            <a:pPr marL="0" lvl="0" indent="0" algn="l" rtl="0">
              <a:spcBef>
                <a:spcPts val="0"/>
              </a:spcBef>
              <a:spcAft>
                <a:spcPts val="0"/>
              </a:spcAft>
              <a:buNone/>
            </a:pPr>
            <a:endParaRPr/>
          </a:p>
        </p:txBody>
      </p:sp>
      <p:sp>
        <p:nvSpPr>
          <p:cNvPr id="272" name="Google Shape;272;p46"/>
          <p:cNvSpPr txBox="1"/>
          <p:nvPr/>
        </p:nvSpPr>
        <p:spPr>
          <a:xfrm>
            <a:off x="417900" y="1232300"/>
            <a:ext cx="8336700" cy="3525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b="1">
                <a:solidFill>
                  <a:srgbClr val="709FB0"/>
                </a:solidFill>
                <a:latin typeface="Droid Serif"/>
                <a:ea typeface="Droid Serif"/>
                <a:cs typeface="Droid Serif"/>
                <a:sym typeface="Droid Serif"/>
              </a:rPr>
              <a:t>ACTIVITY (continued)</a:t>
            </a:r>
            <a:endParaRPr sz="1800" b="1">
              <a:solidFill>
                <a:srgbClr val="709FB0"/>
              </a:solidFill>
              <a:latin typeface="Droid Serif"/>
              <a:ea typeface="Droid Serif"/>
              <a:cs typeface="Droid Serif"/>
              <a:sym typeface="Droid Serif"/>
            </a:endParaRPr>
          </a:p>
          <a:p>
            <a:pPr marL="457200" marR="57057" lvl="0" indent="-304800" algn="l" rtl="0">
              <a:lnSpc>
                <a:spcPct val="130688"/>
              </a:lnSpc>
              <a:spcBef>
                <a:spcPts val="1079"/>
              </a:spcBef>
              <a:spcAft>
                <a:spcPts val="0"/>
              </a:spcAft>
              <a:buClr>
                <a:schemeClr val="dk1"/>
              </a:buClr>
              <a:buSzPts val="1200"/>
              <a:buFont typeface="Droid Serif"/>
              <a:buChar char="●"/>
            </a:pPr>
            <a:r>
              <a:rPr lang="en" sz="1200" i="1">
                <a:solidFill>
                  <a:schemeClr val="dk1"/>
                </a:solidFill>
                <a:latin typeface="Droid Serif"/>
                <a:ea typeface="Droid Serif"/>
                <a:cs typeface="Droid Serif"/>
                <a:sym typeface="Droid Serif"/>
              </a:rPr>
              <a:t>“The second part of the solution was to provide for a millage rollback once the court-ordered reassessment had been completed if property tax revenues in a taxing unit increased more than 10 percent over the previous year. This decision, when combined with the five-year period of adjustment allowed by the Arkansas Supreme Court, considerably softened the potential impact of the property reassessment decision.  The third part of the solution was to create a nine-person Assessment Coordination Commission, which was to insure that tax assessors were kept up-to-date and that assessment laws and procedures were applied uniformly throughout the state. To put it another way, the Commission was to see that what had happened in the past did not happen again.” </a:t>
            </a:r>
            <a:endParaRPr sz="1200" i="1">
              <a:solidFill>
                <a:schemeClr val="dk1"/>
              </a:solidFill>
              <a:latin typeface="Droid Serif"/>
              <a:ea typeface="Droid Serif"/>
              <a:cs typeface="Droid Serif"/>
              <a:sym typeface="Droid Serif"/>
            </a:endParaRPr>
          </a:p>
          <a:p>
            <a:pPr marL="457200" marR="84711" lvl="0" indent="0" algn="l" rtl="0">
              <a:lnSpc>
                <a:spcPct val="130688"/>
              </a:lnSpc>
              <a:spcBef>
                <a:spcPts val="1079"/>
              </a:spcBef>
              <a:spcAft>
                <a:spcPts val="0"/>
              </a:spcAft>
              <a:buNone/>
            </a:pPr>
            <a:endParaRPr sz="1200" i="1">
              <a:solidFill>
                <a:schemeClr val="dk1"/>
              </a:solidFill>
              <a:latin typeface="Droid Serif"/>
              <a:ea typeface="Droid Serif"/>
              <a:cs typeface="Droid Serif"/>
              <a:sym typeface="Droid Serif"/>
            </a:endParaRPr>
          </a:p>
          <a:p>
            <a:pPr marL="457200" marR="289156" lvl="0" indent="-304800" algn="l" rtl="0">
              <a:lnSpc>
                <a:spcPct val="131891"/>
              </a:lnSpc>
              <a:spcBef>
                <a:spcPts val="0"/>
              </a:spcBef>
              <a:spcAft>
                <a:spcPts val="0"/>
              </a:spcAft>
              <a:buClr>
                <a:schemeClr val="dk1"/>
              </a:buClr>
              <a:buSzPts val="1200"/>
              <a:buFont typeface="Droid Serif"/>
              <a:buChar char="●"/>
            </a:pPr>
            <a:r>
              <a:rPr lang="en" sz="900">
                <a:solidFill>
                  <a:schemeClr val="dk1"/>
                </a:solidFill>
              </a:rPr>
              <a:t>Ledbetter, Calvin R. "The Proposed Arkansas Constitution of 1980." </a:t>
            </a:r>
            <a:r>
              <a:rPr lang="en" sz="900" i="1">
                <a:solidFill>
                  <a:schemeClr val="dk1"/>
                </a:solidFill>
              </a:rPr>
              <a:t>The Arkansas Historical Quarterly </a:t>
            </a:r>
            <a:r>
              <a:rPr lang="en" sz="900">
                <a:solidFill>
                  <a:schemeClr val="dk1"/>
                </a:solidFill>
              </a:rPr>
              <a:t>60, no. 1 (2001): 53-74. Accessed January 11, 2021. </a:t>
            </a:r>
            <a:r>
              <a:rPr lang="en" sz="900" u="sng">
                <a:solidFill>
                  <a:schemeClr val="dk1"/>
                </a:solidFill>
              </a:rPr>
              <a:t>http://www.jstor.org/stable/40028009</a:t>
            </a:r>
            <a:r>
              <a:rPr lang="en" sz="900">
                <a:solidFill>
                  <a:schemeClr val="dk1"/>
                </a:solidFill>
              </a:rPr>
              <a:t>. </a:t>
            </a:r>
            <a:endParaRPr sz="900">
              <a:solidFill>
                <a:schemeClr val="dk1"/>
              </a:solidFill>
            </a:endParaRPr>
          </a:p>
          <a:p>
            <a:pPr marL="457200" marR="59441" lvl="0" indent="0" algn="l" rtl="0">
              <a:lnSpc>
                <a:spcPct val="130688"/>
              </a:lnSpc>
              <a:spcBef>
                <a:spcPts val="1417"/>
              </a:spcBef>
              <a:spcAft>
                <a:spcPts val="0"/>
              </a:spcAft>
              <a:buNone/>
            </a:pPr>
            <a:endParaRPr sz="1200">
              <a:solidFill>
                <a:srgbClr val="666666"/>
              </a:solidFill>
              <a:latin typeface="Droid Serif"/>
              <a:ea typeface="Droid Serif"/>
              <a:cs typeface="Droid Serif"/>
              <a:sym typeface="Droid Serif"/>
            </a:endParaRPr>
          </a:p>
          <a:p>
            <a:pPr marL="457200" lvl="0" indent="0" algn="l" rtl="0">
              <a:spcBef>
                <a:spcPts val="0"/>
              </a:spcBef>
              <a:spcAft>
                <a:spcPts val="0"/>
              </a:spcAft>
              <a:buNone/>
            </a:pPr>
            <a:endParaRPr sz="1200" b="1">
              <a:solidFill>
                <a:schemeClr val="accent1"/>
              </a:solidFill>
              <a:latin typeface="Droid Serif"/>
              <a:ea typeface="Droid Serif"/>
              <a:cs typeface="Droid Serif"/>
              <a:sym typeface="Droid Serif"/>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47"/>
          <p:cNvSpPr txBox="1">
            <a:spLocks noGrp="1"/>
          </p:cNvSpPr>
          <p:nvPr>
            <p:ph type="title"/>
          </p:nvPr>
        </p:nvSpPr>
        <p:spPr>
          <a:xfrm>
            <a:off x="311700" y="281425"/>
            <a:ext cx="8520600" cy="89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Exercise 4 ~ Let’s Raise Taxes, or not...</a:t>
            </a:r>
            <a:endParaRPr/>
          </a:p>
          <a:p>
            <a:pPr marL="0" lvl="0" indent="0" algn="l" rtl="0">
              <a:spcBef>
                <a:spcPts val="0"/>
              </a:spcBef>
              <a:spcAft>
                <a:spcPts val="0"/>
              </a:spcAft>
              <a:buNone/>
            </a:pPr>
            <a:r>
              <a:rPr lang="en" sz="1322"/>
              <a:t>Curriculum Guide</a:t>
            </a:r>
            <a:endParaRPr sz="1322"/>
          </a:p>
          <a:p>
            <a:pPr marL="0" lvl="0" indent="0" algn="l" rtl="0">
              <a:spcBef>
                <a:spcPts val="0"/>
              </a:spcBef>
              <a:spcAft>
                <a:spcPts val="0"/>
              </a:spcAft>
              <a:buNone/>
            </a:pPr>
            <a:endParaRPr/>
          </a:p>
          <a:p>
            <a:pPr marL="0" lvl="0" indent="0" algn="l" rtl="0">
              <a:spcBef>
                <a:spcPts val="0"/>
              </a:spcBef>
              <a:spcAft>
                <a:spcPts val="0"/>
              </a:spcAft>
              <a:buNone/>
            </a:pPr>
            <a:endParaRPr sz="1100"/>
          </a:p>
          <a:p>
            <a:pPr marL="0" lvl="0" indent="0" algn="l" rtl="0">
              <a:spcBef>
                <a:spcPts val="0"/>
              </a:spcBef>
              <a:spcAft>
                <a:spcPts val="0"/>
              </a:spcAft>
              <a:buNone/>
            </a:pPr>
            <a:endParaRPr/>
          </a:p>
        </p:txBody>
      </p:sp>
      <p:sp>
        <p:nvSpPr>
          <p:cNvPr id="278" name="Google Shape;278;p47"/>
          <p:cNvSpPr txBox="1">
            <a:spLocks noGrp="1"/>
          </p:cNvSpPr>
          <p:nvPr>
            <p:ph type="body" idx="1"/>
          </p:nvPr>
        </p:nvSpPr>
        <p:spPr>
          <a:xfrm>
            <a:off x="363925" y="1266325"/>
            <a:ext cx="8468400" cy="3302700"/>
          </a:xfrm>
          <a:prstGeom prst="rect">
            <a:avLst/>
          </a:prstGeom>
        </p:spPr>
        <p:txBody>
          <a:bodyPr spcFirstLastPara="1" wrap="square" lIns="91425" tIns="91425" rIns="91425" bIns="91425" anchor="t" anchorCtr="0">
            <a:noAutofit/>
          </a:bodyPr>
          <a:lstStyle/>
          <a:p>
            <a:pPr marL="0" marR="461656" lvl="0" indent="0" algn="l" rtl="0">
              <a:lnSpc>
                <a:spcPct val="100000"/>
              </a:lnSpc>
              <a:spcBef>
                <a:spcPts val="104"/>
              </a:spcBef>
              <a:spcAft>
                <a:spcPts val="0"/>
              </a:spcAft>
              <a:buNone/>
            </a:pPr>
            <a:r>
              <a:rPr lang="en" b="1">
                <a:solidFill>
                  <a:srgbClr val="709FB0"/>
                </a:solidFill>
                <a:latin typeface="Droid Serif"/>
                <a:ea typeface="Droid Serif"/>
                <a:cs typeface="Droid Serif"/>
                <a:sym typeface="Droid Serif"/>
              </a:rPr>
              <a:t>Guiding Questions</a:t>
            </a:r>
            <a:endParaRPr b="1">
              <a:solidFill>
                <a:srgbClr val="709FB0"/>
              </a:solidFill>
              <a:latin typeface="Droid Serif"/>
              <a:ea typeface="Droid Serif"/>
              <a:cs typeface="Droid Serif"/>
              <a:sym typeface="Droid Serif"/>
            </a:endParaRPr>
          </a:p>
          <a:p>
            <a:pPr marL="0" marR="461656" lvl="0" indent="0" algn="l" rtl="0">
              <a:lnSpc>
                <a:spcPct val="100000"/>
              </a:lnSpc>
              <a:spcBef>
                <a:spcPts val="104"/>
              </a:spcBef>
              <a:spcAft>
                <a:spcPts val="0"/>
              </a:spcAft>
              <a:buNone/>
            </a:pPr>
            <a:endParaRPr sz="1400">
              <a:solidFill>
                <a:srgbClr val="000000"/>
              </a:solidFill>
              <a:latin typeface="Droid Serif"/>
              <a:ea typeface="Droid Serif"/>
              <a:cs typeface="Droid Serif"/>
              <a:sym typeface="Droid Serif"/>
            </a:endParaRPr>
          </a:p>
          <a:p>
            <a:pPr marL="240609" lvl="0" indent="0" algn="l" rtl="0">
              <a:lnSpc>
                <a:spcPct val="100000"/>
              </a:lnSpc>
              <a:spcBef>
                <a:spcPts val="1417"/>
              </a:spcBef>
              <a:spcAft>
                <a:spcPts val="0"/>
              </a:spcAft>
              <a:buNone/>
            </a:pPr>
            <a:r>
              <a:rPr lang="en" sz="1099">
                <a:solidFill>
                  <a:schemeClr val="dk1"/>
                </a:solidFill>
                <a:latin typeface="Arial"/>
                <a:ea typeface="Arial"/>
                <a:cs typeface="Arial"/>
                <a:sym typeface="Arial"/>
              </a:rPr>
              <a:t>● </a:t>
            </a:r>
            <a:r>
              <a:rPr lang="en" sz="1200">
                <a:solidFill>
                  <a:schemeClr val="dk1"/>
                </a:solidFill>
                <a:latin typeface="Droid Serif"/>
                <a:ea typeface="Droid Serif"/>
                <a:cs typeface="Droid Serif"/>
                <a:sym typeface="Droid Serif"/>
              </a:rPr>
              <a:t>Why is the collection of real estate taxes important? </a:t>
            </a:r>
            <a:endParaRPr sz="1200">
              <a:solidFill>
                <a:schemeClr val="dk1"/>
              </a:solidFill>
              <a:latin typeface="Droid Serif"/>
              <a:ea typeface="Droid Serif"/>
              <a:cs typeface="Droid Serif"/>
              <a:sym typeface="Droid Serif"/>
            </a:endParaRPr>
          </a:p>
          <a:p>
            <a:pPr marL="459713" marR="192331" lvl="0" indent="-219104" algn="l" rtl="0">
              <a:lnSpc>
                <a:spcPct val="130688"/>
              </a:lnSpc>
              <a:spcBef>
                <a:spcPts val="442"/>
              </a:spcBef>
              <a:spcAft>
                <a:spcPts val="0"/>
              </a:spcAft>
              <a:buNone/>
            </a:pPr>
            <a:r>
              <a:rPr lang="en" sz="1200">
                <a:solidFill>
                  <a:schemeClr val="dk1"/>
                </a:solidFill>
                <a:latin typeface="Droid Serif"/>
                <a:ea typeface="Droid Serif"/>
                <a:cs typeface="Droid Serif"/>
                <a:sym typeface="Droid Serif"/>
              </a:rPr>
              <a:t>● What amenities does our community have for our free use (parks, lakes, nature trails, etc.)? </a:t>
            </a:r>
            <a:endParaRPr sz="1200">
              <a:solidFill>
                <a:schemeClr val="dk1"/>
              </a:solidFill>
              <a:latin typeface="Droid Serif"/>
              <a:ea typeface="Droid Serif"/>
              <a:cs typeface="Droid Serif"/>
              <a:sym typeface="Droid Serif"/>
            </a:endParaRPr>
          </a:p>
          <a:p>
            <a:pPr marL="240609" marR="85079" lvl="0" indent="0" algn="l" rtl="0">
              <a:lnSpc>
                <a:spcPct val="130688"/>
              </a:lnSpc>
              <a:spcBef>
                <a:spcPts val="104"/>
              </a:spcBef>
              <a:spcAft>
                <a:spcPts val="0"/>
              </a:spcAft>
              <a:buNone/>
            </a:pPr>
            <a:r>
              <a:rPr lang="en" sz="1200">
                <a:solidFill>
                  <a:schemeClr val="dk1"/>
                </a:solidFill>
                <a:latin typeface="Droid Serif"/>
                <a:ea typeface="Droid Serif"/>
                <a:cs typeface="Droid Serif"/>
                <a:sym typeface="Droid Serif"/>
              </a:rPr>
              <a:t>● Why might a legislature be concerned about raising real estate taxes too quickly? </a:t>
            </a:r>
            <a:endParaRPr sz="1200">
              <a:solidFill>
                <a:schemeClr val="dk1"/>
              </a:solidFill>
              <a:latin typeface="Droid Serif"/>
              <a:ea typeface="Droid Serif"/>
              <a:cs typeface="Droid Serif"/>
              <a:sym typeface="Droid Serif"/>
            </a:endParaRPr>
          </a:p>
          <a:p>
            <a:pPr marL="240609" marR="85079" lvl="0" indent="0" algn="l" rtl="0">
              <a:lnSpc>
                <a:spcPct val="130688"/>
              </a:lnSpc>
              <a:spcBef>
                <a:spcPts val="104"/>
              </a:spcBef>
              <a:spcAft>
                <a:spcPts val="0"/>
              </a:spcAft>
              <a:buNone/>
            </a:pPr>
            <a:r>
              <a:rPr lang="en" sz="1200">
                <a:solidFill>
                  <a:schemeClr val="dk1"/>
                </a:solidFill>
                <a:latin typeface="Droid Serif"/>
                <a:ea typeface="Droid Serif"/>
                <a:cs typeface="Droid Serif"/>
                <a:sym typeface="Droid Serif"/>
              </a:rPr>
              <a:t>● Why would undeveloped farm and timber land be less valuable than other property? </a:t>
            </a:r>
            <a:endParaRPr sz="1200">
              <a:solidFill>
                <a:schemeClr val="dk1"/>
              </a:solidFill>
              <a:latin typeface="Droid Serif"/>
              <a:ea typeface="Droid Serif"/>
              <a:cs typeface="Droid Serif"/>
              <a:sym typeface="Droid Serif"/>
            </a:endParaRPr>
          </a:p>
          <a:p>
            <a:pPr marL="240609" marR="85079" lvl="0" indent="0" algn="l" rtl="0">
              <a:lnSpc>
                <a:spcPct val="130688"/>
              </a:lnSpc>
              <a:spcBef>
                <a:spcPts val="104"/>
              </a:spcBef>
              <a:spcAft>
                <a:spcPts val="0"/>
              </a:spcAft>
              <a:buNone/>
            </a:pPr>
            <a:r>
              <a:rPr lang="en" sz="1200">
                <a:solidFill>
                  <a:schemeClr val="dk1"/>
                </a:solidFill>
                <a:latin typeface="Droid Serif"/>
                <a:ea typeface="Droid Serif"/>
                <a:cs typeface="Droid Serif"/>
                <a:sym typeface="Droid Serif"/>
              </a:rPr>
              <a:t>● Were the Arkansas legislatures (delegates) attempting to be fiscally responsible and accommodating with</a:t>
            </a:r>
            <a:endParaRPr sz="1200">
              <a:solidFill>
                <a:schemeClr val="dk1"/>
              </a:solidFill>
              <a:latin typeface="Droid Serif"/>
              <a:ea typeface="Droid Serif"/>
              <a:cs typeface="Droid Serif"/>
              <a:sym typeface="Droid Serif"/>
            </a:endParaRPr>
          </a:p>
          <a:p>
            <a:pPr marL="697809" marR="85079" lvl="0" indent="0" algn="l" rtl="0">
              <a:lnSpc>
                <a:spcPct val="130688"/>
              </a:lnSpc>
              <a:spcBef>
                <a:spcPts val="104"/>
              </a:spcBef>
              <a:spcAft>
                <a:spcPts val="0"/>
              </a:spcAft>
              <a:buNone/>
            </a:pPr>
            <a:r>
              <a:rPr lang="en" sz="1200">
                <a:solidFill>
                  <a:schemeClr val="dk1"/>
                </a:solidFill>
                <a:latin typeface="Droid Serif"/>
                <a:ea typeface="Droid Serif"/>
                <a:cs typeface="Droid Serif"/>
                <a:sym typeface="Droid Serif"/>
              </a:rPr>
              <a:t>the issue of real estate taxes being increased? </a:t>
            </a:r>
            <a:endParaRPr sz="1200">
              <a:solidFill>
                <a:schemeClr val="dk1"/>
              </a:solidFill>
              <a:latin typeface="Droid Serif"/>
              <a:ea typeface="Droid Serif"/>
              <a:cs typeface="Droid Serif"/>
              <a:sym typeface="Droid Serif"/>
            </a:endParaRPr>
          </a:p>
          <a:p>
            <a:pPr marL="0" lvl="0" indent="0" algn="l" rtl="0">
              <a:lnSpc>
                <a:spcPct val="100000"/>
              </a:lnSpc>
              <a:spcBef>
                <a:spcPts val="0"/>
              </a:spcBef>
              <a:spcAft>
                <a:spcPts val="0"/>
              </a:spcAft>
              <a:buNone/>
            </a:pPr>
            <a:endParaRPr sz="1200">
              <a:solidFill>
                <a:srgbClr val="000000"/>
              </a:solidFill>
              <a:latin typeface="Droid Serif"/>
              <a:ea typeface="Droid Serif"/>
              <a:cs typeface="Droid Serif"/>
              <a:sym typeface="Droid Serif"/>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p48"/>
          <p:cNvSpPr txBox="1">
            <a:spLocks noGrp="1"/>
          </p:cNvSpPr>
          <p:nvPr>
            <p:ph type="title"/>
          </p:nvPr>
        </p:nvSpPr>
        <p:spPr>
          <a:xfrm>
            <a:off x="311700" y="278600"/>
            <a:ext cx="8520600" cy="8739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Exercise 4 ~ Let’s Raise Taxes, or not...</a:t>
            </a:r>
            <a:endParaRPr/>
          </a:p>
          <a:p>
            <a:pPr marL="0" lvl="0" indent="0" algn="l" rtl="0">
              <a:spcBef>
                <a:spcPts val="0"/>
              </a:spcBef>
              <a:spcAft>
                <a:spcPts val="0"/>
              </a:spcAft>
              <a:buNone/>
            </a:pPr>
            <a:r>
              <a:rPr lang="en" sz="1322"/>
              <a:t>Curriculum Guide</a:t>
            </a:r>
            <a:endParaRPr sz="1322"/>
          </a:p>
          <a:p>
            <a:pPr marL="0" lvl="0" indent="0" algn="l" rtl="0">
              <a:spcBef>
                <a:spcPts val="0"/>
              </a:spcBef>
              <a:spcAft>
                <a:spcPts val="0"/>
              </a:spcAft>
              <a:buNone/>
            </a:pPr>
            <a:endParaRPr/>
          </a:p>
          <a:p>
            <a:pPr marL="0" lvl="0" indent="0" algn="l" rtl="0">
              <a:spcBef>
                <a:spcPts val="0"/>
              </a:spcBef>
              <a:spcAft>
                <a:spcPts val="0"/>
              </a:spcAft>
              <a:buNone/>
            </a:pPr>
            <a:endParaRPr sz="1100"/>
          </a:p>
        </p:txBody>
      </p:sp>
      <p:sp>
        <p:nvSpPr>
          <p:cNvPr id="284" name="Google Shape;284;p48"/>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a:bodyPr>
          <a:lstStyle/>
          <a:p>
            <a:pPr marL="0" lvl="0" indent="0" algn="l" rtl="0">
              <a:lnSpc>
                <a:spcPct val="100000"/>
              </a:lnSpc>
              <a:spcBef>
                <a:spcPts val="0"/>
              </a:spcBef>
              <a:spcAft>
                <a:spcPts val="0"/>
              </a:spcAft>
              <a:buNone/>
            </a:pPr>
            <a:r>
              <a:rPr lang="en" sz="1500" b="1">
                <a:solidFill>
                  <a:srgbClr val="709FB0"/>
                </a:solidFill>
                <a:latin typeface="Droid Serif"/>
                <a:ea typeface="Droid Serif"/>
                <a:cs typeface="Droid Serif"/>
                <a:sym typeface="Droid Serif"/>
              </a:rPr>
              <a:t>Arkansas History Grades 7-8</a:t>
            </a:r>
            <a:endParaRPr sz="1500" b="1">
              <a:solidFill>
                <a:srgbClr val="709FB0"/>
              </a:solidFill>
              <a:latin typeface="Droid Serif"/>
              <a:ea typeface="Droid Serif"/>
              <a:cs typeface="Droid Serif"/>
              <a:sym typeface="Droid Serif"/>
            </a:endParaRPr>
          </a:p>
          <a:p>
            <a:pPr marL="0" lvl="0" indent="0" algn="l" rtl="0">
              <a:lnSpc>
                <a:spcPct val="100000"/>
              </a:lnSpc>
              <a:spcBef>
                <a:spcPts val="0"/>
              </a:spcBef>
              <a:spcAft>
                <a:spcPts val="0"/>
              </a:spcAft>
              <a:buNone/>
            </a:pPr>
            <a:r>
              <a:rPr lang="en" sz="1308" b="1">
                <a:solidFill>
                  <a:srgbClr val="709FB0"/>
                </a:solidFill>
                <a:latin typeface="Droid Serif"/>
                <a:ea typeface="Droid Serif"/>
                <a:cs typeface="Droid Serif"/>
                <a:sym typeface="Droid Serif"/>
              </a:rPr>
              <a:t>Str</a:t>
            </a:r>
            <a:r>
              <a:rPr lang="en" sz="1250" b="1">
                <a:solidFill>
                  <a:srgbClr val="709FB0"/>
                </a:solidFill>
                <a:latin typeface="Droid Serif"/>
                <a:ea typeface="Droid Serif"/>
                <a:cs typeface="Droid Serif"/>
                <a:sym typeface="Droid Serif"/>
              </a:rPr>
              <a:t>and: Civics and Government</a:t>
            </a:r>
            <a:endParaRPr sz="1250" b="1">
              <a:solidFill>
                <a:srgbClr val="709FB0"/>
              </a:solidFill>
              <a:latin typeface="Droid Serif"/>
              <a:ea typeface="Droid Serif"/>
              <a:cs typeface="Droid Serif"/>
              <a:sym typeface="Droid Serif"/>
            </a:endParaRPr>
          </a:p>
          <a:p>
            <a:pPr marL="457200" lvl="0" indent="-307975" algn="l" rtl="0">
              <a:lnSpc>
                <a:spcPct val="100000"/>
              </a:lnSpc>
              <a:spcBef>
                <a:spcPts val="0"/>
              </a:spcBef>
              <a:spcAft>
                <a:spcPts val="0"/>
              </a:spcAft>
              <a:buSzPts val="1250"/>
              <a:buFont typeface="Droid Serif"/>
              <a:buAutoNum type="arabicPeriod"/>
            </a:pPr>
            <a:r>
              <a:rPr lang="en" sz="1250">
                <a:latin typeface="Droid Serif"/>
                <a:ea typeface="Droid Serif"/>
                <a:cs typeface="Droid Serif"/>
                <a:sym typeface="Droid Serif"/>
              </a:rPr>
              <a:t>CG.5.AH.7-8.1: Examine the functions and powers of the three branches of government in Arkansas </a:t>
            </a:r>
            <a:endParaRPr sz="1250">
              <a:latin typeface="Droid Serif"/>
              <a:ea typeface="Droid Serif"/>
              <a:cs typeface="Droid Serif"/>
              <a:sym typeface="Droid Serif"/>
            </a:endParaRPr>
          </a:p>
          <a:p>
            <a:pPr marL="457200" lvl="0" indent="-307975" algn="l" rtl="0">
              <a:lnSpc>
                <a:spcPct val="100000"/>
              </a:lnSpc>
              <a:spcBef>
                <a:spcPts val="0"/>
              </a:spcBef>
              <a:spcAft>
                <a:spcPts val="0"/>
              </a:spcAft>
              <a:buSzPts val="1250"/>
              <a:buFont typeface="Droid Serif"/>
              <a:buAutoNum type="arabicPeriod"/>
            </a:pPr>
            <a:r>
              <a:rPr lang="en" sz="1250">
                <a:latin typeface="Droid Serif"/>
                <a:ea typeface="Droid Serif"/>
                <a:cs typeface="Droid Serif"/>
                <a:sym typeface="Droid Serif"/>
              </a:rPr>
              <a:t>CG.5.AH.7-8.2: Examine features of government in Arkansas with reference to the</a:t>
            </a:r>
            <a:endParaRPr sz="1250">
              <a:latin typeface="Droid Serif"/>
              <a:ea typeface="Droid Serif"/>
              <a:cs typeface="Droid Serif"/>
              <a:sym typeface="Droid Serif"/>
            </a:endParaRPr>
          </a:p>
          <a:p>
            <a:pPr marL="457200" lvl="0" indent="457200" algn="l" rtl="0">
              <a:lnSpc>
                <a:spcPct val="100000"/>
              </a:lnSpc>
              <a:spcBef>
                <a:spcPts val="0"/>
              </a:spcBef>
              <a:spcAft>
                <a:spcPts val="0"/>
              </a:spcAft>
              <a:buNone/>
            </a:pPr>
            <a:r>
              <a:rPr lang="en" sz="1250">
                <a:latin typeface="Droid Serif"/>
                <a:ea typeface="Droid Serif"/>
                <a:cs typeface="Droid Serif"/>
                <a:sym typeface="Droid Serif"/>
              </a:rPr>
              <a:t>Arkansas Constitution.</a:t>
            </a:r>
            <a:endParaRPr sz="1250">
              <a:latin typeface="Droid Serif"/>
              <a:ea typeface="Droid Serif"/>
              <a:cs typeface="Droid Serif"/>
              <a:sym typeface="Droid Serif"/>
            </a:endParaRPr>
          </a:p>
          <a:p>
            <a:pPr marL="457200" lvl="0" indent="-307975" algn="l" rtl="0">
              <a:lnSpc>
                <a:spcPct val="100000"/>
              </a:lnSpc>
              <a:spcBef>
                <a:spcPts val="0"/>
              </a:spcBef>
              <a:spcAft>
                <a:spcPts val="0"/>
              </a:spcAft>
              <a:buSzPts val="1250"/>
              <a:buFont typeface="Droid Serif"/>
              <a:buAutoNum type="arabicPeriod"/>
            </a:pPr>
            <a:r>
              <a:rPr lang="en" sz="1250">
                <a:latin typeface="Droid Serif"/>
                <a:ea typeface="Droid Serif"/>
                <a:cs typeface="Droid Serif"/>
                <a:sym typeface="Droid Serif"/>
              </a:rPr>
              <a:t>CG.5.AH.7-8.3: Analyze the political process in Arkansas (e.g., voting, party politics, role of media, changes in</a:t>
            </a:r>
            <a:endParaRPr sz="1250">
              <a:latin typeface="Droid Serif"/>
              <a:ea typeface="Droid Serif"/>
              <a:cs typeface="Droid Serif"/>
              <a:sym typeface="Droid Serif"/>
            </a:endParaRPr>
          </a:p>
          <a:p>
            <a:pPr marL="914400" lvl="0" indent="0" algn="l" rtl="0">
              <a:lnSpc>
                <a:spcPct val="100000"/>
              </a:lnSpc>
              <a:spcBef>
                <a:spcPts val="0"/>
              </a:spcBef>
              <a:spcAft>
                <a:spcPts val="0"/>
              </a:spcAft>
              <a:buNone/>
            </a:pPr>
            <a:r>
              <a:rPr lang="en" sz="1250">
                <a:latin typeface="Droid Serif"/>
                <a:ea typeface="Droid Serif"/>
                <a:cs typeface="Droid Serif"/>
                <a:sym typeface="Droid Serif"/>
              </a:rPr>
              <a:t>the election process, term limits)</a:t>
            </a:r>
            <a:endParaRPr sz="1250">
              <a:latin typeface="Droid Serif"/>
              <a:ea typeface="Droid Serif"/>
              <a:cs typeface="Droid Serif"/>
              <a:sym typeface="Droid Serif"/>
            </a:endParaRPr>
          </a:p>
          <a:p>
            <a:pPr marL="0" lvl="0" indent="0" algn="l" rtl="0">
              <a:lnSpc>
                <a:spcPct val="100000"/>
              </a:lnSpc>
              <a:spcBef>
                <a:spcPts val="0"/>
              </a:spcBef>
              <a:spcAft>
                <a:spcPts val="0"/>
              </a:spcAft>
              <a:buNone/>
            </a:pPr>
            <a:r>
              <a:rPr lang="en" sz="1250" b="1">
                <a:solidFill>
                  <a:srgbClr val="709FB0"/>
                </a:solidFill>
                <a:latin typeface="Droid Serif"/>
                <a:ea typeface="Droid Serif"/>
                <a:cs typeface="Droid Serif"/>
                <a:sym typeface="Droid Serif"/>
              </a:rPr>
              <a:t>Strand: History</a:t>
            </a:r>
            <a:endParaRPr sz="1250" b="1">
              <a:solidFill>
                <a:srgbClr val="709FB0"/>
              </a:solidFill>
              <a:latin typeface="Droid Serif"/>
              <a:ea typeface="Droid Serif"/>
              <a:cs typeface="Droid Serif"/>
              <a:sym typeface="Droid Serif"/>
            </a:endParaRPr>
          </a:p>
          <a:p>
            <a:pPr marL="457200" lvl="0" indent="-307975" algn="l" rtl="0">
              <a:lnSpc>
                <a:spcPct val="100000"/>
              </a:lnSpc>
              <a:spcBef>
                <a:spcPts val="0"/>
              </a:spcBef>
              <a:spcAft>
                <a:spcPts val="0"/>
              </a:spcAft>
              <a:buSzPts val="1250"/>
              <a:buFont typeface="Droid Serif"/>
              <a:buAutoNum type="arabicPeriod"/>
            </a:pPr>
            <a:r>
              <a:rPr lang="en" sz="1250">
                <a:latin typeface="Droid Serif"/>
                <a:ea typeface="Droid Serif"/>
                <a:cs typeface="Droid Serif"/>
                <a:sym typeface="Droid Serif"/>
              </a:rPr>
              <a:t>H.7.AH.7-8.1: Evaluate ways that historical events in Arkansas were shaped by circumstances in time and place</a:t>
            </a:r>
            <a:endParaRPr sz="1250">
              <a:latin typeface="Droid Serif"/>
              <a:ea typeface="Droid Serif"/>
              <a:cs typeface="Droid Serif"/>
              <a:sym typeface="Droid Serif"/>
            </a:endParaRPr>
          </a:p>
          <a:p>
            <a:pPr marL="0" lvl="0" indent="0" algn="l" rtl="0">
              <a:spcBef>
                <a:spcPts val="0"/>
              </a:spcBef>
              <a:spcAft>
                <a:spcPts val="1200"/>
              </a:spcAft>
              <a:buNone/>
            </a:pPr>
            <a:endParaRPr sz="125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Google Shape;289;p49"/>
          <p:cNvSpPr txBox="1">
            <a:spLocks noGrp="1"/>
          </p:cNvSpPr>
          <p:nvPr>
            <p:ph type="title"/>
          </p:nvPr>
        </p:nvSpPr>
        <p:spPr>
          <a:xfrm>
            <a:off x="311700" y="321475"/>
            <a:ext cx="8520600" cy="8310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Exercise 4 ~ Let’s Raise Taxes, or not...</a:t>
            </a:r>
            <a:endParaRPr/>
          </a:p>
          <a:p>
            <a:pPr marL="0" lvl="0" indent="0" algn="l" rtl="0">
              <a:spcBef>
                <a:spcPts val="0"/>
              </a:spcBef>
              <a:spcAft>
                <a:spcPts val="0"/>
              </a:spcAft>
              <a:buNone/>
            </a:pPr>
            <a:r>
              <a:rPr lang="en" sz="1322"/>
              <a:t>Curriculum Guide</a:t>
            </a:r>
            <a:endParaRPr sz="1322"/>
          </a:p>
          <a:p>
            <a:pPr marL="0" lvl="0" indent="0" algn="l" rtl="0">
              <a:spcBef>
                <a:spcPts val="0"/>
              </a:spcBef>
              <a:spcAft>
                <a:spcPts val="0"/>
              </a:spcAft>
              <a:buNone/>
            </a:pPr>
            <a:endParaRPr/>
          </a:p>
          <a:p>
            <a:pPr marL="0" lvl="0" indent="0" algn="l" rtl="0">
              <a:spcBef>
                <a:spcPts val="0"/>
              </a:spcBef>
              <a:spcAft>
                <a:spcPts val="0"/>
              </a:spcAft>
              <a:buNone/>
            </a:pPr>
            <a:endParaRPr sz="1100"/>
          </a:p>
          <a:p>
            <a:pPr marL="0" lvl="0" indent="0" algn="l" rtl="0">
              <a:spcBef>
                <a:spcPts val="0"/>
              </a:spcBef>
              <a:spcAft>
                <a:spcPts val="0"/>
              </a:spcAft>
              <a:buNone/>
            </a:pPr>
            <a:endParaRPr/>
          </a:p>
        </p:txBody>
      </p:sp>
      <p:sp>
        <p:nvSpPr>
          <p:cNvPr id="290" name="Google Shape;290;p49"/>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a:bodyPr>
          <a:lstStyle/>
          <a:p>
            <a:pPr marL="0" lvl="0" indent="0" algn="l" rtl="0">
              <a:lnSpc>
                <a:spcPct val="100000"/>
              </a:lnSpc>
              <a:spcBef>
                <a:spcPts val="0"/>
              </a:spcBef>
              <a:spcAft>
                <a:spcPts val="0"/>
              </a:spcAft>
              <a:buNone/>
            </a:pPr>
            <a:r>
              <a:rPr lang="en" sz="1400" b="1">
                <a:solidFill>
                  <a:srgbClr val="709FB0"/>
                </a:solidFill>
                <a:latin typeface="Droid Serif"/>
                <a:ea typeface="Droid Serif"/>
                <a:cs typeface="Droid Serif"/>
                <a:sym typeface="Droid Serif"/>
              </a:rPr>
              <a:t>Arkansas History Grades 9-12</a:t>
            </a:r>
            <a:endParaRPr sz="1400" b="1">
              <a:solidFill>
                <a:srgbClr val="709FB0"/>
              </a:solidFill>
              <a:latin typeface="Droid Serif"/>
              <a:ea typeface="Droid Serif"/>
              <a:cs typeface="Droid Serif"/>
              <a:sym typeface="Droid Serif"/>
            </a:endParaRPr>
          </a:p>
          <a:p>
            <a:pPr marL="0" lvl="0" indent="0" algn="l" rtl="0">
              <a:lnSpc>
                <a:spcPct val="100000"/>
              </a:lnSpc>
              <a:spcBef>
                <a:spcPts val="0"/>
              </a:spcBef>
              <a:spcAft>
                <a:spcPts val="0"/>
              </a:spcAft>
              <a:buNone/>
            </a:pPr>
            <a:r>
              <a:rPr lang="en" sz="1200" b="1">
                <a:solidFill>
                  <a:srgbClr val="709FB0"/>
                </a:solidFill>
                <a:latin typeface="Droid Serif"/>
                <a:ea typeface="Droid Serif"/>
                <a:cs typeface="Droid Serif"/>
                <a:sym typeface="Droid Serif"/>
              </a:rPr>
              <a:t>Strand: Era 6: Modern Era 1968 to Present</a:t>
            </a:r>
            <a:endParaRPr sz="1200" b="1">
              <a:solidFill>
                <a:srgbClr val="709FB0"/>
              </a:solidFill>
              <a:latin typeface="Droid Serif"/>
              <a:ea typeface="Droid Serif"/>
              <a:cs typeface="Droid Serif"/>
              <a:sym typeface="Droid Serif"/>
            </a:endParaRPr>
          </a:p>
          <a:p>
            <a:pPr marL="457200" lvl="0" indent="-304800" algn="l" rtl="0">
              <a:lnSpc>
                <a:spcPct val="100000"/>
              </a:lnSpc>
              <a:spcBef>
                <a:spcPts val="0"/>
              </a:spcBef>
              <a:spcAft>
                <a:spcPts val="0"/>
              </a:spcAft>
              <a:buSzPts val="1200"/>
              <a:buFont typeface="Droid Serif"/>
              <a:buAutoNum type="arabicPeriod"/>
            </a:pPr>
            <a:r>
              <a:rPr lang="en" sz="1200">
                <a:latin typeface="Droid Serif"/>
                <a:ea typeface="Droid Serif"/>
                <a:cs typeface="Droid Serif"/>
                <a:sym typeface="Droid Serif"/>
              </a:rPr>
              <a:t>Era6.6.AH.9-12.3: Analyze the effects of conflicts and their resolutions on the citizens of Arkansas (e.g., the </a:t>
            </a:r>
            <a:endParaRPr sz="1200">
              <a:latin typeface="Droid Serif"/>
              <a:ea typeface="Droid Serif"/>
              <a:cs typeface="Droid Serif"/>
              <a:sym typeface="Droid Serif"/>
            </a:endParaRPr>
          </a:p>
          <a:p>
            <a:pPr marL="914400" lvl="0" indent="0" algn="l" rtl="0">
              <a:lnSpc>
                <a:spcPct val="100000"/>
              </a:lnSpc>
              <a:spcBef>
                <a:spcPts val="0"/>
              </a:spcBef>
              <a:spcAft>
                <a:spcPts val="0"/>
              </a:spcAft>
              <a:buNone/>
            </a:pPr>
            <a:r>
              <a:rPr lang="en" sz="1200">
                <a:latin typeface="Droid Serif"/>
                <a:ea typeface="Droid Serif"/>
                <a:cs typeface="Droid Serif"/>
                <a:sym typeface="Droid Serif"/>
              </a:rPr>
              <a:t>draft, Cold War, defense industry, trade, agriculture, voluntary and involuntary immigration)</a:t>
            </a:r>
            <a:endParaRPr sz="1200">
              <a:latin typeface="Droid Serif"/>
              <a:ea typeface="Droid Serif"/>
              <a:cs typeface="Droid Serif"/>
              <a:sym typeface="Droid Serif"/>
            </a:endParaRPr>
          </a:p>
          <a:p>
            <a:pPr marL="457200" lvl="0" indent="-304800" algn="l" rtl="0">
              <a:lnSpc>
                <a:spcPct val="100000"/>
              </a:lnSpc>
              <a:spcBef>
                <a:spcPts val="0"/>
              </a:spcBef>
              <a:spcAft>
                <a:spcPts val="0"/>
              </a:spcAft>
              <a:buSzPts val="1200"/>
              <a:buFont typeface="Droid Serif"/>
              <a:buAutoNum type="arabicPeriod"/>
            </a:pPr>
            <a:r>
              <a:rPr lang="en" sz="1200">
                <a:latin typeface="Droid Serif"/>
                <a:ea typeface="Droid Serif"/>
                <a:cs typeface="Droid Serif"/>
                <a:sym typeface="Droid Serif"/>
              </a:rPr>
              <a:t>Era6.6.AH.9-12.4: Analyze ways that Arkansans addressed a variety of public issues by using or challenging</a:t>
            </a:r>
            <a:endParaRPr sz="1200">
              <a:latin typeface="Droid Serif"/>
              <a:ea typeface="Droid Serif"/>
              <a:cs typeface="Droid Serif"/>
              <a:sym typeface="Droid Serif"/>
            </a:endParaRPr>
          </a:p>
          <a:p>
            <a:pPr marL="914400" lvl="0" indent="0" algn="l" rtl="0">
              <a:lnSpc>
                <a:spcPct val="100000"/>
              </a:lnSpc>
              <a:spcBef>
                <a:spcPts val="0"/>
              </a:spcBef>
              <a:spcAft>
                <a:spcPts val="0"/>
              </a:spcAft>
              <a:buNone/>
            </a:pPr>
            <a:r>
              <a:rPr lang="en" sz="1200">
                <a:latin typeface="Droid Serif"/>
                <a:ea typeface="Droid Serif"/>
                <a:cs typeface="Droid Serif"/>
                <a:sym typeface="Droid Serif"/>
              </a:rPr>
              <a:t>local, state, national, and international laws</a:t>
            </a:r>
            <a:endParaRPr sz="1200">
              <a:latin typeface="Droid Serif"/>
              <a:ea typeface="Droid Serif"/>
              <a:cs typeface="Droid Serif"/>
              <a:sym typeface="Droid Serif"/>
            </a:endParaRPr>
          </a:p>
          <a:p>
            <a:pPr marL="0" lvl="0" indent="0" algn="l" rtl="0">
              <a:lnSpc>
                <a:spcPct val="100000"/>
              </a:lnSpc>
              <a:spcBef>
                <a:spcPts val="0"/>
              </a:spcBef>
              <a:spcAft>
                <a:spcPts val="0"/>
              </a:spcAft>
              <a:buNone/>
            </a:pPr>
            <a:r>
              <a:rPr lang="en" sz="1400" b="1">
                <a:solidFill>
                  <a:srgbClr val="709FB0"/>
                </a:solidFill>
                <a:latin typeface="Droid Serif"/>
                <a:ea typeface="Droid Serif"/>
                <a:cs typeface="Droid Serif"/>
                <a:sym typeface="Droid Serif"/>
              </a:rPr>
              <a:t>Civics </a:t>
            </a:r>
            <a:endParaRPr sz="1400" b="1">
              <a:solidFill>
                <a:srgbClr val="709FB0"/>
              </a:solidFill>
              <a:latin typeface="Droid Serif"/>
              <a:ea typeface="Droid Serif"/>
              <a:cs typeface="Droid Serif"/>
              <a:sym typeface="Droid Serif"/>
            </a:endParaRPr>
          </a:p>
          <a:p>
            <a:pPr marL="0" lvl="0" indent="0" algn="l" rtl="0">
              <a:lnSpc>
                <a:spcPct val="100000"/>
              </a:lnSpc>
              <a:spcBef>
                <a:spcPts val="0"/>
              </a:spcBef>
              <a:spcAft>
                <a:spcPts val="0"/>
              </a:spcAft>
              <a:buNone/>
            </a:pPr>
            <a:r>
              <a:rPr lang="en" sz="1200" b="1">
                <a:solidFill>
                  <a:srgbClr val="709FB0"/>
                </a:solidFill>
                <a:latin typeface="Droid Serif"/>
                <a:ea typeface="Droid Serif"/>
                <a:cs typeface="Droid Serif"/>
                <a:sym typeface="Droid Serif"/>
              </a:rPr>
              <a:t>Strand: Civic and Political Institutions</a:t>
            </a:r>
            <a:endParaRPr sz="1200" b="1">
              <a:solidFill>
                <a:srgbClr val="709FB0"/>
              </a:solidFill>
              <a:latin typeface="Droid Serif"/>
              <a:ea typeface="Droid Serif"/>
              <a:cs typeface="Droid Serif"/>
              <a:sym typeface="Droid Serif"/>
            </a:endParaRPr>
          </a:p>
          <a:p>
            <a:pPr marL="457200" lvl="0" indent="-304800" algn="l" rtl="0">
              <a:lnSpc>
                <a:spcPct val="100000"/>
              </a:lnSpc>
              <a:spcBef>
                <a:spcPts val="0"/>
              </a:spcBef>
              <a:spcAft>
                <a:spcPts val="0"/>
              </a:spcAft>
              <a:buSzPts val="1200"/>
              <a:buFont typeface="Droid Serif"/>
              <a:buAutoNum type="arabicPeriod"/>
            </a:pPr>
            <a:r>
              <a:rPr lang="en" sz="1200">
                <a:latin typeface="Droid Serif"/>
                <a:ea typeface="Droid Serif"/>
                <a:cs typeface="Droid Serif"/>
                <a:sym typeface="Droid Serif"/>
              </a:rPr>
              <a:t>CPI.1.C.4: Analyze the purpose, organization, authority, and function of each of the three branches of</a:t>
            </a:r>
            <a:endParaRPr sz="1200">
              <a:latin typeface="Droid Serif"/>
              <a:ea typeface="Droid Serif"/>
              <a:cs typeface="Droid Serif"/>
              <a:sym typeface="Droid Serif"/>
            </a:endParaRPr>
          </a:p>
          <a:p>
            <a:pPr marL="914400" lvl="0" indent="0" algn="l" rtl="0">
              <a:lnSpc>
                <a:spcPct val="100000"/>
              </a:lnSpc>
              <a:spcBef>
                <a:spcPts val="0"/>
              </a:spcBef>
              <a:spcAft>
                <a:spcPts val="0"/>
              </a:spcAft>
              <a:buNone/>
            </a:pPr>
            <a:r>
              <a:rPr lang="en" sz="1200">
                <a:latin typeface="Droid Serif"/>
                <a:ea typeface="Droid Serif"/>
                <a:cs typeface="Droid Serif"/>
                <a:sym typeface="Droid Serif"/>
              </a:rPr>
              <a:t>government at the federal and state levels </a:t>
            </a:r>
            <a:endParaRPr sz="1200">
              <a:latin typeface="Droid Serif"/>
              <a:ea typeface="Droid Serif"/>
              <a:cs typeface="Droid Serif"/>
              <a:sym typeface="Droid Serif"/>
            </a:endParaRPr>
          </a:p>
          <a:p>
            <a:pPr marL="457200" lvl="0" indent="-304800" algn="l" rtl="0">
              <a:lnSpc>
                <a:spcPct val="100000"/>
              </a:lnSpc>
              <a:spcBef>
                <a:spcPts val="0"/>
              </a:spcBef>
              <a:spcAft>
                <a:spcPts val="0"/>
              </a:spcAft>
              <a:buSzPts val="1200"/>
              <a:buFont typeface="Droid Serif"/>
              <a:buAutoNum type="arabicPeriod"/>
            </a:pPr>
            <a:r>
              <a:rPr lang="en" sz="1200">
                <a:latin typeface="Droid Serif"/>
                <a:ea typeface="Droid Serif"/>
                <a:cs typeface="Droid Serif"/>
                <a:sym typeface="Droid Serif"/>
              </a:rPr>
              <a:t>CPI.2.C.3: Construct arguments about the strengths, weaknesses, and reasons for checks and balances and </a:t>
            </a:r>
            <a:endParaRPr sz="1200">
              <a:latin typeface="Droid Serif"/>
              <a:ea typeface="Droid Serif"/>
              <a:cs typeface="Droid Serif"/>
              <a:sym typeface="Droid Serif"/>
            </a:endParaRPr>
          </a:p>
          <a:p>
            <a:pPr marL="914400" lvl="0" indent="0" algn="l" rtl="0">
              <a:lnSpc>
                <a:spcPct val="100000"/>
              </a:lnSpc>
              <a:spcBef>
                <a:spcPts val="0"/>
              </a:spcBef>
              <a:spcAft>
                <a:spcPts val="0"/>
              </a:spcAft>
              <a:buNone/>
            </a:pPr>
            <a:r>
              <a:rPr lang="en" sz="1200">
                <a:latin typeface="Droid Serif"/>
                <a:ea typeface="Droid Serif"/>
                <a:cs typeface="Droid Serif"/>
                <a:sym typeface="Droid Serif"/>
              </a:rPr>
              <a:t>separation of powers using multiple primary and secondary sources</a:t>
            </a:r>
            <a:endParaRPr sz="1200">
              <a:latin typeface="Droid Serif"/>
              <a:ea typeface="Droid Serif"/>
              <a:cs typeface="Droid Serif"/>
              <a:sym typeface="Droid Serif"/>
            </a:endParaRPr>
          </a:p>
          <a:p>
            <a:pPr marL="0" lvl="0" indent="0" algn="l" rtl="0">
              <a:lnSpc>
                <a:spcPct val="100000"/>
              </a:lnSpc>
              <a:spcBef>
                <a:spcPts val="0"/>
              </a:spcBef>
              <a:spcAft>
                <a:spcPts val="0"/>
              </a:spcAft>
              <a:buNone/>
            </a:pPr>
            <a:endParaRPr sz="1200">
              <a:latin typeface="Droid Serif"/>
              <a:ea typeface="Droid Serif"/>
              <a:cs typeface="Droid Serif"/>
              <a:sym typeface="Droid Serif"/>
            </a:endParaRPr>
          </a:p>
        </p:txBody>
      </p:sp>
    </p:spTree>
  </p:cSld>
  <p:clrMapOvr>
    <a:masterClrMapping/>
  </p:clrMapOvr>
</p:sld>
</file>

<file path=ppt/theme/theme1.xml><?xml version="1.0" encoding="utf-8"?>
<a:theme xmlns:a="http://schemas.openxmlformats.org/drawingml/2006/main" name="Tropic">
  <a:themeElements>
    <a:clrScheme name="Tropic">
      <a:dk1>
        <a:srgbClr val="29415B"/>
      </a:dk1>
      <a:lt1>
        <a:srgbClr val="FCFAF7"/>
      </a:lt1>
      <a:dk2>
        <a:srgbClr val="29415B"/>
      </a:dk2>
      <a:lt2>
        <a:srgbClr val="29415B"/>
      </a:lt2>
      <a:accent1>
        <a:srgbClr val="29415B"/>
      </a:accent1>
      <a:accent2>
        <a:srgbClr val="CE93D8"/>
      </a:accent2>
      <a:accent3>
        <a:srgbClr val="FC463B"/>
      </a:accent3>
      <a:accent4>
        <a:srgbClr val="FF9800"/>
      </a:accent4>
      <a:accent5>
        <a:srgbClr val="009668"/>
      </a:accent5>
      <a:accent6>
        <a:srgbClr val="EEFF41"/>
      </a:accent6>
      <a:hlink>
        <a:srgbClr val="009668"/>
      </a:hlink>
      <a:folHlink>
        <a:srgbClr val="00966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1335</Words>
  <Application>Microsoft Office PowerPoint</Application>
  <PresentationFormat>On-screen Show (16:9)</PresentationFormat>
  <Paragraphs>95</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PT Sans Narrow</vt:lpstr>
      <vt:lpstr>Open Sans</vt:lpstr>
      <vt:lpstr>Arial</vt:lpstr>
      <vt:lpstr>Droid Serif</vt:lpstr>
      <vt:lpstr>Tropic</vt:lpstr>
      <vt:lpstr>1979 Arkansas State Constitutional Convention</vt:lpstr>
      <vt:lpstr>Exercise 4 ~ Let’s Raise Taxes, or not... Curriculum Guide  </vt:lpstr>
      <vt:lpstr>Exercise 4 ~ Let’s Raise Taxes, or not... Curriculum Guide  </vt:lpstr>
      <vt:lpstr>Exercise 4 ~ Let’s Raise Taxes, or not... Curriculum Guide  </vt:lpstr>
      <vt:lpstr>Exercise 4 ~ Let’s Raise Taxes, or not... Curriculum Guide  </vt:lpstr>
      <vt:lpstr>Exercise 4 ~ Let’s Raise Taxes, or not... Curriculum Guide  </vt:lpstr>
      <vt:lpstr>Exercise 4 ~ Let’s Raise Taxes, or not... Curriculum Guide   </vt:lpstr>
      <vt:lpstr>Exercise 4 ~ Let’s Raise Taxes, or not... Curriculum Guide  </vt:lpstr>
      <vt:lpstr>Exercise 4 ~ Let’s Raise Taxes, or not... Curriculum Guide   </vt:lpstr>
      <vt:lpstr>Exercise 4 ~ Let’s Raise Taxes, or not... Curriculum Guide   </vt:lpstr>
      <vt:lpstr>Exercise 4 ~ Let’s Raise Taxes, or not... Curriculum Guide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1979 Arkansas State Constitutional Convention</dc:title>
  <dc:creator>Emily Summers Yarberry</dc:creator>
  <cp:lastModifiedBy>Emily Summers Yarberry</cp:lastModifiedBy>
  <cp:revision>1</cp:revision>
  <dcterms:modified xsi:type="dcterms:W3CDTF">2021-06-14T21:29:02Z</dcterms:modified>
</cp:coreProperties>
</file>