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95" r:id="rId3"/>
    <p:sldId id="296" r:id="rId4"/>
    <p:sldId id="297" r:id="rId5"/>
    <p:sldId id="298" r:id="rId6"/>
    <p:sldId id="299" r:id="rId7"/>
    <p:sldId id="300" r:id="rId8"/>
    <p:sldId id="301" r:id="rId9"/>
  </p:sldIdLst>
  <p:sldSz cx="9144000" cy="5143500" type="screen16x9"/>
  <p:notesSz cx="6858000" cy="9144000"/>
  <p:embeddedFontLst>
    <p:embeddedFont>
      <p:font typeface="PT Sans Narrow" panose="020B0604020202020204" charset="0"/>
      <p:regular r:id="rId11"/>
      <p:bold r:id="rId12"/>
    </p:embeddedFont>
    <p:embeddedFont>
      <p:font typeface="Open Sans" panose="020B060402020202020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dd652f8820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dd652f882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dd652f8820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dd652f8820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dd652f8820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dd652f882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dd652f8820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dd652f8820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d6fbe3852d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d6fbe3852d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dd652f8820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dd652f882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dd652f8820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dd652f882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232306"/>
            <a:ext cx="7136700" cy="15420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solidFill>
                  <a:schemeClr val="dk2"/>
                </a:solidFill>
              </a:rPr>
              <a:t>1979 Arkansas State Constitutional Convention</a:t>
            </a:r>
            <a:endParaRPr>
              <a:solidFill>
                <a:schemeClr val="dk2"/>
              </a:solidFill>
            </a:endParaRPr>
          </a:p>
        </p:txBody>
      </p:sp>
      <p:sp>
        <p:nvSpPr>
          <p:cNvPr id="67" name="Google Shape;67;p13"/>
          <p:cNvSpPr txBox="1">
            <a:spLocks noGrp="1"/>
          </p:cNvSpPr>
          <p:nvPr>
            <p:ph type="subTitle" idx="1"/>
          </p:nvPr>
        </p:nvSpPr>
        <p:spPr>
          <a:xfrm>
            <a:off x="2137225" y="3171821"/>
            <a:ext cx="4870500" cy="470700"/>
          </a:xfrm>
          <a:prstGeom prst="rect">
            <a:avLst/>
          </a:prstGeom>
        </p:spPr>
        <p:txBody>
          <a:bodyPr spcFirstLastPara="1" wrap="square" lIns="91425" tIns="91425" rIns="91425" bIns="91425" anchor="t" anchorCtr="0">
            <a:normAutofit fontScale="92500" lnSpcReduction="20000"/>
          </a:bodyPr>
          <a:lstStyle/>
          <a:p>
            <a:pPr marL="0" lvl="0" indent="0" algn="ctr" rtl="0">
              <a:spcBef>
                <a:spcPts val="0"/>
              </a:spcBef>
              <a:spcAft>
                <a:spcPts val="0"/>
              </a:spcAft>
              <a:buNone/>
            </a:pPr>
            <a:r>
              <a:rPr lang="en"/>
              <a:t>Digital Curriculum Guide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52"/>
          <p:cNvSpPr txBox="1">
            <a:spLocks noGrp="1"/>
          </p:cNvSpPr>
          <p:nvPr>
            <p:ph type="title"/>
          </p:nvPr>
        </p:nvSpPr>
        <p:spPr>
          <a:xfrm>
            <a:off x="311700" y="281425"/>
            <a:ext cx="8520600" cy="1336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5 ~ The Ghost of 1874:  Why the other conventions failed</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308" name="Google Shape;308;p52"/>
          <p:cNvSpPr txBox="1"/>
          <p:nvPr/>
        </p:nvSpPr>
        <p:spPr>
          <a:xfrm>
            <a:off x="385775" y="1617925"/>
            <a:ext cx="8446500" cy="1970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b="1">
                <a:solidFill>
                  <a:srgbClr val="709FB0"/>
                </a:solidFill>
                <a:latin typeface="Droid Serif"/>
                <a:ea typeface="Droid Serif"/>
                <a:cs typeface="Droid Serif"/>
                <a:sym typeface="Droid Serif"/>
              </a:rPr>
              <a:t>Overview and Purpose</a:t>
            </a:r>
            <a:endParaRPr sz="1800" b="1">
              <a:solidFill>
                <a:srgbClr val="709FB0"/>
              </a:solidFill>
              <a:latin typeface="Droid Serif"/>
              <a:ea typeface="Droid Serif"/>
              <a:cs typeface="Droid Serif"/>
              <a:sym typeface="Droid Serif"/>
            </a:endParaRPr>
          </a:p>
          <a:p>
            <a:pPr marL="0" lvl="0" indent="0" algn="l" rtl="0">
              <a:spcBef>
                <a:spcPts val="0"/>
              </a:spcBef>
              <a:spcAft>
                <a:spcPts val="0"/>
              </a:spcAft>
              <a:buNone/>
            </a:pPr>
            <a:endParaRPr b="1">
              <a:solidFill>
                <a:schemeClr val="dk2"/>
              </a:solidFill>
              <a:latin typeface="Droid Serif"/>
              <a:ea typeface="Droid Serif"/>
              <a:cs typeface="Droid Serif"/>
              <a:sym typeface="Droid Serif"/>
            </a:endParaRPr>
          </a:p>
          <a:p>
            <a:pPr marL="0" lvl="0" indent="0" algn="l" rtl="0">
              <a:spcBef>
                <a:spcPts val="0"/>
              </a:spcBef>
              <a:spcAft>
                <a:spcPts val="0"/>
              </a:spcAft>
              <a:buNone/>
            </a:pPr>
            <a:r>
              <a:rPr lang="en">
                <a:solidFill>
                  <a:schemeClr val="dk1"/>
                </a:solidFill>
                <a:latin typeface="Droid Serif"/>
                <a:ea typeface="Droid Serif"/>
                <a:cs typeface="Droid Serif"/>
                <a:sym typeface="Droid Serif"/>
              </a:rPr>
              <a:t>Since the 1874 Constitution, there have been three other major attempts to rewrite the Arkansas Constitution.  Interestingly, all three have attempts have failed.  These attempts occurred in 1918, 1970, and 1980.</a:t>
            </a:r>
            <a:endParaRPr>
              <a:solidFill>
                <a:schemeClr val="dk1"/>
              </a:solidFill>
              <a:latin typeface="Droid Serif"/>
              <a:ea typeface="Droid Serif"/>
              <a:cs typeface="Droid Serif"/>
              <a:sym typeface="Droid Serif"/>
            </a:endParaRPr>
          </a:p>
          <a:p>
            <a:pPr marL="0" lvl="0" indent="0" algn="l" rtl="0">
              <a:spcBef>
                <a:spcPts val="0"/>
              </a:spcBef>
              <a:spcAft>
                <a:spcPts val="0"/>
              </a:spcAft>
              <a:buNone/>
            </a:pPr>
            <a:endParaRPr>
              <a:solidFill>
                <a:schemeClr val="dk1"/>
              </a:solidFill>
              <a:latin typeface="Droid Serif"/>
              <a:ea typeface="Droid Serif"/>
              <a:cs typeface="Droid Serif"/>
              <a:sym typeface="Droid Serif"/>
            </a:endParaRPr>
          </a:p>
          <a:p>
            <a:pPr marL="0" lvl="0" indent="0" algn="l" rtl="0">
              <a:spcBef>
                <a:spcPts val="0"/>
              </a:spcBef>
              <a:spcAft>
                <a:spcPts val="0"/>
              </a:spcAft>
              <a:buNone/>
            </a:pPr>
            <a:r>
              <a:rPr lang="en">
                <a:solidFill>
                  <a:schemeClr val="dk1"/>
                </a:solidFill>
                <a:latin typeface="Droid Serif"/>
                <a:ea typeface="Droid Serif"/>
                <a:cs typeface="Droid Serif"/>
                <a:sym typeface="Droid Serif"/>
              </a:rPr>
              <a:t>The purpose of this assignment is for students to analyze and compare the similarities and differences of the 1918, 1969 and 1979 conventions.</a:t>
            </a:r>
            <a:endParaRPr>
              <a:solidFill>
                <a:schemeClr val="dk1"/>
              </a:solidFill>
              <a:latin typeface="Droid Serif"/>
              <a:ea typeface="Droid Serif"/>
              <a:cs typeface="Droid Serif"/>
              <a:sym typeface="Droid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53"/>
          <p:cNvSpPr txBox="1">
            <a:spLocks noGrp="1"/>
          </p:cNvSpPr>
          <p:nvPr>
            <p:ph type="title"/>
          </p:nvPr>
        </p:nvSpPr>
        <p:spPr>
          <a:xfrm>
            <a:off x="311700" y="281425"/>
            <a:ext cx="8520600" cy="1336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5 ~ The Ghost of 1874:  Why the other conventions failed</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314" name="Google Shape;314;p53"/>
          <p:cNvSpPr txBox="1"/>
          <p:nvPr/>
        </p:nvSpPr>
        <p:spPr>
          <a:xfrm>
            <a:off x="385775" y="1617925"/>
            <a:ext cx="8446500" cy="1816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b="1">
                <a:solidFill>
                  <a:srgbClr val="709FB0"/>
                </a:solidFill>
                <a:latin typeface="Droid Serif"/>
                <a:ea typeface="Droid Serif"/>
                <a:cs typeface="Droid Serif"/>
                <a:sym typeface="Droid Serif"/>
              </a:rPr>
              <a:t>Objective</a:t>
            </a:r>
            <a:endParaRPr sz="1800" b="1">
              <a:solidFill>
                <a:srgbClr val="709FB0"/>
              </a:solidFill>
              <a:latin typeface="Droid Serif"/>
              <a:ea typeface="Droid Serif"/>
              <a:cs typeface="Droid Serif"/>
              <a:sym typeface="Droid Serif"/>
            </a:endParaRPr>
          </a:p>
          <a:p>
            <a:pPr marL="0" lvl="0" indent="0" algn="l" rtl="0">
              <a:spcBef>
                <a:spcPts val="0"/>
              </a:spcBef>
              <a:spcAft>
                <a:spcPts val="0"/>
              </a:spcAft>
              <a:buNone/>
            </a:pPr>
            <a:endParaRPr sz="1800" b="1">
              <a:solidFill>
                <a:schemeClr val="accent1"/>
              </a:solidFill>
              <a:latin typeface="Droid Serif"/>
              <a:ea typeface="Droid Serif"/>
              <a:cs typeface="Droid Serif"/>
              <a:sym typeface="Droid Serif"/>
            </a:endParaRPr>
          </a:p>
          <a:p>
            <a:pPr marL="457200" lvl="0" indent="-317500" algn="l" rtl="0">
              <a:spcBef>
                <a:spcPts val="0"/>
              </a:spcBef>
              <a:spcAft>
                <a:spcPts val="0"/>
              </a:spcAft>
              <a:buClr>
                <a:schemeClr val="dk1"/>
              </a:buClr>
              <a:buSzPts val="1400"/>
              <a:buFont typeface="Droid Serif"/>
              <a:buChar char="●"/>
            </a:pPr>
            <a:r>
              <a:rPr lang="en">
                <a:solidFill>
                  <a:schemeClr val="dk1"/>
                </a:solidFill>
                <a:latin typeface="Droid Serif"/>
                <a:ea typeface="Droid Serif"/>
                <a:cs typeface="Droid Serif"/>
                <a:sym typeface="Droid Serif"/>
              </a:rPr>
              <a:t>Students will be able to determine the obstacles and opposition that caused the conventions to fail.</a:t>
            </a:r>
            <a:endParaRPr>
              <a:solidFill>
                <a:schemeClr val="dk1"/>
              </a:solidFill>
              <a:latin typeface="Droid Serif"/>
              <a:ea typeface="Droid Serif"/>
              <a:cs typeface="Droid Serif"/>
              <a:sym typeface="Droid Serif"/>
            </a:endParaRPr>
          </a:p>
          <a:p>
            <a:pPr marL="457200" lvl="0" indent="-317500" algn="l" rtl="0">
              <a:spcBef>
                <a:spcPts val="0"/>
              </a:spcBef>
              <a:spcAft>
                <a:spcPts val="0"/>
              </a:spcAft>
              <a:buClr>
                <a:schemeClr val="dk1"/>
              </a:buClr>
              <a:buSzPts val="1400"/>
              <a:buFont typeface="Droid Serif"/>
              <a:buChar char="●"/>
            </a:pPr>
            <a:r>
              <a:rPr lang="en">
                <a:solidFill>
                  <a:schemeClr val="dk1"/>
                </a:solidFill>
                <a:latin typeface="Droid Serif"/>
                <a:ea typeface="Droid Serif"/>
                <a:cs typeface="Droid Serif"/>
                <a:sym typeface="Droid Serif"/>
              </a:rPr>
              <a:t>Students will be able to compare and contrast the successes and failures of the delegations of each convention</a:t>
            </a:r>
            <a:endParaRPr>
              <a:solidFill>
                <a:schemeClr val="dk1"/>
              </a:solidFill>
              <a:latin typeface="Droid Serif"/>
              <a:ea typeface="Droid Serif"/>
              <a:cs typeface="Droid Serif"/>
              <a:sym typeface="Droid Serif"/>
            </a:endParaRPr>
          </a:p>
          <a:p>
            <a:pPr marL="0" lvl="0" indent="0" algn="l" rtl="0">
              <a:spcBef>
                <a:spcPts val="0"/>
              </a:spcBef>
              <a:spcAft>
                <a:spcPts val="0"/>
              </a:spcAft>
              <a:buNone/>
            </a:pPr>
            <a:endParaRPr b="1">
              <a:solidFill>
                <a:schemeClr val="dk2"/>
              </a:solidFill>
              <a:latin typeface="Droid Serif"/>
              <a:ea typeface="Droid Serif"/>
              <a:cs typeface="Droid Serif"/>
              <a:sym typeface="Droid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54"/>
          <p:cNvSpPr txBox="1">
            <a:spLocks noGrp="1"/>
          </p:cNvSpPr>
          <p:nvPr>
            <p:ph type="title"/>
          </p:nvPr>
        </p:nvSpPr>
        <p:spPr>
          <a:xfrm>
            <a:off x="311700" y="281425"/>
            <a:ext cx="8520600" cy="1336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5 ~ The Ghost of 1874:  Why the other conventions failed</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320" name="Google Shape;320;p54"/>
          <p:cNvSpPr txBox="1"/>
          <p:nvPr/>
        </p:nvSpPr>
        <p:spPr>
          <a:xfrm>
            <a:off x="385775" y="1617925"/>
            <a:ext cx="8446500" cy="2247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b="1">
                <a:solidFill>
                  <a:srgbClr val="709FB0"/>
                </a:solidFill>
                <a:latin typeface="Droid Serif"/>
                <a:ea typeface="Droid Serif"/>
                <a:cs typeface="Droid Serif"/>
                <a:sym typeface="Droid Serif"/>
              </a:rPr>
              <a:t>ACTIVITY</a:t>
            </a:r>
            <a:r>
              <a:rPr lang="en">
                <a:solidFill>
                  <a:srgbClr val="709FB0"/>
                </a:solidFill>
                <a:latin typeface="Droid Serif"/>
                <a:ea typeface="Droid Serif"/>
                <a:cs typeface="Droid Serif"/>
                <a:sym typeface="Droid Serif"/>
              </a:rPr>
              <a:t> </a:t>
            </a:r>
            <a:endParaRPr>
              <a:solidFill>
                <a:srgbClr val="709FB0"/>
              </a:solidFill>
              <a:latin typeface="Droid Serif"/>
              <a:ea typeface="Droid Serif"/>
              <a:cs typeface="Droid Serif"/>
              <a:sym typeface="Droid Serif"/>
            </a:endParaRPr>
          </a:p>
          <a:p>
            <a:pPr marL="0" lvl="0" indent="0" algn="l" rtl="0">
              <a:spcBef>
                <a:spcPts val="0"/>
              </a:spcBef>
              <a:spcAft>
                <a:spcPts val="0"/>
              </a:spcAft>
              <a:buNone/>
            </a:pPr>
            <a:r>
              <a:rPr lang="en" b="1">
                <a:solidFill>
                  <a:schemeClr val="dk1"/>
                </a:solidFill>
                <a:latin typeface="Droid Serif"/>
                <a:ea typeface="Droid Serif"/>
                <a:cs typeface="Droid Serif"/>
                <a:sym typeface="Droid Serif"/>
              </a:rPr>
              <a:t>Three Circle Venn Diagram </a:t>
            </a:r>
            <a:endParaRPr b="1">
              <a:solidFill>
                <a:schemeClr val="dk1"/>
              </a:solidFill>
              <a:latin typeface="Droid Serif"/>
              <a:ea typeface="Droid Serif"/>
              <a:cs typeface="Droid Serif"/>
              <a:sym typeface="Droid Serif"/>
            </a:endParaRPr>
          </a:p>
          <a:p>
            <a:pPr marL="457200" lvl="0" indent="-317500" algn="l" rtl="0">
              <a:spcBef>
                <a:spcPts val="0"/>
              </a:spcBef>
              <a:spcAft>
                <a:spcPts val="0"/>
              </a:spcAft>
              <a:buClr>
                <a:schemeClr val="dk1"/>
              </a:buClr>
              <a:buSzPts val="1400"/>
              <a:buFont typeface="Droid Serif"/>
              <a:buChar char="●"/>
            </a:pPr>
            <a:r>
              <a:rPr lang="en" sz="1200">
                <a:solidFill>
                  <a:schemeClr val="dk1"/>
                </a:solidFill>
                <a:latin typeface="Droid Serif"/>
                <a:ea typeface="Droid Serif"/>
                <a:cs typeface="Droid Serif"/>
                <a:sym typeface="Droid Serif"/>
              </a:rPr>
              <a:t>1.  The teacher will summarize or have students read the tabs from the website that discusses the failures of the 1918 and 1970 Conventions and the failures of the 1979 convention.</a:t>
            </a:r>
            <a:endParaRPr sz="1200">
              <a:solidFill>
                <a:schemeClr val="dk1"/>
              </a:solidFill>
              <a:latin typeface="Droid Serif"/>
              <a:ea typeface="Droid Serif"/>
              <a:cs typeface="Droid Serif"/>
              <a:sym typeface="Droid Serif"/>
            </a:endParaRPr>
          </a:p>
          <a:p>
            <a:pPr marL="457200" lvl="0" indent="-317500" algn="l" rtl="0">
              <a:spcBef>
                <a:spcPts val="0"/>
              </a:spcBef>
              <a:spcAft>
                <a:spcPts val="0"/>
              </a:spcAft>
              <a:buClr>
                <a:schemeClr val="dk1"/>
              </a:buClr>
              <a:buSzPts val="1400"/>
              <a:buFont typeface="Droid Serif"/>
              <a:buChar char="●"/>
            </a:pPr>
            <a:r>
              <a:rPr lang="en" sz="1200">
                <a:solidFill>
                  <a:schemeClr val="dk1"/>
                </a:solidFill>
                <a:latin typeface="Droid Serif"/>
                <a:ea typeface="Droid Serif"/>
                <a:cs typeface="Droid Serif"/>
                <a:sym typeface="Droid Serif"/>
              </a:rPr>
              <a:t>2.  Students will create a three circle venn-diagram, and label each circle using the years 1918, 1970, and 1979.</a:t>
            </a:r>
            <a:endParaRPr sz="1200">
              <a:solidFill>
                <a:schemeClr val="dk1"/>
              </a:solidFill>
              <a:latin typeface="Droid Serif"/>
              <a:ea typeface="Droid Serif"/>
              <a:cs typeface="Droid Serif"/>
              <a:sym typeface="Droid Serif"/>
            </a:endParaRPr>
          </a:p>
          <a:p>
            <a:pPr marL="457200" lvl="0" indent="-304800" algn="l" rtl="0">
              <a:spcBef>
                <a:spcPts val="0"/>
              </a:spcBef>
              <a:spcAft>
                <a:spcPts val="0"/>
              </a:spcAft>
              <a:buClr>
                <a:schemeClr val="dk1"/>
              </a:buClr>
              <a:buSzPts val="1200"/>
              <a:buFont typeface="Droid Serif"/>
              <a:buChar char="●"/>
            </a:pPr>
            <a:r>
              <a:rPr lang="en" sz="1200">
                <a:solidFill>
                  <a:schemeClr val="dk1"/>
                </a:solidFill>
                <a:latin typeface="Droid Serif"/>
                <a:ea typeface="Droid Serif"/>
                <a:cs typeface="Droid Serif"/>
                <a:sym typeface="Droid Serif"/>
              </a:rPr>
              <a:t>3.  Students will write the similarities in the connected portions of the venn-diagram.</a:t>
            </a:r>
            <a:endParaRPr sz="1200">
              <a:solidFill>
                <a:schemeClr val="dk1"/>
              </a:solidFill>
              <a:latin typeface="Droid Serif"/>
              <a:ea typeface="Droid Serif"/>
              <a:cs typeface="Droid Serif"/>
              <a:sym typeface="Droid Serif"/>
            </a:endParaRPr>
          </a:p>
          <a:p>
            <a:pPr marL="457200" lvl="0" indent="-304800" algn="l" rtl="0">
              <a:spcBef>
                <a:spcPts val="0"/>
              </a:spcBef>
              <a:spcAft>
                <a:spcPts val="0"/>
              </a:spcAft>
              <a:buClr>
                <a:schemeClr val="dk1"/>
              </a:buClr>
              <a:buSzPts val="1200"/>
              <a:buFont typeface="Droid Serif"/>
              <a:buChar char="●"/>
            </a:pPr>
            <a:r>
              <a:rPr lang="en" sz="1200">
                <a:solidFill>
                  <a:schemeClr val="dk1"/>
                </a:solidFill>
                <a:latin typeface="Droid Serif"/>
                <a:ea typeface="Droid Serif"/>
                <a:cs typeface="Droid Serif"/>
                <a:sym typeface="Droid Serif"/>
              </a:rPr>
              <a:t>4. Students will write the differences in the outer portions of the venn-diagram.</a:t>
            </a:r>
            <a:endParaRPr sz="1200">
              <a:solidFill>
                <a:schemeClr val="dk1"/>
              </a:solidFill>
              <a:latin typeface="Droid Serif"/>
              <a:ea typeface="Droid Serif"/>
              <a:cs typeface="Droid Serif"/>
              <a:sym typeface="Droid Serif"/>
            </a:endParaRPr>
          </a:p>
          <a:p>
            <a:pPr marL="457200" lvl="0" indent="-304800" algn="l" rtl="0">
              <a:spcBef>
                <a:spcPts val="0"/>
              </a:spcBef>
              <a:spcAft>
                <a:spcPts val="0"/>
              </a:spcAft>
              <a:buClr>
                <a:schemeClr val="dk1"/>
              </a:buClr>
              <a:buSzPts val="1200"/>
              <a:buFont typeface="Droid Serif"/>
              <a:buChar char="●"/>
            </a:pPr>
            <a:r>
              <a:rPr lang="en" sz="1200">
                <a:solidFill>
                  <a:schemeClr val="dk1"/>
                </a:solidFill>
                <a:latin typeface="Droid Serif"/>
                <a:ea typeface="Droid Serif"/>
                <a:cs typeface="Droid Serif"/>
                <a:sym typeface="Droid Serif"/>
              </a:rPr>
              <a:t>5. Teacher and students will discuss the results of the venn-diagrams.</a:t>
            </a:r>
            <a:endParaRPr sz="1200">
              <a:solidFill>
                <a:schemeClr val="dk1"/>
              </a:solidFill>
              <a:latin typeface="Droid Serif"/>
              <a:ea typeface="Droid Serif"/>
              <a:cs typeface="Droid Serif"/>
              <a:sym typeface="Droid Serif"/>
            </a:endParaRPr>
          </a:p>
          <a:p>
            <a:pPr marL="0" lvl="0" indent="0" algn="l" rtl="0">
              <a:spcBef>
                <a:spcPts val="0"/>
              </a:spcBef>
              <a:spcAft>
                <a:spcPts val="0"/>
              </a:spcAft>
              <a:buNone/>
            </a:pPr>
            <a:endParaRPr b="1">
              <a:solidFill>
                <a:schemeClr val="dk2"/>
              </a:solidFill>
              <a:latin typeface="Droid Serif"/>
              <a:ea typeface="Droid Serif"/>
              <a:cs typeface="Droid Serif"/>
              <a:sym typeface="Droid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55"/>
          <p:cNvSpPr txBox="1">
            <a:spLocks noGrp="1"/>
          </p:cNvSpPr>
          <p:nvPr>
            <p:ph type="title"/>
          </p:nvPr>
        </p:nvSpPr>
        <p:spPr>
          <a:xfrm>
            <a:off x="311700" y="281425"/>
            <a:ext cx="8520600" cy="1336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5 ~ The Ghost of 1874:  Why the other conventions failed</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326" name="Google Shape;326;p55"/>
          <p:cNvSpPr txBox="1"/>
          <p:nvPr/>
        </p:nvSpPr>
        <p:spPr>
          <a:xfrm>
            <a:off x="385775" y="1617925"/>
            <a:ext cx="8446500" cy="2581200"/>
          </a:xfrm>
          <a:prstGeom prst="rect">
            <a:avLst/>
          </a:prstGeom>
          <a:noFill/>
          <a:ln>
            <a:noFill/>
          </a:ln>
        </p:spPr>
        <p:txBody>
          <a:bodyPr spcFirstLastPara="1" wrap="square" lIns="91425" tIns="91425" rIns="91425" bIns="91425" anchor="t" anchorCtr="0">
            <a:spAutoFit/>
          </a:bodyPr>
          <a:lstStyle/>
          <a:p>
            <a:pPr marL="0" marR="461656" lvl="0" indent="0" algn="l" rtl="0">
              <a:spcBef>
                <a:spcPts val="104"/>
              </a:spcBef>
              <a:spcAft>
                <a:spcPts val="0"/>
              </a:spcAft>
              <a:buNone/>
            </a:pPr>
            <a:r>
              <a:rPr lang="en" sz="1800" b="1">
                <a:solidFill>
                  <a:srgbClr val="709FB0"/>
                </a:solidFill>
                <a:latin typeface="Droid Serif"/>
                <a:ea typeface="Droid Serif"/>
                <a:cs typeface="Droid Serif"/>
                <a:sym typeface="Droid Serif"/>
              </a:rPr>
              <a:t>Guiding Questions</a:t>
            </a:r>
            <a:endParaRPr sz="1800" b="1">
              <a:solidFill>
                <a:srgbClr val="709FB0"/>
              </a:solidFill>
              <a:latin typeface="Droid Serif"/>
              <a:ea typeface="Droid Serif"/>
              <a:cs typeface="Droid Serif"/>
              <a:sym typeface="Droid Serif"/>
            </a:endParaRPr>
          </a:p>
          <a:p>
            <a:pPr marL="0" marR="461656" lvl="0" indent="0" algn="l" rtl="0">
              <a:spcBef>
                <a:spcPts val="104"/>
              </a:spcBef>
              <a:spcAft>
                <a:spcPts val="0"/>
              </a:spcAft>
              <a:buNone/>
            </a:pPr>
            <a:endParaRPr>
              <a:latin typeface="Droid Serif"/>
              <a:ea typeface="Droid Serif"/>
              <a:cs typeface="Droid Serif"/>
              <a:sym typeface="Droid Serif"/>
            </a:endParaRPr>
          </a:p>
          <a:p>
            <a:pPr marL="240609" lvl="0" indent="0" algn="l" rtl="0">
              <a:spcBef>
                <a:spcPts val="1417"/>
              </a:spcBef>
              <a:spcAft>
                <a:spcPts val="0"/>
              </a:spcAft>
              <a:buNone/>
            </a:pPr>
            <a:r>
              <a:rPr lang="en" sz="1099">
                <a:solidFill>
                  <a:schemeClr val="dk1"/>
                </a:solidFill>
                <a:highlight>
                  <a:schemeClr val="lt1"/>
                </a:highlight>
              </a:rPr>
              <a:t>● </a:t>
            </a:r>
            <a:r>
              <a:rPr lang="en" sz="1200">
                <a:solidFill>
                  <a:schemeClr val="dk1"/>
                </a:solidFill>
                <a:highlight>
                  <a:schemeClr val="lt1"/>
                </a:highlight>
                <a:latin typeface="Droid Serif"/>
                <a:ea typeface="Droid Serif"/>
                <a:cs typeface="Droid Serif"/>
                <a:sym typeface="Droid Serif"/>
              </a:rPr>
              <a:t>What issues were similar during two to three of the conventions?</a:t>
            </a:r>
            <a:endParaRPr sz="1200">
              <a:solidFill>
                <a:schemeClr val="dk1"/>
              </a:solidFill>
              <a:latin typeface="Droid Serif"/>
              <a:ea typeface="Droid Serif"/>
              <a:cs typeface="Droid Serif"/>
              <a:sym typeface="Droid Serif"/>
            </a:endParaRPr>
          </a:p>
          <a:p>
            <a:pPr marL="459713" marR="192331" lvl="0" indent="-219104" algn="l" rtl="0">
              <a:lnSpc>
                <a:spcPct val="130688"/>
              </a:lnSpc>
              <a:spcBef>
                <a:spcPts val="442"/>
              </a:spcBef>
              <a:spcAft>
                <a:spcPts val="0"/>
              </a:spcAft>
              <a:buNone/>
            </a:pPr>
            <a:r>
              <a:rPr lang="en" sz="1200">
                <a:solidFill>
                  <a:schemeClr val="dk1"/>
                </a:solidFill>
                <a:highlight>
                  <a:schemeClr val="lt1"/>
                </a:highlight>
                <a:latin typeface="Droid Serif"/>
                <a:ea typeface="Droid Serif"/>
                <a:cs typeface="Droid Serif"/>
                <a:sym typeface="Droid Serif"/>
              </a:rPr>
              <a:t>● What issues were different during the conventions?</a:t>
            </a:r>
            <a:endParaRPr sz="1200">
              <a:solidFill>
                <a:schemeClr val="dk1"/>
              </a:solidFill>
              <a:latin typeface="Droid Serif"/>
              <a:ea typeface="Droid Serif"/>
              <a:cs typeface="Droid Serif"/>
              <a:sym typeface="Droid Serif"/>
            </a:endParaRPr>
          </a:p>
          <a:p>
            <a:pPr marL="240609" marR="85079" lvl="0" indent="0" algn="l" rtl="0">
              <a:lnSpc>
                <a:spcPct val="130688"/>
              </a:lnSpc>
              <a:spcBef>
                <a:spcPts val="104"/>
              </a:spcBef>
              <a:spcAft>
                <a:spcPts val="0"/>
              </a:spcAft>
              <a:buNone/>
            </a:pPr>
            <a:r>
              <a:rPr lang="en" sz="1200">
                <a:solidFill>
                  <a:schemeClr val="dk1"/>
                </a:solidFill>
                <a:highlight>
                  <a:schemeClr val="lt1"/>
                </a:highlight>
                <a:latin typeface="Droid Serif"/>
                <a:ea typeface="Droid Serif"/>
                <a:cs typeface="Droid Serif"/>
                <a:sym typeface="Droid Serif"/>
              </a:rPr>
              <a:t>● Why is preserving the 1874 Constitution important to the traditionalists?</a:t>
            </a:r>
            <a:endParaRPr sz="1200">
              <a:solidFill>
                <a:schemeClr val="dk1"/>
              </a:solidFill>
              <a:latin typeface="Droid Serif"/>
              <a:ea typeface="Droid Serif"/>
              <a:cs typeface="Droid Serif"/>
              <a:sym typeface="Droid Serif"/>
            </a:endParaRPr>
          </a:p>
          <a:p>
            <a:pPr marL="240609" marR="85079" lvl="0" indent="0" algn="l" rtl="0">
              <a:lnSpc>
                <a:spcPct val="130688"/>
              </a:lnSpc>
              <a:spcBef>
                <a:spcPts val="104"/>
              </a:spcBef>
              <a:spcAft>
                <a:spcPts val="0"/>
              </a:spcAft>
              <a:buNone/>
            </a:pPr>
            <a:r>
              <a:rPr lang="en" sz="1200">
                <a:solidFill>
                  <a:schemeClr val="dk1"/>
                </a:solidFill>
                <a:highlight>
                  <a:schemeClr val="lt1"/>
                </a:highlight>
                <a:latin typeface="Droid Serif"/>
                <a:ea typeface="Droid Serif"/>
                <a:cs typeface="Droid Serif"/>
                <a:sym typeface="Droid Serif"/>
              </a:rPr>
              <a:t>● Why is changing the constitution important to modernizers?</a:t>
            </a:r>
            <a:endParaRPr sz="1200">
              <a:solidFill>
                <a:schemeClr val="dk1"/>
              </a:solidFill>
              <a:latin typeface="Droid Serif"/>
              <a:ea typeface="Droid Serif"/>
              <a:cs typeface="Droid Serif"/>
              <a:sym typeface="Droid Serif"/>
            </a:endParaRPr>
          </a:p>
          <a:p>
            <a:pPr marL="240609" marR="85079" lvl="0" indent="0" algn="l" rtl="0">
              <a:lnSpc>
                <a:spcPct val="130688"/>
              </a:lnSpc>
              <a:spcBef>
                <a:spcPts val="104"/>
              </a:spcBef>
              <a:spcAft>
                <a:spcPts val="0"/>
              </a:spcAft>
              <a:buNone/>
            </a:pPr>
            <a:endParaRPr sz="1200">
              <a:solidFill>
                <a:srgbClr val="666666"/>
              </a:solidFill>
              <a:latin typeface="Droid Serif"/>
              <a:ea typeface="Droid Serif"/>
              <a:cs typeface="Droid Serif"/>
              <a:sym typeface="Droid Serif"/>
            </a:endParaRPr>
          </a:p>
          <a:p>
            <a:pPr marL="0" lvl="0" indent="0" algn="l" rtl="0">
              <a:spcBef>
                <a:spcPts val="0"/>
              </a:spcBef>
              <a:spcAft>
                <a:spcPts val="0"/>
              </a:spcAft>
              <a:buNone/>
            </a:pPr>
            <a:endParaRPr sz="1200">
              <a:latin typeface="Droid Serif"/>
              <a:ea typeface="Droid Serif"/>
              <a:cs typeface="Droid Serif"/>
              <a:sym typeface="Droid Serif"/>
            </a:endParaRPr>
          </a:p>
          <a:p>
            <a:pPr marL="0" lvl="0" indent="0" algn="l" rtl="0">
              <a:spcBef>
                <a:spcPts val="0"/>
              </a:spcBef>
              <a:spcAft>
                <a:spcPts val="0"/>
              </a:spcAft>
              <a:buNone/>
            </a:pPr>
            <a:endParaRPr sz="1800" b="1">
              <a:solidFill>
                <a:srgbClr val="B45F06"/>
              </a:solidFill>
              <a:latin typeface="Droid Serif"/>
              <a:ea typeface="Droid Serif"/>
              <a:cs typeface="Droid Serif"/>
              <a:sym typeface="Droid Serif"/>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56"/>
          <p:cNvSpPr txBox="1">
            <a:spLocks noGrp="1"/>
          </p:cNvSpPr>
          <p:nvPr>
            <p:ph type="title"/>
          </p:nvPr>
        </p:nvSpPr>
        <p:spPr>
          <a:xfrm>
            <a:off x="311700" y="281425"/>
            <a:ext cx="8520600" cy="1336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5 ~ The Ghost of 1874:  Why the other conventions failed</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332" name="Google Shape;332;p56"/>
          <p:cNvSpPr txBox="1"/>
          <p:nvPr/>
        </p:nvSpPr>
        <p:spPr>
          <a:xfrm>
            <a:off x="385775" y="1617925"/>
            <a:ext cx="8446500" cy="230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50" b="1">
                <a:solidFill>
                  <a:srgbClr val="709FB0"/>
                </a:solidFill>
                <a:latin typeface="Droid Serif"/>
                <a:ea typeface="Droid Serif"/>
                <a:cs typeface="Droid Serif"/>
                <a:sym typeface="Droid Serif"/>
              </a:rPr>
              <a:t>Arkansas History Grades 7-8</a:t>
            </a:r>
            <a:endParaRPr sz="1150" b="1">
              <a:solidFill>
                <a:srgbClr val="709FB0"/>
              </a:solidFill>
              <a:latin typeface="Droid Serif"/>
              <a:ea typeface="Droid Serif"/>
              <a:cs typeface="Droid Serif"/>
              <a:sym typeface="Droid Serif"/>
            </a:endParaRPr>
          </a:p>
          <a:p>
            <a:pPr marL="0" lvl="0" indent="0" algn="l" rtl="0">
              <a:spcBef>
                <a:spcPts val="0"/>
              </a:spcBef>
              <a:spcAft>
                <a:spcPts val="0"/>
              </a:spcAft>
              <a:buNone/>
            </a:pPr>
            <a:r>
              <a:rPr lang="en" sz="1150" b="1">
                <a:solidFill>
                  <a:srgbClr val="709FB0"/>
                </a:solidFill>
                <a:latin typeface="Droid Serif"/>
                <a:ea typeface="Droid Serif"/>
                <a:cs typeface="Droid Serif"/>
                <a:sym typeface="Droid Serif"/>
              </a:rPr>
              <a:t>Strand: Civics and Government</a:t>
            </a:r>
            <a:endParaRPr sz="1150" b="1">
              <a:solidFill>
                <a:srgbClr val="709FB0"/>
              </a:solidFill>
              <a:latin typeface="Droid Serif"/>
              <a:ea typeface="Droid Serif"/>
              <a:cs typeface="Droid Serif"/>
              <a:sym typeface="Droid Serif"/>
            </a:endParaRPr>
          </a:p>
          <a:p>
            <a:pPr marL="457200" lvl="0" indent="-301625" algn="l" rtl="0">
              <a:spcBef>
                <a:spcPts val="0"/>
              </a:spcBef>
              <a:spcAft>
                <a:spcPts val="0"/>
              </a:spcAft>
              <a:buClr>
                <a:schemeClr val="dk2"/>
              </a:buClr>
              <a:buSzPts val="1150"/>
              <a:buFont typeface="Droid Serif"/>
              <a:buAutoNum type="arabicPeriod"/>
            </a:pPr>
            <a:r>
              <a:rPr lang="en" sz="1150">
                <a:solidFill>
                  <a:schemeClr val="dk2"/>
                </a:solidFill>
                <a:latin typeface="Droid Serif"/>
                <a:ea typeface="Droid Serif"/>
                <a:cs typeface="Droid Serif"/>
                <a:sym typeface="Droid Serif"/>
              </a:rPr>
              <a:t>CG.5.AH.7-8.2: Examine features of government in Arkansas with reference to the</a:t>
            </a:r>
            <a:endParaRPr sz="1150">
              <a:solidFill>
                <a:schemeClr val="dk2"/>
              </a:solidFill>
              <a:latin typeface="Droid Serif"/>
              <a:ea typeface="Droid Serif"/>
              <a:cs typeface="Droid Serif"/>
              <a:sym typeface="Droid Serif"/>
            </a:endParaRPr>
          </a:p>
          <a:p>
            <a:pPr marL="457200" lvl="0" indent="457200" algn="l" rtl="0">
              <a:spcBef>
                <a:spcPts val="0"/>
              </a:spcBef>
              <a:spcAft>
                <a:spcPts val="0"/>
              </a:spcAft>
              <a:buNone/>
            </a:pPr>
            <a:r>
              <a:rPr lang="en" sz="1150">
                <a:solidFill>
                  <a:schemeClr val="dk2"/>
                </a:solidFill>
                <a:latin typeface="Droid Serif"/>
                <a:ea typeface="Droid Serif"/>
                <a:cs typeface="Droid Serif"/>
                <a:sym typeface="Droid Serif"/>
              </a:rPr>
              <a:t>Arkansas Constitution.</a:t>
            </a:r>
            <a:endParaRPr sz="1150">
              <a:solidFill>
                <a:schemeClr val="dk2"/>
              </a:solidFill>
              <a:latin typeface="Droid Serif"/>
              <a:ea typeface="Droid Serif"/>
              <a:cs typeface="Droid Serif"/>
              <a:sym typeface="Droid Serif"/>
            </a:endParaRPr>
          </a:p>
          <a:p>
            <a:pPr marL="457200" lvl="0" indent="-301625" algn="l" rtl="0">
              <a:spcBef>
                <a:spcPts val="0"/>
              </a:spcBef>
              <a:spcAft>
                <a:spcPts val="0"/>
              </a:spcAft>
              <a:buClr>
                <a:schemeClr val="dk2"/>
              </a:buClr>
              <a:buSzPts val="1150"/>
              <a:buFont typeface="Droid Serif"/>
              <a:buAutoNum type="arabicPeriod"/>
            </a:pPr>
            <a:r>
              <a:rPr lang="en" sz="1150">
                <a:solidFill>
                  <a:schemeClr val="dk2"/>
                </a:solidFill>
                <a:latin typeface="Droid Serif"/>
                <a:ea typeface="Droid Serif"/>
                <a:cs typeface="Droid Serif"/>
                <a:sym typeface="Droid Serif"/>
              </a:rPr>
              <a:t>CG.5.AH.7-8.3: Analyze the political process in Arkansas (e.g., voting, party politics, role of media, changes in</a:t>
            </a:r>
            <a:endParaRPr sz="1150">
              <a:solidFill>
                <a:schemeClr val="dk2"/>
              </a:solidFill>
              <a:latin typeface="Droid Serif"/>
              <a:ea typeface="Droid Serif"/>
              <a:cs typeface="Droid Serif"/>
              <a:sym typeface="Droid Serif"/>
            </a:endParaRPr>
          </a:p>
          <a:p>
            <a:pPr marL="914400" lvl="0" indent="0" algn="l" rtl="0">
              <a:spcBef>
                <a:spcPts val="0"/>
              </a:spcBef>
              <a:spcAft>
                <a:spcPts val="0"/>
              </a:spcAft>
              <a:buNone/>
            </a:pPr>
            <a:r>
              <a:rPr lang="en" sz="1150">
                <a:solidFill>
                  <a:schemeClr val="dk2"/>
                </a:solidFill>
                <a:latin typeface="Droid Serif"/>
                <a:ea typeface="Droid Serif"/>
                <a:cs typeface="Droid Serif"/>
                <a:sym typeface="Droid Serif"/>
              </a:rPr>
              <a:t>the election process, term limits)</a:t>
            </a:r>
            <a:endParaRPr sz="1150">
              <a:solidFill>
                <a:schemeClr val="dk2"/>
              </a:solidFill>
              <a:latin typeface="Droid Serif"/>
              <a:ea typeface="Droid Serif"/>
              <a:cs typeface="Droid Serif"/>
              <a:sym typeface="Droid Serif"/>
            </a:endParaRPr>
          </a:p>
          <a:p>
            <a:pPr marL="457200" lvl="0" indent="-301625" algn="l" rtl="0">
              <a:spcBef>
                <a:spcPts val="0"/>
              </a:spcBef>
              <a:spcAft>
                <a:spcPts val="0"/>
              </a:spcAft>
              <a:buClr>
                <a:schemeClr val="dk2"/>
              </a:buClr>
              <a:buSzPts val="1150"/>
              <a:buFont typeface="Droid Serif"/>
              <a:buAutoNum type="arabicPeriod"/>
            </a:pPr>
            <a:r>
              <a:rPr lang="en" sz="1150">
                <a:solidFill>
                  <a:schemeClr val="dk2"/>
                </a:solidFill>
                <a:latin typeface="Droid Serif"/>
                <a:ea typeface="Droid Serif"/>
                <a:cs typeface="Droid Serif"/>
                <a:sym typeface="Droid Serif"/>
              </a:rPr>
              <a:t>CG.5.AH.7-8.4: Examine rights and responsibilities of citizenship in Arkansas.</a:t>
            </a:r>
            <a:endParaRPr sz="1150">
              <a:solidFill>
                <a:schemeClr val="dk2"/>
              </a:solidFill>
              <a:latin typeface="Droid Serif"/>
              <a:ea typeface="Droid Serif"/>
              <a:cs typeface="Droid Serif"/>
              <a:sym typeface="Droid Serif"/>
            </a:endParaRPr>
          </a:p>
          <a:p>
            <a:pPr marL="0" lvl="0" indent="0" algn="l" rtl="0">
              <a:spcBef>
                <a:spcPts val="0"/>
              </a:spcBef>
              <a:spcAft>
                <a:spcPts val="0"/>
              </a:spcAft>
              <a:buNone/>
            </a:pPr>
            <a:r>
              <a:rPr lang="en" sz="1150" b="1">
                <a:solidFill>
                  <a:srgbClr val="709FB0"/>
                </a:solidFill>
                <a:latin typeface="Droid Serif"/>
                <a:ea typeface="Droid Serif"/>
                <a:cs typeface="Droid Serif"/>
                <a:sym typeface="Droid Serif"/>
              </a:rPr>
              <a:t>Strand: History</a:t>
            </a:r>
            <a:endParaRPr sz="1150" b="1">
              <a:solidFill>
                <a:srgbClr val="709FB0"/>
              </a:solidFill>
              <a:latin typeface="Droid Serif"/>
              <a:ea typeface="Droid Serif"/>
              <a:cs typeface="Droid Serif"/>
              <a:sym typeface="Droid Serif"/>
            </a:endParaRPr>
          </a:p>
          <a:p>
            <a:pPr marL="457200" lvl="0" indent="-301625" algn="l" rtl="0">
              <a:spcBef>
                <a:spcPts val="0"/>
              </a:spcBef>
              <a:spcAft>
                <a:spcPts val="0"/>
              </a:spcAft>
              <a:buClr>
                <a:schemeClr val="dk2"/>
              </a:buClr>
              <a:buSzPts val="1150"/>
              <a:buFont typeface="Droid Serif"/>
              <a:buAutoNum type="arabicPeriod"/>
            </a:pPr>
            <a:r>
              <a:rPr lang="en" sz="1150">
                <a:solidFill>
                  <a:schemeClr val="dk2"/>
                </a:solidFill>
                <a:latin typeface="Droid Serif"/>
                <a:ea typeface="Droid Serif"/>
                <a:cs typeface="Droid Serif"/>
                <a:sym typeface="Droid Serif"/>
              </a:rPr>
              <a:t>H.7.AH.7-8.1: Evaluate ways that historical events in Arkansas were shaped by circumstances in time and place</a:t>
            </a:r>
            <a:endParaRPr sz="1150">
              <a:solidFill>
                <a:schemeClr val="dk2"/>
              </a:solidFill>
              <a:latin typeface="Droid Serif"/>
              <a:ea typeface="Droid Serif"/>
              <a:cs typeface="Droid Serif"/>
              <a:sym typeface="Droid Serif"/>
            </a:endParaRPr>
          </a:p>
          <a:p>
            <a:pPr marL="457200" lvl="0" indent="-301625" algn="l" rtl="0">
              <a:spcBef>
                <a:spcPts val="0"/>
              </a:spcBef>
              <a:spcAft>
                <a:spcPts val="0"/>
              </a:spcAft>
              <a:buClr>
                <a:schemeClr val="dk2"/>
              </a:buClr>
              <a:buSzPts val="1150"/>
              <a:buFont typeface="Droid Serif"/>
              <a:buAutoNum type="arabicPeriod"/>
            </a:pPr>
            <a:r>
              <a:rPr lang="en" sz="1150">
                <a:solidFill>
                  <a:schemeClr val="dk2"/>
                </a:solidFill>
                <a:latin typeface="Droid Serif"/>
                <a:ea typeface="Droid Serif"/>
                <a:cs typeface="Droid Serif"/>
                <a:sym typeface="Droid Serif"/>
              </a:rPr>
              <a:t>H.7.AH.7-8.4: Examine effects of Reconstruction in Arkansas using multiple, relevant historical sources (e.g., </a:t>
            </a:r>
            <a:endParaRPr sz="1150">
              <a:solidFill>
                <a:schemeClr val="dk2"/>
              </a:solidFill>
              <a:latin typeface="Droid Serif"/>
              <a:ea typeface="Droid Serif"/>
              <a:cs typeface="Droid Serif"/>
              <a:sym typeface="Droid Serif"/>
            </a:endParaRPr>
          </a:p>
          <a:p>
            <a:pPr marL="914400" lvl="0" indent="0" algn="l" rtl="0">
              <a:spcBef>
                <a:spcPts val="0"/>
              </a:spcBef>
              <a:spcAft>
                <a:spcPts val="0"/>
              </a:spcAft>
              <a:buNone/>
            </a:pPr>
            <a:r>
              <a:rPr lang="en" sz="1150">
                <a:solidFill>
                  <a:schemeClr val="dk2"/>
                </a:solidFill>
                <a:latin typeface="Droid Serif"/>
                <a:ea typeface="Droid Serif"/>
                <a:cs typeface="Droid Serif"/>
                <a:sym typeface="Droid Serif"/>
              </a:rPr>
              <a:t>Brooks-Baxter War, Constitution 1874, Freedmen’s Bureau, sharecropping, segregation laws)</a:t>
            </a:r>
            <a:endParaRPr sz="1150">
              <a:solidFill>
                <a:schemeClr val="dk2"/>
              </a:solidFill>
              <a:latin typeface="Droid Serif"/>
              <a:ea typeface="Droid Serif"/>
              <a:cs typeface="Droid Serif"/>
              <a:sym typeface="Droid Serif"/>
            </a:endParaRPr>
          </a:p>
          <a:p>
            <a:pPr marL="0" lvl="0" indent="0" algn="l" rtl="0">
              <a:spcBef>
                <a:spcPts val="0"/>
              </a:spcBef>
              <a:spcAft>
                <a:spcPts val="0"/>
              </a:spcAft>
              <a:buNone/>
            </a:pPr>
            <a:endParaRPr sz="1150">
              <a:latin typeface="Droid Serif"/>
              <a:ea typeface="Droid Serif"/>
              <a:cs typeface="Droid Serif"/>
              <a:sym typeface="Droid Serif"/>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57"/>
          <p:cNvSpPr txBox="1">
            <a:spLocks noGrp="1"/>
          </p:cNvSpPr>
          <p:nvPr>
            <p:ph type="title"/>
          </p:nvPr>
        </p:nvSpPr>
        <p:spPr>
          <a:xfrm>
            <a:off x="311700" y="281425"/>
            <a:ext cx="8520600" cy="1336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5 ~ The Ghost of 1874:  Why the other conventions failed</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338" name="Google Shape;338;p57"/>
          <p:cNvSpPr txBox="1"/>
          <p:nvPr/>
        </p:nvSpPr>
        <p:spPr>
          <a:xfrm>
            <a:off x="385775" y="1617925"/>
            <a:ext cx="8446500" cy="337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709FB0"/>
                </a:solidFill>
                <a:latin typeface="Droid Serif"/>
                <a:ea typeface="Droid Serif"/>
                <a:cs typeface="Droid Serif"/>
                <a:sym typeface="Droid Serif"/>
              </a:rPr>
              <a:t>Arkansas History Grades 9-12</a:t>
            </a:r>
            <a:endParaRPr b="1">
              <a:solidFill>
                <a:srgbClr val="709FB0"/>
              </a:solidFill>
              <a:latin typeface="Droid Serif"/>
              <a:ea typeface="Droid Serif"/>
              <a:cs typeface="Droid Serif"/>
              <a:sym typeface="Droid Serif"/>
            </a:endParaRPr>
          </a:p>
          <a:p>
            <a:pPr marL="0" lvl="0" indent="0" algn="l" rtl="0">
              <a:spcBef>
                <a:spcPts val="0"/>
              </a:spcBef>
              <a:spcAft>
                <a:spcPts val="0"/>
              </a:spcAft>
              <a:buNone/>
            </a:pPr>
            <a:r>
              <a:rPr lang="en" sz="1200" b="1">
                <a:solidFill>
                  <a:srgbClr val="709FB0"/>
                </a:solidFill>
                <a:latin typeface="Droid Serif"/>
                <a:ea typeface="Droid Serif"/>
                <a:cs typeface="Droid Serif"/>
                <a:sym typeface="Droid Serif"/>
              </a:rPr>
              <a:t>Strand: Era 6: Modern Era 1968 to Present</a:t>
            </a:r>
            <a:endParaRPr sz="1200" b="1">
              <a:solidFill>
                <a:srgbClr val="709FB0"/>
              </a:solidFill>
              <a:latin typeface="Droid Serif"/>
              <a:ea typeface="Droid Serif"/>
              <a:cs typeface="Droid Serif"/>
              <a:sym typeface="Droid Serif"/>
            </a:endParaRPr>
          </a:p>
          <a:p>
            <a:pPr marL="457200" lvl="0" indent="-304800" algn="l" rtl="0">
              <a:spcBef>
                <a:spcPts val="0"/>
              </a:spcBef>
              <a:spcAft>
                <a:spcPts val="0"/>
              </a:spcAft>
              <a:buClr>
                <a:schemeClr val="dk2"/>
              </a:buClr>
              <a:buSzPts val="1200"/>
              <a:buFont typeface="Droid Serif"/>
              <a:buAutoNum type="arabicPeriod"/>
            </a:pPr>
            <a:r>
              <a:rPr lang="en" sz="1200">
                <a:solidFill>
                  <a:schemeClr val="dk2"/>
                </a:solidFill>
                <a:latin typeface="Droid Serif"/>
                <a:ea typeface="Droid Serif"/>
                <a:cs typeface="Droid Serif"/>
                <a:sym typeface="Droid Serif"/>
              </a:rPr>
              <a:t>Era6.6.AH.9-12.3: Analyze the effects of conflicts and their resolutions on the citizens of Arkansas (e.g., the </a:t>
            </a:r>
            <a:endParaRPr sz="1200">
              <a:solidFill>
                <a:schemeClr val="dk2"/>
              </a:solidFill>
              <a:latin typeface="Droid Serif"/>
              <a:ea typeface="Droid Serif"/>
              <a:cs typeface="Droid Serif"/>
              <a:sym typeface="Droid Serif"/>
            </a:endParaRPr>
          </a:p>
          <a:p>
            <a:pPr marL="914400" lvl="0" indent="0" algn="l" rtl="0">
              <a:spcBef>
                <a:spcPts val="0"/>
              </a:spcBef>
              <a:spcAft>
                <a:spcPts val="0"/>
              </a:spcAft>
              <a:buNone/>
            </a:pPr>
            <a:r>
              <a:rPr lang="en" sz="1200">
                <a:solidFill>
                  <a:schemeClr val="dk2"/>
                </a:solidFill>
                <a:latin typeface="Droid Serif"/>
                <a:ea typeface="Droid Serif"/>
                <a:cs typeface="Droid Serif"/>
                <a:sym typeface="Droid Serif"/>
              </a:rPr>
              <a:t>draft, Cold War, defense industry, trade, agriculture, voluntary and involuntary immigration)</a:t>
            </a:r>
            <a:endParaRPr sz="1200">
              <a:solidFill>
                <a:schemeClr val="dk2"/>
              </a:solidFill>
              <a:latin typeface="Droid Serif"/>
              <a:ea typeface="Droid Serif"/>
              <a:cs typeface="Droid Serif"/>
              <a:sym typeface="Droid Serif"/>
            </a:endParaRPr>
          </a:p>
          <a:p>
            <a:pPr marL="0" lvl="0" indent="0" algn="l" rtl="0">
              <a:spcBef>
                <a:spcPts val="0"/>
              </a:spcBef>
              <a:spcAft>
                <a:spcPts val="0"/>
              </a:spcAft>
              <a:buNone/>
            </a:pPr>
            <a:r>
              <a:rPr lang="en" b="1">
                <a:solidFill>
                  <a:srgbClr val="709FB0"/>
                </a:solidFill>
                <a:latin typeface="Droid Serif"/>
                <a:ea typeface="Droid Serif"/>
                <a:cs typeface="Droid Serif"/>
                <a:sym typeface="Droid Serif"/>
              </a:rPr>
              <a:t>Civics </a:t>
            </a:r>
            <a:endParaRPr b="1">
              <a:solidFill>
                <a:srgbClr val="709FB0"/>
              </a:solidFill>
              <a:latin typeface="Droid Serif"/>
              <a:ea typeface="Droid Serif"/>
              <a:cs typeface="Droid Serif"/>
              <a:sym typeface="Droid Serif"/>
            </a:endParaRPr>
          </a:p>
          <a:p>
            <a:pPr marL="0" lvl="0" indent="0" algn="l" rtl="0">
              <a:spcBef>
                <a:spcPts val="0"/>
              </a:spcBef>
              <a:spcAft>
                <a:spcPts val="0"/>
              </a:spcAft>
              <a:buNone/>
            </a:pPr>
            <a:r>
              <a:rPr lang="en" sz="1200" b="1">
                <a:solidFill>
                  <a:srgbClr val="709FB0"/>
                </a:solidFill>
                <a:latin typeface="Droid Serif"/>
                <a:ea typeface="Droid Serif"/>
                <a:cs typeface="Droid Serif"/>
                <a:sym typeface="Droid Serif"/>
              </a:rPr>
              <a:t>Strand: Participation and Deliberation</a:t>
            </a:r>
            <a:endParaRPr sz="1200" b="1">
              <a:solidFill>
                <a:srgbClr val="709FB0"/>
              </a:solidFill>
              <a:latin typeface="Droid Serif"/>
              <a:ea typeface="Droid Serif"/>
              <a:cs typeface="Droid Serif"/>
              <a:sym typeface="Droid Serif"/>
            </a:endParaRPr>
          </a:p>
          <a:p>
            <a:pPr marL="457200" lvl="0" indent="-304800" algn="l" rtl="0">
              <a:spcBef>
                <a:spcPts val="0"/>
              </a:spcBef>
              <a:spcAft>
                <a:spcPts val="0"/>
              </a:spcAft>
              <a:buClr>
                <a:schemeClr val="dk2"/>
              </a:buClr>
              <a:buSzPts val="1200"/>
              <a:buFont typeface="Droid Serif"/>
              <a:buAutoNum type="arabicPeriod"/>
            </a:pPr>
            <a:r>
              <a:rPr lang="en" sz="1200">
                <a:solidFill>
                  <a:schemeClr val="dk2"/>
                </a:solidFill>
                <a:latin typeface="Droid Serif"/>
                <a:ea typeface="Droid Serif"/>
                <a:cs typeface="Droid Serif"/>
                <a:sym typeface="Droid Serif"/>
              </a:rPr>
              <a:t>PD.3.C.1: Evaluate rights and responsibilities of citizens in the United States</a:t>
            </a:r>
            <a:endParaRPr sz="1200">
              <a:solidFill>
                <a:schemeClr val="dk2"/>
              </a:solidFill>
              <a:latin typeface="Droid Serif"/>
              <a:ea typeface="Droid Serif"/>
              <a:cs typeface="Droid Serif"/>
              <a:sym typeface="Droid Serif"/>
            </a:endParaRPr>
          </a:p>
          <a:p>
            <a:pPr marL="457200" lvl="0" indent="-304800" algn="l" rtl="0">
              <a:spcBef>
                <a:spcPts val="0"/>
              </a:spcBef>
              <a:spcAft>
                <a:spcPts val="0"/>
              </a:spcAft>
              <a:buClr>
                <a:schemeClr val="dk2"/>
              </a:buClr>
              <a:buSzPts val="1200"/>
              <a:buFont typeface="Droid Serif"/>
              <a:buAutoNum type="arabicPeriod"/>
            </a:pPr>
            <a:r>
              <a:rPr lang="en" sz="1200">
                <a:solidFill>
                  <a:schemeClr val="dk2"/>
                </a:solidFill>
                <a:latin typeface="Droid Serif"/>
                <a:ea typeface="Droid Serif"/>
                <a:cs typeface="Droid Serif"/>
                <a:sym typeface="Droid Serif"/>
              </a:rPr>
              <a:t>PD.3.C.3: Construct explanations of the ways citizenship in the United States has changed over time and </a:t>
            </a:r>
            <a:endParaRPr sz="1200">
              <a:solidFill>
                <a:schemeClr val="dk2"/>
              </a:solidFill>
              <a:latin typeface="Droid Serif"/>
              <a:ea typeface="Droid Serif"/>
              <a:cs typeface="Droid Serif"/>
              <a:sym typeface="Droid Serif"/>
            </a:endParaRPr>
          </a:p>
          <a:p>
            <a:pPr marL="914400" lvl="0" indent="0" algn="l" rtl="0">
              <a:spcBef>
                <a:spcPts val="0"/>
              </a:spcBef>
              <a:spcAft>
                <a:spcPts val="0"/>
              </a:spcAft>
              <a:buNone/>
            </a:pPr>
            <a:r>
              <a:rPr lang="en" sz="1200">
                <a:solidFill>
                  <a:schemeClr val="dk2"/>
                </a:solidFill>
                <a:latin typeface="Droid Serif"/>
                <a:ea typeface="Droid Serif"/>
                <a:cs typeface="Droid Serif"/>
                <a:sym typeface="Droid Serif"/>
              </a:rPr>
              <a:t>been affected by public policy, geographic location, state and federal law, and demographics using a variety of sources</a:t>
            </a:r>
            <a:endParaRPr sz="1200">
              <a:solidFill>
                <a:schemeClr val="dk2"/>
              </a:solidFill>
              <a:latin typeface="Droid Serif"/>
              <a:ea typeface="Droid Serif"/>
              <a:cs typeface="Droid Serif"/>
              <a:sym typeface="Droid Serif"/>
            </a:endParaRPr>
          </a:p>
          <a:p>
            <a:pPr marL="457200" lvl="0" indent="-304800" algn="l" rtl="0">
              <a:spcBef>
                <a:spcPts val="0"/>
              </a:spcBef>
              <a:spcAft>
                <a:spcPts val="0"/>
              </a:spcAft>
              <a:buClr>
                <a:schemeClr val="dk2"/>
              </a:buClr>
              <a:buSzPts val="1200"/>
              <a:buFont typeface="Droid Serif"/>
              <a:buAutoNum type="arabicPeriod"/>
            </a:pPr>
            <a:r>
              <a:rPr lang="en" sz="1200">
                <a:solidFill>
                  <a:schemeClr val="dk2"/>
                </a:solidFill>
                <a:latin typeface="Droid Serif"/>
                <a:ea typeface="Droid Serif"/>
                <a:cs typeface="Droid Serif"/>
                <a:sym typeface="Droid Serif"/>
              </a:rPr>
              <a:t>PD.5.C.2: Analyze the election process in federal, state, and local governments (e.g., voter registration, </a:t>
            </a:r>
            <a:endParaRPr sz="1200">
              <a:solidFill>
                <a:schemeClr val="dk2"/>
              </a:solidFill>
              <a:latin typeface="Droid Serif"/>
              <a:ea typeface="Droid Serif"/>
              <a:cs typeface="Droid Serif"/>
              <a:sym typeface="Droid Serif"/>
            </a:endParaRPr>
          </a:p>
          <a:p>
            <a:pPr marL="914400" lvl="0" indent="0" algn="l" rtl="0">
              <a:spcBef>
                <a:spcPts val="0"/>
              </a:spcBef>
              <a:spcAft>
                <a:spcPts val="0"/>
              </a:spcAft>
              <a:buNone/>
            </a:pPr>
            <a:r>
              <a:rPr lang="en" sz="1200">
                <a:solidFill>
                  <a:schemeClr val="dk2"/>
                </a:solidFill>
                <a:latin typeface="Droid Serif"/>
                <a:ea typeface="Droid Serif"/>
                <a:cs typeface="Droid Serif"/>
                <a:sym typeface="Droid Serif"/>
              </a:rPr>
              <a:t>primary election, general election)</a:t>
            </a:r>
            <a:endParaRPr sz="1200">
              <a:solidFill>
                <a:schemeClr val="dk2"/>
              </a:solidFill>
              <a:latin typeface="Droid Serif"/>
              <a:ea typeface="Droid Serif"/>
              <a:cs typeface="Droid Serif"/>
              <a:sym typeface="Droid Serif"/>
            </a:endParaRPr>
          </a:p>
          <a:p>
            <a:pPr marL="0" lvl="0" indent="0" algn="l" rtl="0">
              <a:spcBef>
                <a:spcPts val="0"/>
              </a:spcBef>
              <a:spcAft>
                <a:spcPts val="0"/>
              </a:spcAft>
              <a:buNone/>
            </a:pPr>
            <a:r>
              <a:rPr lang="en" sz="1200" b="1">
                <a:solidFill>
                  <a:srgbClr val="709FB0"/>
                </a:solidFill>
                <a:latin typeface="Droid Serif"/>
                <a:ea typeface="Droid Serif"/>
                <a:cs typeface="Droid Serif"/>
                <a:sym typeface="Droid Serif"/>
              </a:rPr>
              <a:t>Strand: Processes, Rules, and Laws</a:t>
            </a:r>
            <a:endParaRPr sz="1200" b="1">
              <a:solidFill>
                <a:srgbClr val="709FB0"/>
              </a:solidFill>
              <a:latin typeface="Droid Serif"/>
              <a:ea typeface="Droid Serif"/>
              <a:cs typeface="Droid Serif"/>
              <a:sym typeface="Droid Serif"/>
            </a:endParaRPr>
          </a:p>
          <a:p>
            <a:pPr marL="457200" lvl="0" indent="-304800" algn="l" rtl="0">
              <a:spcBef>
                <a:spcPts val="0"/>
              </a:spcBef>
              <a:spcAft>
                <a:spcPts val="0"/>
              </a:spcAft>
              <a:buClr>
                <a:schemeClr val="dk2"/>
              </a:buClr>
              <a:buSzPts val="1200"/>
              <a:buFont typeface="Droid Serif"/>
              <a:buAutoNum type="arabicPeriod"/>
            </a:pPr>
            <a:r>
              <a:rPr lang="en" sz="1200">
                <a:solidFill>
                  <a:schemeClr val="dk2"/>
                </a:solidFill>
                <a:latin typeface="Droid Serif"/>
                <a:ea typeface="Droid Serif"/>
                <a:cs typeface="Droid Serif"/>
                <a:sym typeface="Droid Serif"/>
              </a:rPr>
              <a:t>PRL.6.C.1: Investigate various methods for creating federal, state, and local laws</a:t>
            </a:r>
            <a:endParaRPr sz="1200">
              <a:solidFill>
                <a:schemeClr val="dk2"/>
              </a:solidFill>
              <a:latin typeface="Droid Serif"/>
              <a:ea typeface="Droid Serif"/>
              <a:cs typeface="Droid Serif"/>
              <a:sym typeface="Droid Serif"/>
            </a:endParaRPr>
          </a:p>
          <a:p>
            <a:pPr marL="457200" lvl="0" indent="-304800" algn="l" rtl="0">
              <a:spcBef>
                <a:spcPts val="0"/>
              </a:spcBef>
              <a:spcAft>
                <a:spcPts val="0"/>
              </a:spcAft>
              <a:buClr>
                <a:schemeClr val="dk2"/>
              </a:buClr>
              <a:buSzPts val="1200"/>
              <a:buFont typeface="Droid Serif"/>
              <a:buAutoNum type="arabicPeriod"/>
            </a:pPr>
            <a:r>
              <a:rPr lang="en" sz="1200">
                <a:solidFill>
                  <a:schemeClr val="dk2"/>
                </a:solidFill>
                <a:latin typeface="Droid Serif"/>
                <a:ea typeface="Droid Serif"/>
                <a:cs typeface="Droid Serif"/>
                <a:sym typeface="Droid Serif"/>
              </a:rPr>
              <a:t>PRL.6.C.2: Compare and contrast the formal and informal methods of amending the U.S. Constitution</a:t>
            </a:r>
            <a:endParaRPr sz="1200">
              <a:solidFill>
                <a:schemeClr val="dk2"/>
              </a:solidFill>
              <a:latin typeface="Droid Serif"/>
              <a:ea typeface="Droid Serif"/>
              <a:cs typeface="Droid Serif"/>
              <a:sym typeface="Droid Serif"/>
            </a:endParaRPr>
          </a:p>
          <a:p>
            <a:pPr marL="914400" lvl="0" indent="0" algn="l" rtl="0">
              <a:spcBef>
                <a:spcPts val="0"/>
              </a:spcBef>
              <a:spcAft>
                <a:spcPts val="0"/>
              </a:spcAft>
              <a:buNone/>
            </a:pPr>
            <a:r>
              <a:rPr lang="en" sz="1200">
                <a:solidFill>
                  <a:schemeClr val="dk2"/>
                </a:solidFill>
                <a:latin typeface="Droid Serif"/>
                <a:ea typeface="Droid Serif"/>
                <a:cs typeface="Droid Serif"/>
                <a:sym typeface="Droid Serif"/>
              </a:rPr>
              <a:t>(Arkansas Constitution)</a:t>
            </a:r>
            <a:endParaRPr sz="1200">
              <a:solidFill>
                <a:schemeClr val="dk2"/>
              </a:solidFill>
              <a:latin typeface="Droid Serif"/>
              <a:ea typeface="Droid Serif"/>
              <a:cs typeface="Droid Serif"/>
              <a:sym typeface="Droid Serif"/>
            </a:endParaRPr>
          </a:p>
          <a:p>
            <a:pPr marL="0" lvl="0" indent="0" algn="l" rtl="0">
              <a:spcBef>
                <a:spcPts val="0"/>
              </a:spcBef>
              <a:spcAft>
                <a:spcPts val="0"/>
              </a:spcAft>
              <a:buNone/>
            </a:pPr>
            <a:endParaRPr sz="1150" b="1">
              <a:solidFill>
                <a:schemeClr val="dk2"/>
              </a:solidFill>
              <a:latin typeface="Droid Serif"/>
              <a:ea typeface="Droid Serif"/>
              <a:cs typeface="Droid Serif"/>
              <a:sym typeface="Droid Serif"/>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58"/>
          <p:cNvSpPr txBox="1">
            <a:spLocks noGrp="1"/>
          </p:cNvSpPr>
          <p:nvPr>
            <p:ph type="title"/>
          </p:nvPr>
        </p:nvSpPr>
        <p:spPr>
          <a:xfrm>
            <a:off x="311700" y="281425"/>
            <a:ext cx="8520600" cy="1336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Exercise 5 ~ The Ghost of 1874:  Why the other conventions failed</a:t>
            </a:r>
            <a:endParaRPr/>
          </a:p>
          <a:p>
            <a:pPr marL="0" lvl="0" indent="0" algn="l" rtl="0">
              <a:spcBef>
                <a:spcPts val="0"/>
              </a:spcBef>
              <a:spcAft>
                <a:spcPts val="0"/>
              </a:spcAft>
              <a:buNone/>
            </a:pPr>
            <a:r>
              <a:rPr lang="en" sz="1322"/>
              <a:t>Curriculum Guide</a:t>
            </a:r>
            <a:endParaRPr sz="1322"/>
          </a:p>
          <a:p>
            <a:pPr marL="0" lvl="0" indent="0" algn="l" rtl="0">
              <a:spcBef>
                <a:spcPts val="0"/>
              </a:spcBef>
              <a:spcAft>
                <a:spcPts val="0"/>
              </a:spcAft>
              <a:buNone/>
            </a:pPr>
            <a:endParaRPr/>
          </a:p>
          <a:p>
            <a:pPr marL="0" lvl="0" indent="0" algn="l" rtl="0">
              <a:spcBef>
                <a:spcPts val="0"/>
              </a:spcBef>
              <a:spcAft>
                <a:spcPts val="0"/>
              </a:spcAft>
              <a:buNone/>
            </a:pPr>
            <a:endParaRPr sz="1100"/>
          </a:p>
          <a:p>
            <a:pPr marL="0" lvl="0" indent="0" algn="l" rtl="0">
              <a:spcBef>
                <a:spcPts val="0"/>
              </a:spcBef>
              <a:spcAft>
                <a:spcPts val="0"/>
              </a:spcAft>
              <a:buNone/>
            </a:pPr>
            <a:endParaRPr/>
          </a:p>
        </p:txBody>
      </p:sp>
      <p:sp>
        <p:nvSpPr>
          <p:cNvPr id="344" name="Google Shape;344;p58"/>
          <p:cNvSpPr txBox="1"/>
          <p:nvPr/>
        </p:nvSpPr>
        <p:spPr>
          <a:xfrm>
            <a:off x="385775" y="1617925"/>
            <a:ext cx="8446500" cy="1723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rgbClr val="709FB0"/>
                </a:solidFill>
                <a:latin typeface="Droid Serif"/>
                <a:ea typeface="Droid Serif"/>
                <a:cs typeface="Droid Serif"/>
                <a:sym typeface="Droid Serif"/>
              </a:rPr>
              <a:t>Social Studies ~ Grade 8 (United States History 1800-1900)</a:t>
            </a:r>
            <a:endParaRPr b="1">
              <a:solidFill>
                <a:srgbClr val="709FB0"/>
              </a:solidFill>
              <a:latin typeface="Droid Serif"/>
              <a:ea typeface="Droid Serif"/>
              <a:cs typeface="Droid Serif"/>
              <a:sym typeface="Droid Serif"/>
            </a:endParaRPr>
          </a:p>
          <a:p>
            <a:pPr marL="0" lvl="0" indent="0" algn="l" rtl="0">
              <a:spcBef>
                <a:spcPts val="0"/>
              </a:spcBef>
              <a:spcAft>
                <a:spcPts val="0"/>
              </a:spcAft>
              <a:buNone/>
            </a:pPr>
            <a:r>
              <a:rPr lang="en" sz="1200" b="1">
                <a:solidFill>
                  <a:srgbClr val="709FB0"/>
                </a:solidFill>
                <a:latin typeface="Droid Serif"/>
                <a:ea typeface="Droid Serif"/>
                <a:cs typeface="Droid Serif"/>
                <a:sym typeface="Droid Serif"/>
              </a:rPr>
              <a:t>Strand: Era 5: Civil War and Reconstruction, 1850-1877</a:t>
            </a:r>
            <a:endParaRPr sz="1200" b="1">
              <a:solidFill>
                <a:srgbClr val="709FB0"/>
              </a:solidFill>
              <a:latin typeface="Droid Serif"/>
              <a:ea typeface="Droid Serif"/>
              <a:cs typeface="Droid Serif"/>
              <a:sym typeface="Droid Serif"/>
            </a:endParaRPr>
          </a:p>
          <a:p>
            <a:pPr marL="457200" lvl="0" indent="-304800" algn="l" rtl="0">
              <a:spcBef>
                <a:spcPts val="0"/>
              </a:spcBef>
              <a:spcAft>
                <a:spcPts val="0"/>
              </a:spcAft>
              <a:buClr>
                <a:schemeClr val="dk2"/>
              </a:buClr>
              <a:buSzPts val="1200"/>
              <a:buFont typeface="Droid Serif"/>
              <a:buAutoNum type="arabicPeriod"/>
            </a:pPr>
            <a:r>
              <a:rPr lang="en" sz="1200">
                <a:solidFill>
                  <a:schemeClr val="dk2"/>
                </a:solidFill>
                <a:latin typeface="Droid Serif"/>
                <a:ea typeface="Droid Serif"/>
                <a:cs typeface="Droid Serif"/>
                <a:sym typeface="Droid Serif"/>
              </a:rPr>
              <a:t>Era5.2.8.5: Evaluate the legacy of the Civil War on the nation</a:t>
            </a:r>
            <a:endParaRPr sz="1200">
              <a:solidFill>
                <a:schemeClr val="dk2"/>
              </a:solidFill>
              <a:latin typeface="Droid Serif"/>
              <a:ea typeface="Droid Serif"/>
              <a:cs typeface="Droid Serif"/>
              <a:sym typeface="Droid Serif"/>
            </a:endParaRPr>
          </a:p>
          <a:p>
            <a:pPr marL="457200" lvl="0" indent="-304800" algn="l" rtl="0">
              <a:spcBef>
                <a:spcPts val="0"/>
              </a:spcBef>
              <a:spcAft>
                <a:spcPts val="0"/>
              </a:spcAft>
              <a:buClr>
                <a:schemeClr val="dk2"/>
              </a:buClr>
              <a:buSzPts val="1200"/>
              <a:buFont typeface="Droid Serif"/>
              <a:buAutoNum type="arabicPeriod"/>
            </a:pPr>
            <a:r>
              <a:rPr lang="en" sz="1200">
                <a:solidFill>
                  <a:schemeClr val="dk2"/>
                </a:solidFill>
                <a:latin typeface="Droid Serif"/>
                <a:ea typeface="Droid Serif"/>
                <a:cs typeface="Droid Serif"/>
                <a:sym typeface="Droid Serif"/>
              </a:rPr>
              <a:t>Era5.2.8.6: Evaluate successes and failures of Reconstruction (e.g., Reconstruction Plans, Freedman’s </a:t>
            </a:r>
            <a:endParaRPr sz="1200">
              <a:solidFill>
                <a:schemeClr val="dk2"/>
              </a:solidFill>
              <a:latin typeface="Droid Serif"/>
              <a:ea typeface="Droid Serif"/>
              <a:cs typeface="Droid Serif"/>
              <a:sym typeface="Droid Serif"/>
            </a:endParaRPr>
          </a:p>
          <a:p>
            <a:pPr marL="914400" lvl="0" indent="0" algn="l" rtl="0">
              <a:spcBef>
                <a:spcPts val="0"/>
              </a:spcBef>
              <a:spcAft>
                <a:spcPts val="0"/>
              </a:spcAft>
              <a:buNone/>
            </a:pPr>
            <a:r>
              <a:rPr lang="en" sz="1200">
                <a:solidFill>
                  <a:schemeClr val="dk2"/>
                </a:solidFill>
                <a:latin typeface="Droid Serif"/>
                <a:ea typeface="Droid Serif"/>
                <a:cs typeface="Droid Serif"/>
                <a:sym typeface="Droid Serif"/>
              </a:rPr>
              <a:t>Bureau, Civil War Amendments, AfricanAmerican economic positions, sharecropping, crop liens, public education, AfricanAmerican role in government)</a:t>
            </a:r>
            <a:endParaRPr sz="1200">
              <a:solidFill>
                <a:schemeClr val="dk2"/>
              </a:solidFill>
              <a:latin typeface="Droid Serif"/>
              <a:ea typeface="Droid Serif"/>
              <a:cs typeface="Droid Serif"/>
              <a:sym typeface="Droid Serif"/>
            </a:endParaRPr>
          </a:p>
          <a:p>
            <a:pPr marL="914400" lvl="0" indent="0" algn="l" rtl="0">
              <a:spcBef>
                <a:spcPts val="0"/>
              </a:spcBef>
              <a:spcAft>
                <a:spcPts val="0"/>
              </a:spcAft>
              <a:buNone/>
            </a:pPr>
            <a:endParaRPr sz="1200">
              <a:solidFill>
                <a:schemeClr val="dk2"/>
              </a:solidFill>
              <a:latin typeface="Droid Serif"/>
              <a:ea typeface="Droid Serif"/>
              <a:cs typeface="Droid Serif"/>
              <a:sym typeface="Droid Serif"/>
            </a:endParaRPr>
          </a:p>
          <a:p>
            <a:pPr marL="0" lvl="0" indent="0" algn="l" rtl="0">
              <a:spcBef>
                <a:spcPts val="0"/>
              </a:spcBef>
              <a:spcAft>
                <a:spcPts val="0"/>
              </a:spcAft>
              <a:buNone/>
            </a:pPr>
            <a:endParaRPr b="1">
              <a:solidFill>
                <a:schemeClr val="dk2"/>
              </a:solidFill>
              <a:latin typeface="Droid Serif"/>
              <a:ea typeface="Droid Serif"/>
              <a:cs typeface="Droid Serif"/>
              <a:sym typeface="Droid Serif"/>
            </a:endParaRPr>
          </a:p>
        </p:txBody>
      </p:sp>
    </p:spTree>
  </p:cSld>
  <p:clrMapOvr>
    <a:masterClrMapping/>
  </p:clrMapOvr>
</p:sld>
</file>

<file path=ppt/theme/theme1.xml><?xml version="1.0" encoding="utf-8"?>
<a:theme xmlns:a="http://schemas.openxmlformats.org/drawingml/2006/main" name="Tropic">
  <a:themeElements>
    <a:clrScheme name="Tropic">
      <a:dk1>
        <a:srgbClr val="29415B"/>
      </a:dk1>
      <a:lt1>
        <a:srgbClr val="FCFAF7"/>
      </a:lt1>
      <a:dk2>
        <a:srgbClr val="29415B"/>
      </a:dk2>
      <a:lt2>
        <a:srgbClr val="29415B"/>
      </a:lt2>
      <a:accent1>
        <a:srgbClr val="29415B"/>
      </a:accent1>
      <a:accent2>
        <a:srgbClr val="CE93D8"/>
      </a:accent2>
      <a:accent3>
        <a:srgbClr val="FC463B"/>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727</Words>
  <Application>Microsoft Office PowerPoint</Application>
  <PresentationFormat>On-screen Show (16:9)</PresentationFormat>
  <Paragraphs>77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Droid Serif</vt:lpstr>
      <vt:lpstr>Arial</vt:lpstr>
      <vt:lpstr>PT Sans Narrow</vt:lpstr>
      <vt:lpstr>Open Sans</vt:lpstr>
      <vt:lpstr>Tropic</vt:lpstr>
      <vt:lpstr>1979 Arkansas State Constitutional Convention</vt:lpstr>
      <vt:lpstr>Exercise 5 ~ The Ghost of 1874:  Why the other conventions failed Curriculum Guide   </vt:lpstr>
      <vt:lpstr>Exercise 5 ~ The Ghost of 1874:  Why the other conventions failed Curriculum Guide   </vt:lpstr>
      <vt:lpstr>Exercise 5 ~ The Ghost of 1874:  Why the other conventions failed Curriculum Guide   </vt:lpstr>
      <vt:lpstr>Exercise 5 ~ The Ghost of 1874:  Why the other conventions failed Curriculum Guide   </vt:lpstr>
      <vt:lpstr>Exercise 5 ~ The Ghost of 1874:  Why the other conventions failed Curriculum Guide   </vt:lpstr>
      <vt:lpstr>Exercise 5 ~ The Ghost of 1874:  Why the other conventions failed Curriculum Guide   </vt:lpstr>
      <vt:lpstr>Exercise 5 ~ The Ghost of 1874:  Why the other conventions failed Curriculum Guide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1979 Arkansas State Constitutional Convention</dc:title>
  <dc:creator>Emily Summers Yarberry</dc:creator>
  <cp:lastModifiedBy>Emily Summers Yarberry</cp:lastModifiedBy>
  <cp:revision>1</cp:revision>
  <dcterms:modified xsi:type="dcterms:W3CDTF">2021-06-14T21:29:29Z</dcterms:modified>
</cp:coreProperties>
</file>