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Vollkorn"/>
      <p:regular r:id="rId17"/>
      <p:bold r:id="rId18"/>
      <p:italic r:id="rId19"/>
      <p:boldItalic r:id="rId20"/>
    </p:embeddedFont>
    <p:embeddedFont>
      <p:font typeface="Average"/>
      <p:regular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ollkorn-bold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Average-regular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Vollkorn-regular.fntdata"/><Relationship Id="rId16" Type="http://schemas.openxmlformats.org/officeDocument/2006/relationships/slide" Target="slides/slide11.xml"/><Relationship Id="rId19" Type="http://schemas.openxmlformats.org/officeDocument/2006/relationships/font" Target="fonts/Vollkorn-italic.fntdata"/><Relationship Id="rId18" Type="http://schemas.openxmlformats.org/officeDocument/2006/relationships/font" Target="fonts/Vollkor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08f1bbda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f08f1bbd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c2a9cd5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c2a9cd5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632e02e0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632e02e0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75a28cdf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75a28cdf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75a28cdf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75a28cdf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052cc9c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052cc9c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c6bc977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c6bc977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c2a9cd5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c2a9cd5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8974026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8974026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Triangle Rising article and SQ3R worksheet are linked through the heading. Print them out and hand to students, they have been formatted as a Google Doc form.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c6bc9779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c6bc977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Triangle Rising article and SQ3R worksheet are linked through the heading. Print them out and hand to students, they have been formatted as a Google Doc form.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ualrexhibits.org/snyder/files/2022/03/Triangle-Rising-March-1994.pdf" TargetMode="External"/><Relationship Id="rId4" Type="http://schemas.openxmlformats.org/officeDocument/2006/relationships/hyperlink" Target="http://ualrexhibits.org/snyder/files/2022/03/Triangle-Rising-March-1994.pdf" TargetMode="External"/><Relationship Id="rId5" Type="http://schemas.openxmlformats.org/officeDocument/2006/relationships/hyperlink" Target="http://ualrexhibits.org/snyder/files/2022/03/Triangle-Rising-March-1994.pdf" TargetMode="External"/><Relationship Id="rId6" Type="http://schemas.openxmlformats.org/officeDocument/2006/relationships/hyperlink" Target="http://ualrexhibits.org/snyder/files/2022/03/SQ3R-Reading-Activity-Snyder-LGBTQ.docx" TargetMode="External"/><Relationship Id="rId7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hyperlink" Target="http://ualrexhibits.org/snyder/files/2022/03/Triangle-Rising-June-1994.pdf" TargetMode="External"/><Relationship Id="rId5" Type="http://schemas.openxmlformats.org/officeDocument/2006/relationships/hyperlink" Target="http://ualrexhibits.org/snyder/files/2022/03/Triangle-Rising-June-1994.pdf" TargetMode="External"/><Relationship Id="rId6" Type="http://schemas.openxmlformats.org/officeDocument/2006/relationships/hyperlink" Target="http://ualrexhibits.org/snyder/files/2022/03/Triangle-Rising-June-1994.pdf" TargetMode="External"/><Relationship Id="rId7" Type="http://schemas.openxmlformats.org/officeDocument/2006/relationships/hyperlink" Target="http://ualrexhibits.org/snyder/files/2022/03/SQ3R-Reading-Activity-Snyder-LGBTQ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89000" y="1840200"/>
            <a:ext cx="696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LGBTQ+  History &amp; Politics</a:t>
            </a:r>
            <a:endParaRPr sz="35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flipH="1" rot="10800000">
            <a:off x="1960350" y="2561850"/>
            <a:ext cx="5223300" cy="19800"/>
          </a:xfrm>
          <a:prstGeom prst="straightConnector1">
            <a:avLst/>
          </a:prstGeom>
          <a:noFill/>
          <a:ln cap="flat" cmpd="sng" w="9525">
            <a:solidFill>
              <a:srgbClr val="422E2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03C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49100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What types of discrimination did LGBTQ+ Americans and Arkansans face?</a:t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Were Senator Vic Snyder’s efforts for the LGBTQ+ community in Arkansas effective? </a:t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Who opposed his political beliefs? Why?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556650" y="1246925"/>
            <a:ext cx="378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Guiding Questions</a:t>
            </a:r>
            <a:endParaRPr sz="3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972400" y="1838550"/>
            <a:ext cx="2746800" cy="317400"/>
          </a:xfrm>
          <a:prstGeom prst="mathMinus">
            <a:avLst>
              <a:gd fmla="val 2352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03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1194400" y="2055250"/>
            <a:ext cx="23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68100" y="1288525"/>
            <a:ext cx="435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Arkansas Frameworks</a:t>
            </a:r>
            <a:endParaRPr sz="3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4945400" y="439000"/>
            <a:ext cx="4082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Grades 7-8</a:t>
            </a:r>
            <a:endParaRPr b="1"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Arkansas History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Strand: History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H.7.AH.7-8.9 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Strand: Civics &amp; Government: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CG.6.AH.7-8.1 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Grades 9-12</a:t>
            </a:r>
            <a:endParaRPr b="1"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Arkansas History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Strand: Era 5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Era5.5.AH.9-12.4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Strand: Era 6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Era6.6.AH.9-12.2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Era6.6.AH.9-12.4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972400" y="1838550"/>
            <a:ext cx="2746800" cy="317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03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Overview &amp; Purpose</a:t>
            </a:r>
            <a:endParaRPr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914700" y="2637425"/>
            <a:ext cx="2746800" cy="317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771425" y="786300"/>
            <a:ext cx="4245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The purpose of this lesson is to consider change over time for LGBTQ+ Americans.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Using Arkansas Senator Vic Snyder as an example, students will learn about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the role of legislators to influence social policies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and make strides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towards equality for the LGBTQ+ community.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50975" y="1424650"/>
            <a:ext cx="744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Given primary sources and a timeline, students will examine changing beliefs and public policies about LGBTQ+ rights. </a:t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34200" y="244925"/>
            <a:ext cx="641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Objectives</a:t>
            </a:r>
            <a:endParaRPr sz="4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03C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160225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Activity</a:t>
            </a:r>
            <a:endParaRPr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914700" y="2254350"/>
            <a:ext cx="2746800" cy="317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782675" y="781500"/>
            <a:ext cx="4110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The teacher and students will review the background information on LGBTQ+ history. Students 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will then complete two SQ3R worksheets for the two articles on Snyder</a:t>
            </a:r>
            <a:r>
              <a:rPr lang="en" sz="20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. Students will discuss their questions and answers from the worksheets in small groups or as a class.</a:t>
            </a:r>
            <a:endParaRPr sz="20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21075"/>
            <a:ext cx="85206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What does this timeline tell you about how beliefs and public policies about LGBTQ+ Americans have changed over </a:t>
            </a:r>
            <a:r>
              <a:rPr lang="en" sz="162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r>
              <a:rPr lang="en" sz="162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162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GBTQ+ timeline of historic events from April 1952 to March 2018" id="81" name="Google Shape;81;p17" title="LGBTQ+ timel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800" y="997475"/>
            <a:ext cx="653039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190600" y="4818450"/>
            <a:ext cx="181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Source: Nova Southeastern University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21075"/>
            <a:ext cx="85206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5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According to this recent Gallup poll, how have American’s attitudes towards same-sex marriage changed over time? What do you think accounts for these changes?</a:t>
            </a:r>
            <a:endParaRPr sz="1625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ine graph showing responses to a poll from 1997 to 2021. The poll poses the question: &quot;Do you think marriages between same-sex couples should or should not be recognized by the law as valid, with the same rights as traditional marriages?&quot; The graph shows two lines representing &quot;Should be valid&quot; and &quot;Should not be valid.&quot; In 1997, 68% said it should not be valid while 27% thought it should. By 2021, 70% thought it should be valid while 29% thought it should not be valid." id="88" name="Google Shape;88;p18" title="Gallup Po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275" y="991425"/>
            <a:ext cx="6827434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78525" y="289450"/>
            <a:ext cx="641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Snyder and the Sodomy Law</a:t>
            </a:r>
            <a:endParaRPr sz="3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378525" y="966550"/>
            <a:ext cx="71544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 sodomy law is a law that crimminalizes certian sexual acts often because they are seen as “immoral” or “unnatural.” This law usually targets homosexual couples.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Senator Snyder introduced a total of three bills to repeal Arkansas’s sodomy law.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Senator Snyder received negative kickback from across the state. Many politicians mocked him and questioned his morals. </a:t>
            </a: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he </a:t>
            </a:r>
            <a:r>
              <a:rPr i="1"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Arkansas Democrat Gazette</a:t>
            </a: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 published Snyder's “political obituary.” 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The Gay and Lesbian Task Force supported Senator Snyder’s efforts and often included favorable articles about him in their publication </a:t>
            </a:r>
            <a:r>
              <a:rPr i="1"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Triangle Rising</a:t>
            </a:r>
            <a:r>
              <a:rPr lang="en" sz="1600">
                <a:solidFill>
                  <a:srgbClr val="422E2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378525" y="289450"/>
            <a:ext cx="641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Triangle Rising</a:t>
            </a:r>
            <a:endParaRPr sz="3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89500" y="1118575"/>
            <a:ext cx="3752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Pictured here is an article about Senator Snyder’s involvement in the LGBTQ+ community prior to the 1994 election.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Download the full </a:t>
            </a:r>
            <a:r>
              <a:rPr i="1"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Triangle Rising 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article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Download the SQ3R worksheet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Triangle rising article titled, &quot;Snyder versus Sharp: Race seen as critical statewide&quot;" id="101" name="Google Shape;101;p20" title="Triangle Rising article, March 19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9250" y="101070"/>
            <a:ext cx="3752551" cy="483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CCC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78525" y="289450"/>
            <a:ext cx="641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22E25"/>
                </a:solidFill>
                <a:latin typeface="Vollkorn"/>
                <a:ea typeface="Vollkorn"/>
                <a:cs typeface="Vollkorn"/>
                <a:sym typeface="Vollkorn"/>
              </a:rPr>
              <a:t>Triangle Rising</a:t>
            </a:r>
            <a:endParaRPr sz="3200">
              <a:solidFill>
                <a:srgbClr val="422E25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pic>
        <p:nvPicPr>
          <p:cNvPr descr="Triangle Rising article titled, &quot;Snyder Beats Homophobe in Primary: Election night snafus showed for a time opponent Sharp winning by a landslide&quot;" id="107" name="Google Shape;107;p21" title="Triangle Rising article, June 19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650" y="110250"/>
            <a:ext cx="3752549" cy="48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389500" y="1118575"/>
            <a:ext cx="3752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Pictured here is the second article published about Senator Snyder </a:t>
            </a:r>
            <a:r>
              <a:rPr i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1994 election where he won his third term in the Arkansas Senate.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Download the full </a:t>
            </a:r>
            <a:r>
              <a:rPr i="1"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Triangle Rising 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article</a:t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2E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2E25"/>
              </a:buClr>
              <a:buSzPts val="1600"/>
              <a:buFont typeface="Open Sans"/>
              <a:buChar char="●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Download the SQ3R worksheet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