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Vollkorn"/>
      <p:regular r:id="rId17"/>
      <p:bold r:id="rId18"/>
      <p:italic r:id="rId19"/>
      <p:boldItalic r:id="rId20"/>
    </p:embeddedFont>
    <p:embeddedFont>
      <p:font typeface="Average"/>
      <p:regular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Vollkorn-boldItalic.fntdata"/><Relationship Id="rId22" Type="http://schemas.openxmlformats.org/officeDocument/2006/relationships/font" Target="fonts/OpenSans-regular.fntdata"/><Relationship Id="rId21" Type="http://schemas.openxmlformats.org/officeDocument/2006/relationships/font" Target="fonts/Average-regular.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Vollkorn-regular.fntdata"/><Relationship Id="rId16" Type="http://schemas.openxmlformats.org/officeDocument/2006/relationships/slide" Target="slides/slide11.xml"/><Relationship Id="rId19" Type="http://schemas.openxmlformats.org/officeDocument/2006/relationships/font" Target="fonts/Vollkorn-italic.fntdata"/><Relationship Id="rId18" Type="http://schemas.openxmlformats.org/officeDocument/2006/relationships/font" Target="fonts/Vollkorn-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49c1dc0b43_0_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49c1dc0b4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fa45450ff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fa45450f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f632e02e07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f632e02e07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f75a28cdf5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f75a28cdf5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f75a28cdf5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f75a28cdf5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074f925a32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074f925a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c6f919934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c6f91993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f75a28cdf5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f75a28cdf5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fa45450ff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fa45450ff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Congressman Vic Snyder’s letter about Mosaic Templars is linked through the heading and formatted as a JPEG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fb8046b38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fb8046b38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fd53a2d0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cfd53a2d0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ualrexhibits.org/snyder/files/2022/03/ualr-ms-0180_02_03_mosaic_templars_doc038_web.pdf" TargetMode="Externa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CCC0"/>
        </a:solidFill>
      </p:bgPr>
    </p:bg>
    <p:spTree>
      <p:nvGrpSpPr>
        <p:cNvPr id="53" name="Shape 53"/>
        <p:cNvGrpSpPr/>
        <p:nvPr/>
      </p:nvGrpSpPr>
      <p:grpSpPr>
        <a:xfrm>
          <a:off x="0" y="0"/>
          <a:ext cx="0" cy="0"/>
          <a:chOff x="0" y="0"/>
          <a:chExt cx="0" cy="0"/>
        </a:xfrm>
      </p:grpSpPr>
      <p:pic>
        <p:nvPicPr>
          <p:cNvPr descr="Color photograph of Snyder posing with an older Black woman at a campaign event. The woman is smiling at pointing at Snyder. She wears five campaign buttons for different Democratic candidates pinned to her dress. Snyder wears a jean shirt and khakis" id="54" name="Google Shape;54;p13" title="Snyder at a Vote Democratic &quot;People First&quot; event at Capitol Avenue and Louisiana Street, Little Rock, circa 2000"/>
          <p:cNvPicPr preferRelativeResize="0"/>
          <p:nvPr/>
        </p:nvPicPr>
        <p:blipFill>
          <a:blip r:embed="rId3">
            <a:alphaModFix/>
          </a:blip>
          <a:stretch>
            <a:fillRect/>
          </a:stretch>
        </p:blipFill>
        <p:spPr>
          <a:xfrm>
            <a:off x="0" y="0"/>
            <a:ext cx="9144000" cy="5143500"/>
          </a:xfrm>
          <a:prstGeom prst="rect">
            <a:avLst/>
          </a:prstGeom>
          <a:noFill/>
          <a:ln>
            <a:noFill/>
          </a:ln>
        </p:spPr>
      </p:pic>
      <p:sp>
        <p:nvSpPr>
          <p:cNvPr id="55" name="Google Shape;55;p13"/>
          <p:cNvSpPr txBox="1"/>
          <p:nvPr/>
        </p:nvSpPr>
        <p:spPr>
          <a:xfrm>
            <a:off x="1420200" y="1309650"/>
            <a:ext cx="63036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3500">
                <a:solidFill>
                  <a:srgbClr val="422E25"/>
                </a:solidFill>
                <a:latin typeface="Vollkorn"/>
                <a:ea typeface="Vollkorn"/>
                <a:cs typeface="Vollkorn"/>
                <a:sym typeface="Vollkorn"/>
              </a:rPr>
              <a:t>What Does A Congressperson Do?</a:t>
            </a:r>
            <a:endParaRPr/>
          </a:p>
        </p:txBody>
      </p:sp>
      <p:sp>
        <p:nvSpPr>
          <p:cNvPr id="56" name="Google Shape;56;p13"/>
          <p:cNvSpPr txBox="1"/>
          <p:nvPr/>
        </p:nvSpPr>
        <p:spPr>
          <a:xfrm>
            <a:off x="523575" y="4374325"/>
            <a:ext cx="53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422E25"/>
              </a:solidFill>
              <a:latin typeface="Open Sans"/>
              <a:ea typeface="Open Sans"/>
              <a:cs typeface="Open Sans"/>
              <a:sym typeface="Open Sans"/>
            </a:endParaRPr>
          </a:p>
        </p:txBody>
      </p:sp>
      <p:cxnSp>
        <p:nvCxnSpPr>
          <p:cNvPr id="57" name="Google Shape;57;p13"/>
          <p:cNvCxnSpPr/>
          <p:nvPr/>
        </p:nvCxnSpPr>
        <p:spPr>
          <a:xfrm flipH="1" rot="10800000">
            <a:off x="1960350" y="2561850"/>
            <a:ext cx="5223300" cy="19800"/>
          </a:xfrm>
          <a:prstGeom prst="straightConnector1">
            <a:avLst/>
          </a:prstGeom>
          <a:noFill/>
          <a:ln cap="flat" cmpd="sng" w="9525">
            <a:solidFill>
              <a:srgbClr val="422E25"/>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B03C"/>
        </a:solidFill>
      </p:bgPr>
    </p:bg>
    <p:spTree>
      <p:nvGrpSpPr>
        <p:cNvPr id="126" name="Shape 126"/>
        <p:cNvGrpSpPr/>
        <p:nvPr/>
      </p:nvGrpSpPr>
      <p:grpSpPr>
        <a:xfrm>
          <a:off x="0" y="0"/>
          <a:ext cx="0" cy="0"/>
          <a:chOff x="0" y="0"/>
          <a:chExt cx="0" cy="0"/>
        </a:xfrm>
      </p:grpSpPr>
      <p:sp>
        <p:nvSpPr>
          <p:cNvPr id="127" name="Google Shape;127;p22"/>
          <p:cNvSpPr txBox="1"/>
          <p:nvPr>
            <p:ph idx="2" type="body"/>
          </p:nvPr>
        </p:nvSpPr>
        <p:spPr>
          <a:xfrm>
            <a:off x="4925350" y="724200"/>
            <a:ext cx="3837000" cy="3695100"/>
          </a:xfrm>
          <a:prstGeom prst="rect">
            <a:avLst/>
          </a:prstGeom>
        </p:spPr>
        <p:txBody>
          <a:bodyPr anchorCtr="0" anchor="ctr" bIns="91425" lIns="91425" spcFirstLastPara="1" rIns="91425" wrap="square" tIns="91425">
            <a:normAutofit/>
          </a:bodyPr>
          <a:lstStyle/>
          <a:p>
            <a:pPr indent="-355600" lvl="0" marL="457200" rtl="0" algn="l">
              <a:lnSpc>
                <a:spcPct val="100000"/>
              </a:lnSpc>
              <a:spcBef>
                <a:spcPts val="0"/>
              </a:spcBef>
              <a:spcAft>
                <a:spcPts val="0"/>
              </a:spcAft>
              <a:buClr>
                <a:srgbClr val="422E25"/>
              </a:buClr>
              <a:buSzPts val="2000"/>
              <a:buFont typeface="Open Sans"/>
              <a:buChar char="●"/>
            </a:pPr>
            <a:r>
              <a:rPr lang="en" sz="2000">
                <a:solidFill>
                  <a:srgbClr val="422E25"/>
                </a:solidFill>
                <a:latin typeface="Open Sans"/>
                <a:ea typeface="Open Sans"/>
                <a:cs typeface="Open Sans"/>
                <a:sym typeface="Open Sans"/>
              </a:rPr>
              <a:t>How does a congressperson help communities?</a:t>
            </a:r>
            <a:endParaRPr sz="2000">
              <a:solidFill>
                <a:srgbClr val="422E25"/>
              </a:solidFill>
              <a:latin typeface="Open Sans"/>
              <a:ea typeface="Open Sans"/>
              <a:cs typeface="Open Sans"/>
              <a:sym typeface="Open Sans"/>
            </a:endParaRPr>
          </a:p>
          <a:p>
            <a:pPr indent="0" lvl="0" marL="457200" rtl="0" algn="l">
              <a:lnSpc>
                <a:spcPct val="100000"/>
              </a:lnSpc>
              <a:spcBef>
                <a:spcPts val="0"/>
              </a:spcBef>
              <a:spcAft>
                <a:spcPts val="0"/>
              </a:spcAft>
              <a:buNone/>
            </a:pPr>
            <a:r>
              <a:t/>
            </a:r>
            <a:endParaRPr sz="2000">
              <a:solidFill>
                <a:srgbClr val="422E25"/>
              </a:solidFill>
              <a:latin typeface="Open Sans"/>
              <a:ea typeface="Open Sans"/>
              <a:cs typeface="Open Sans"/>
              <a:sym typeface="Open Sans"/>
            </a:endParaRPr>
          </a:p>
          <a:p>
            <a:pPr indent="-355600" lvl="0" marL="457200" rtl="0" algn="l">
              <a:lnSpc>
                <a:spcPct val="100000"/>
              </a:lnSpc>
              <a:spcBef>
                <a:spcPts val="0"/>
              </a:spcBef>
              <a:spcAft>
                <a:spcPts val="0"/>
              </a:spcAft>
              <a:buClr>
                <a:srgbClr val="422E25"/>
              </a:buClr>
              <a:buSzPts val="2000"/>
              <a:buFont typeface="Open Sans"/>
              <a:buChar char="●"/>
            </a:pPr>
            <a:r>
              <a:rPr lang="en" sz="2000">
                <a:solidFill>
                  <a:srgbClr val="422E25"/>
                </a:solidFill>
                <a:latin typeface="Open Sans"/>
                <a:ea typeface="Open Sans"/>
                <a:cs typeface="Open Sans"/>
                <a:sym typeface="Open Sans"/>
              </a:rPr>
              <a:t>What kind of duties do they perform?</a:t>
            </a:r>
            <a:endParaRPr sz="2000">
              <a:solidFill>
                <a:srgbClr val="422E25"/>
              </a:solidFill>
              <a:latin typeface="Open Sans"/>
              <a:ea typeface="Open Sans"/>
              <a:cs typeface="Open Sans"/>
              <a:sym typeface="Open Sans"/>
            </a:endParaRPr>
          </a:p>
          <a:p>
            <a:pPr indent="0" lvl="0" marL="457200" rtl="0" algn="l">
              <a:lnSpc>
                <a:spcPct val="100000"/>
              </a:lnSpc>
              <a:spcBef>
                <a:spcPts val="0"/>
              </a:spcBef>
              <a:spcAft>
                <a:spcPts val="0"/>
              </a:spcAft>
              <a:buNone/>
            </a:pPr>
            <a:r>
              <a:t/>
            </a:r>
            <a:endParaRPr sz="2000">
              <a:solidFill>
                <a:srgbClr val="422E25"/>
              </a:solidFill>
              <a:latin typeface="Open Sans"/>
              <a:ea typeface="Open Sans"/>
              <a:cs typeface="Open Sans"/>
              <a:sym typeface="Open Sans"/>
            </a:endParaRPr>
          </a:p>
          <a:p>
            <a:pPr indent="-355600" lvl="0" marL="457200" rtl="0" algn="l">
              <a:lnSpc>
                <a:spcPct val="100000"/>
              </a:lnSpc>
              <a:spcBef>
                <a:spcPts val="0"/>
              </a:spcBef>
              <a:spcAft>
                <a:spcPts val="0"/>
              </a:spcAft>
              <a:buClr>
                <a:srgbClr val="422E25"/>
              </a:buClr>
              <a:buSzPts val="2000"/>
              <a:buFont typeface="Open Sans"/>
              <a:buChar char="●"/>
            </a:pPr>
            <a:r>
              <a:rPr lang="en" sz="2000">
                <a:solidFill>
                  <a:srgbClr val="422E25"/>
                </a:solidFill>
                <a:latin typeface="Open Sans"/>
                <a:ea typeface="Open Sans"/>
                <a:cs typeface="Open Sans"/>
                <a:sym typeface="Open Sans"/>
              </a:rPr>
              <a:t>What important roles do they play in the United States?</a:t>
            </a:r>
            <a:endParaRPr/>
          </a:p>
        </p:txBody>
      </p:sp>
      <p:sp>
        <p:nvSpPr>
          <p:cNvPr id="128" name="Google Shape;128;p22"/>
          <p:cNvSpPr txBox="1"/>
          <p:nvPr/>
        </p:nvSpPr>
        <p:spPr>
          <a:xfrm>
            <a:off x="556650" y="1246925"/>
            <a:ext cx="3785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422E25"/>
                </a:solidFill>
                <a:latin typeface="Vollkorn"/>
                <a:ea typeface="Vollkorn"/>
                <a:cs typeface="Vollkorn"/>
                <a:sym typeface="Vollkorn"/>
              </a:rPr>
              <a:t>Guiding Questions</a:t>
            </a:r>
            <a:endParaRPr sz="3200">
              <a:solidFill>
                <a:srgbClr val="422E25"/>
              </a:solidFill>
              <a:latin typeface="Vollkorn"/>
              <a:ea typeface="Vollkorn"/>
              <a:cs typeface="Vollkorn"/>
              <a:sym typeface="Vollkorn"/>
            </a:endParaRPr>
          </a:p>
        </p:txBody>
      </p:sp>
      <p:sp>
        <p:nvSpPr>
          <p:cNvPr id="129" name="Google Shape;129;p22"/>
          <p:cNvSpPr/>
          <p:nvPr/>
        </p:nvSpPr>
        <p:spPr>
          <a:xfrm>
            <a:off x="972400" y="1838550"/>
            <a:ext cx="2746800" cy="317400"/>
          </a:xfrm>
          <a:prstGeom prst="mathMin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B03C"/>
        </a:solidFill>
      </p:bgPr>
    </p:bg>
    <p:spTree>
      <p:nvGrpSpPr>
        <p:cNvPr id="133" name="Shape 133"/>
        <p:cNvGrpSpPr/>
        <p:nvPr/>
      </p:nvGrpSpPr>
      <p:grpSpPr>
        <a:xfrm>
          <a:off x="0" y="0"/>
          <a:ext cx="0" cy="0"/>
          <a:chOff x="0" y="0"/>
          <a:chExt cx="0" cy="0"/>
        </a:xfrm>
      </p:grpSpPr>
      <p:sp>
        <p:nvSpPr>
          <p:cNvPr id="134" name="Google Shape;134;p23"/>
          <p:cNvSpPr txBox="1"/>
          <p:nvPr/>
        </p:nvSpPr>
        <p:spPr>
          <a:xfrm>
            <a:off x="1194400" y="2055250"/>
            <a:ext cx="230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990000"/>
              </a:solidFill>
              <a:latin typeface="Average"/>
              <a:ea typeface="Average"/>
              <a:cs typeface="Average"/>
              <a:sym typeface="Average"/>
            </a:endParaRPr>
          </a:p>
        </p:txBody>
      </p:sp>
      <p:sp>
        <p:nvSpPr>
          <p:cNvPr id="135" name="Google Shape;135;p23"/>
          <p:cNvSpPr txBox="1"/>
          <p:nvPr/>
        </p:nvSpPr>
        <p:spPr>
          <a:xfrm>
            <a:off x="168100" y="1288525"/>
            <a:ext cx="4355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422E25"/>
                </a:solidFill>
                <a:latin typeface="Vollkorn"/>
                <a:ea typeface="Vollkorn"/>
                <a:cs typeface="Vollkorn"/>
                <a:sym typeface="Vollkorn"/>
              </a:rPr>
              <a:t>Arkansas </a:t>
            </a:r>
            <a:r>
              <a:rPr lang="en" sz="3200">
                <a:solidFill>
                  <a:srgbClr val="422E25"/>
                </a:solidFill>
                <a:latin typeface="Vollkorn"/>
                <a:ea typeface="Vollkorn"/>
                <a:cs typeface="Vollkorn"/>
                <a:sym typeface="Vollkorn"/>
              </a:rPr>
              <a:t>Frameworks</a:t>
            </a:r>
            <a:endParaRPr sz="3200">
              <a:solidFill>
                <a:srgbClr val="422E25"/>
              </a:solidFill>
              <a:latin typeface="Vollkorn"/>
              <a:ea typeface="Vollkorn"/>
              <a:cs typeface="Vollkorn"/>
              <a:sym typeface="Vollkorn"/>
            </a:endParaRPr>
          </a:p>
        </p:txBody>
      </p:sp>
      <p:sp>
        <p:nvSpPr>
          <p:cNvPr id="136" name="Google Shape;136;p23"/>
          <p:cNvSpPr txBox="1"/>
          <p:nvPr/>
        </p:nvSpPr>
        <p:spPr>
          <a:xfrm>
            <a:off x="4993050" y="762250"/>
            <a:ext cx="40791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422E25"/>
                </a:solidFill>
                <a:latin typeface="Open Sans"/>
                <a:ea typeface="Open Sans"/>
                <a:cs typeface="Open Sans"/>
                <a:sym typeface="Open Sans"/>
              </a:rPr>
              <a:t>Grades 7-8</a:t>
            </a:r>
            <a:endParaRPr b="1" sz="1600">
              <a:solidFill>
                <a:srgbClr val="422E25"/>
              </a:solidFill>
              <a:latin typeface="Open Sans"/>
              <a:ea typeface="Open Sans"/>
              <a:cs typeface="Open Sans"/>
              <a:sym typeface="Open Sans"/>
            </a:endParaRPr>
          </a:p>
          <a:p>
            <a:pPr indent="0" lvl="0" marL="0" rtl="0" algn="l">
              <a:spcBef>
                <a:spcPts val="0"/>
              </a:spcBef>
              <a:spcAft>
                <a:spcPts val="0"/>
              </a:spcAft>
              <a:buNone/>
            </a:pPr>
            <a:r>
              <a:rPr lang="en" sz="1600">
                <a:solidFill>
                  <a:srgbClr val="422E25"/>
                </a:solidFill>
                <a:latin typeface="Open Sans"/>
                <a:ea typeface="Open Sans"/>
                <a:cs typeface="Open Sans"/>
                <a:sym typeface="Open Sans"/>
              </a:rPr>
              <a:t>Arkansas History</a:t>
            </a:r>
            <a:endParaRPr sz="1600">
              <a:solidFill>
                <a:srgbClr val="422E25"/>
              </a:solidFill>
              <a:latin typeface="Open Sans"/>
              <a:ea typeface="Open Sans"/>
              <a:cs typeface="Open Sans"/>
              <a:sym typeface="Open Sans"/>
            </a:endParaRPr>
          </a:p>
          <a:p>
            <a:pPr indent="0" lvl="0" marL="0" rtl="0" algn="l">
              <a:spcBef>
                <a:spcPts val="0"/>
              </a:spcBef>
              <a:spcAft>
                <a:spcPts val="0"/>
              </a:spcAft>
              <a:buNone/>
            </a:pPr>
            <a:r>
              <a:rPr lang="en" sz="1600">
                <a:solidFill>
                  <a:srgbClr val="422E25"/>
                </a:solidFill>
                <a:latin typeface="Open Sans"/>
                <a:ea typeface="Open Sans"/>
                <a:cs typeface="Open Sans"/>
                <a:sym typeface="Open Sans"/>
              </a:rPr>
              <a:t>Strand</a:t>
            </a:r>
            <a:r>
              <a:rPr lang="en" sz="1600">
                <a:solidFill>
                  <a:srgbClr val="422E25"/>
                </a:solidFill>
                <a:latin typeface="Open Sans"/>
                <a:ea typeface="Open Sans"/>
                <a:cs typeface="Open Sans"/>
                <a:sym typeface="Open Sans"/>
              </a:rPr>
              <a:t>: History</a:t>
            </a:r>
            <a:endParaRPr sz="1600">
              <a:solidFill>
                <a:srgbClr val="422E25"/>
              </a:solidFill>
              <a:latin typeface="Open Sans"/>
              <a:ea typeface="Open Sans"/>
              <a:cs typeface="Open Sans"/>
              <a:sym typeface="Open Sans"/>
            </a:endParaRPr>
          </a:p>
          <a:p>
            <a:pPr indent="-330200" lvl="0" marL="457200" rtl="0" algn="l">
              <a:spcBef>
                <a:spcPts val="0"/>
              </a:spcBef>
              <a:spcAft>
                <a:spcPts val="0"/>
              </a:spcAft>
              <a:buClr>
                <a:srgbClr val="422E25"/>
              </a:buClr>
              <a:buSzPts val="1600"/>
              <a:buFont typeface="Open Sans"/>
              <a:buChar char="●"/>
            </a:pPr>
            <a:r>
              <a:rPr lang="en" sz="1600">
                <a:solidFill>
                  <a:srgbClr val="422E25"/>
                </a:solidFill>
                <a:latin typeface="Open Sans"/>
                <a:ea typeface="Open Sans"/>
                <a:cs typeface="Open Sans"/>
                <a:sym typeface="Open Sans"/>
              </a:rPr>
              <a:t>H.7.AH.7-8.1 Evaluate ways that historical events in Arkansas were shaped by circumstances in time and place</a:t>
            </a:r>
            <a:endParaRPr sz="1600">
              <a:solidFill>
                <a:srgbClr val="422E25"/>
              </a:solidFill>
              <a:latin typeface="Open Sans"/>
              <a:ea typeface="Open Sans"/>
              <a:cs typeface="Open Sans"/>
              <a:sym typeface="Open Sans"/>
            </a:endParaRPr>
          </a:p>
          <a:p>
            <a:pPr indent="0" lvl="0" marL="457200" rtl="0" algn="l">
              <a:spcBef>
                <a:spcPts val="0"/>
              </a:spcBef>
              <a:spcAft>
                <a:spcPts val="0"/>
              </a:spcAft>
              <a:buNone/>
            </a:pPr>
            <a:r>
              <a:t/>
            </a:r>
            <a:endParaRPr sz="1600">
              <a:solidFill>
                <a:srgbClr val="422E25"/>
              </a:solidFill>
              <a:latin typeface="Open Sans"/>
              <a:ea typeface="Open Sans"/>
              <a:cs typeface="Open Sans"/>
              <a:sym typeface="Open Sans"/>
            </a:endParaRPr>
          </a:p>
          <a:p>
            <a:pPr indent="0" lvl="0" marL="0" rtl="0" algn="l">
              <a:spcBef>
                <a:spcPts val="0"/>
              </a:spcBef>
              <a:spcAft>
                <a:spcPts val="0"/>
              </a:spcAft>
              <a:buNone/>
            </a:pPr>
            <a:r>
              <a:rPr b="1" lang="en" sz="1600">
                <a:solidFill>
                  <a:srgbClr val="422E25"/>
                </a:solidFill>
                <a:latin typeface="Open Sans"/>
                <a:ea typeface="Open Sans"/>
                <a:cs typeface="Open Sans"/>
                <a:sym typeface="Open Sans"/>
              </a:rPr>
              <a:t>Grades 9-12</a:t>
            </a:r>
            <a:endParaRPr b="1" sz="1600">
              <a:solidFill>
                <a:srgbClr val="422E25"/>
              </a:solidFill>
              <a:latin typeface="Open Sans"/>
              <a:ea typeface="Open Sans"/>
              <a:cs typeface="Open Sans"/>
              <a:sym typeface="Open Sans"/>
            </a:endParaRPr>
          </a:p>
          <a:p>
            <a:pPr indent="0" lvl="0" marL="0" rtl="0" algn="l">
              <a:spcBef>
                <a:spcPts val="0"/>
              </a:spcBef>
              <a:spcAft>
                <a:spcPts val="0"/>
              </a:spcAft>
              <a:buNone/>
            </a:pPr>
            <a:r>
              <a:rPr lang="en" sz="1600">
                <a:solidFill>
                  <a:srgbClr val="422E25"/>
                </a:solidFill>
                <a:latin typeface="Open Sans"/>
                <a:ea typeface="Open Sans"/>
                <a:cs typeface="Open Sans"/>
                <a:sym typeface="Open Sans"/>
              </a:rPr>
              <a:t>Civics: </a:t>
            </a:r>
            <a:endParaRPr sz="1600">
              <a:solidFill>
                <a:srgbClr val="422E25"/>
              </a:solidFill>
              <a:latin typeface="Open Sans"/>
              <a:ea typeface="Open Sans"/>
              <a:cs typeface="Open Sans"/>
              <a:sym typeface="Open Sans"/>
            </a:endParaRPr>
          </a:p>
          <a:p>
            <a:pPr indent="-330200" lvl="0" marL="457200" rtl="0" algn="l">
              <a:spcBef>
                <a:spcPts val="0"/>
              </a:spcBef>
              <a:spcAft>
                <a:spcPts val="0"/>
              </a:spcAft>
              <a:buClr>
                <a:srgbClr val="422E25"/>
              </a:buClr>
              <a:buSzPts val="1600"/>
              <a:buFont typeface="Open Sans"/>
              <a:buChar char="●"/>
            </a:pPr>
            <a:r>
              <a:rPr lang="en" sz="1600">
                <a:solidFill>
                  <a:srgbClr val="422E25"/>
                </a:solidFill>
                <a:latin typeface="Open Sans"/>
                <a:ea typeface="Open Sans"/>
                <a:cs typeface="Open Sans"/>
                <a:sym typeface="Open Sans"/>
              </a:rPr>
              <a:t>PD.4.C.5</a:t>
            </a:r>
            <a:endParaRPr sz="1600">
              <a:solidFill>
                <a:srgbClr val="422E25"/>
              </a:solidFill>
              <a:latin typeface="Open Sans"/>
              <a:ea typeface="Open Sans"/>
              <a:cs typeface="Open Sans"/>
              <a:sym typeface="Open Sans"/>
            </a:endParaRPr>
          </a:p>
          <a:p>
            <a:pPr indent="0" lvl="0" marL="457200" rtl="0" algn="l">
              <a:spcBef>
                <a:spcPts val="0"/>
              </a:spcBef>
              <a:spcAft>
                <a:spcPts val="0"/>
              </a:spcAft>
              <a:buNone/>
            </a:pPr>
            <a:r>
              <a:t/>
            </a:r>
            <a:endParaRPr sz="1600">
              <a:solidFill>
                <a:srgbClr val="422E25"/>
              </a:solidFill>
              <a:latin typeface="Open Sans"/>
              <a:ea typeface="Open Sans"/>
              <a:cs typeface="Open Sans"/>
              <a:sym typeface="Open Sans"/>
            </a:endParaRPr>
          </a:p>
          <a:p>
            <a:pPr indent="0" lvl="0" marL="0" rtl="0" algn="l">
              <a:spcBef>
                <a:spcPts val="0"/>
              </a:spcBef>
              <a:spcAft>
                <a:spcPts val="0"/>
              </a:spcAft>
              <a:buNone/>
            </a:pPr>
            <a:r>
              <a:rPr lang="en" sz="1600">
                <a:solidFill>
                  <a:srgbClr val="422E25"/>
                </a:solidFill>
                <a:latin typeface="Open Sans"/>
                <a:ea typeface="Open Sans"/>
                <a:cs typeface="Open Sans"/>
                <a:sym typeface="Open Sans"/>
              </a:rPr>
              <a:t>Government:</a:t>
            </a:r>
            <a:endParaRPr sz="1600">
              <a:solidFill>
                <a:srgbClr val="422E25"/>
              </a:solidFill>
              <a:latin typeface="Open Sans"/>
              <a:ea typeface="Open Sans"/>
              <a:cs typeface="Open Sans"/>
              <a:sym typeface="Open Sans"/>
            </a:endParaRPr>
          </a:p>
          <a:p>
            <a:pPr indent="-330200" lvl="0" marL="457200" rtl="0" algn="l">
              <a:spcBef>
                <a:spcPts val="0"/>
              </a:spcBef>
              <a:spcAft>
                <a:spcPts val="0"/>
              </a:spcAft>
              <a:buClr>
                <a:srgbClr val="422E25"/>
              </a:buClr>
              <a:buSzPts val="1600"/>
              <a:buFont typeface="Open Sans"/>
              <a:buChar char="●"/>
            </a:pPr>
            <a:r>
              <a:rPr lang="en" sz="1600">
                <a:solidFill>
                  <a:srgbClr val="422E25"/>
                </a:solidFill>
                <a:latin typeface="Open Sans"/>
                <a:ea typeface="Open Sans"/>
                <a:cs typeface="Open Sans"/>
                <a:sym typeface="Open Sans"/>
              </a:rPr>
              <a:t>SFG.5.USG.1</a:t>
            </a:r>
            <a:endParaRPr sz="1600">
              <a:solidFill>
                <a:srgbClr val="422E25"/>
              </a:solidFill>
              <a:latin typeface="Open Sans"/>
              <a:ea typeface="Open Sans"/>
              <a:cs typeface="Open Sans"/>
              <a:sym typeface="Open Sans"/>
            </a:endParaRPr>
          </a:p>
        </p:txBody>
      </p:sp>
      <p:sp>
        <p:nvSpPr>
          <p:cNvPr id="137" name="Google Shape;137;p23"/>
          <p:cNvSpPr/>
          <p:nvPr/>
        </p:nvSpPr>
        <p:spPr>
          <a:xfrm>
            <a:off x="972400" y="1838550"/>
            <a:ext cx="2746800" cy="317400"/>
          </a:xfrm>
          <a:prstGeom prst="mathMin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B03C"/>
        </a:solid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422E25"/>
                </a:solidFill>
                <a:latin typeface="Vollkorn"/>
                <a:ea typeface="Vollkorn"/>
                <a:cs typeface="Vollkorn"/>
                <a:sym typeface="Vollkorn"/>
              </a:rPr>
              <a:t>Overview &amp; Purpose</a:t>
            </a:r>
            <a:endParaRPr>
              <a:solidFill>
                <a:srgbClr val="422E25"/>
              </a:solidFill>
              <a:latin typeface="Vollkorn"/>
              <a:ea typeface="Vollkorn"/>
              <a:cs typeface="Vollkorn"/>
              <a:sym typeface="Vollkorn"/>
            </a:endParaRPr>
          </a:p>
        </p:txBody>
      </p:sp>
      <p:sp>
        <p:nvSpPr>
          <p:cNvPr id="63" name="Google Shape;63;p14"/>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200"/>
              </a:spcAft>
              <a:buNone/>
            </a:pPr>
            <a:r>
              <a:rPr lang="en" sz="2000">
                <a:solidFill>
                  <a:srgbClr val="422E25"/>
                </a:solidFill>
                <a:latin typeface="Open Sans"/>
                <a:ea typeface="Open Sans"/>
                <a:cs typeface="Open Sans"/>
                <a:sym typeface="Open Sans"/>
              </a:rPr>
              <a:t>Members of congress have a variety of responsibilities as civil servants. </a:t>
            </a:r>
            <a:r>
              <a:rPr lang="en" sz="2000">
                <a:solidFill>
                  <a:srgbClr val="422E25"/>
                </a:solidFill>
                <a:latin typeface="Open Sans"/>
                <a:ea typeface="Open Sans"/>
                <a:cs typeface="Open Sans"/>
                <a:sym typeface="Open Sans"/>
              </a:rPr>
              <a:t>Vic Snyder was the United States Representative of the Second District of Arkansas from 1997-2011. He supported a variety of projects both local and national. The purpose of this lesson is to teach students the different responsibilities of a member of congress by using Vic Snyder as an example. </a:t>
            </a:r>
            <a:endParaRPr sz="2000">
              <a:solidFill>
                <a:srgbClr val="422E25"/>
              </a:solidFill>
              <a:latin typeface="Open Sans"/>
              <a:ea typeface="Open Sans"/>
              <a:cs typeface="Open Sans"/>
              <a:sym typeface="Open Sans"/>
            </a:endParaRPr>
          </a:p>
        </p:txBody>
      </p:sp>
      <p:sp>
        <p:nvSpPr>
          <p:cNvPr id="64" name="Google Shape;64;p14"/>
          <p:cNvSpPr/>
          <p:nvPr/>
        </p:nvSpPr>
        <p:spPr>
          <a:xfrm>
            <a:off x="914700" y="2637425"/>
            <a:ext cx="2746800" cy="317400"/>
          </a:xfrm>
          <a:prstGeom prst="mathMin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CCC0"/>
        </a:solidFill>
      </p:bgPr>
    </p:bg>
    <p:spTree>
      <p:nvGrpSpPr>
        <p:cNvPr id="68" name="Shape 68"/>
        <p:cNvGrpSpPr/>
        <p:nvPr/>
      </p:nvGrpSpPr>
      <p:grpSpPr>
        <a:xfrm>
          <a:off x="0" y="0"/>
          <a:ext cx="0" cy="0"/>
          <a:chOff x="0" y="0"/>
          <a:chExt cx="0" cy="0"/>
        </a:xfrm>
      </p:grpSpPr>
      <p:sp>
        <p:nvSpPr>
          <p:cNvPr id="69" name="Google Shape;69;p15"/>
          <p:cNvSpPr txBox="1"/>
          <p:nvPr/>
        </p:nvSpPr>
        <p:spPr>
          <a:xfrm>
            <a:off x="550975" y="1424650"/>
            <a:ext cx="7448700" cy="2616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rgbClr val="422E25"/>
              </a:buClr>
              <a:buSzPts val="2000"/>
              <a:buFont typeface="Open Sans"/>
              <a:buChar char="●"/>
            </a:pPr>
            <a:r>
              <a:rPr lang="en" sz="2000">
                <a:solidFill>
                  <a:srgbClr val="422E25"/>
                </a:solidFill>
                <a:latin typeface="Open Sans"/>
                <a:ea typeface="Open Sans"/>
                <a:cs typeface="Open Sans"/>
                <a:sym typeface="Open Sans"/>
              </a:rPr>
              <a:t>Students will be able to read and understand the different responsibilities Vic Snyder performed during his term. </a:t>
            </a:r>
            <a:endParaRPr sz="2000">
              <a:solidFill>
                <a:srgbClr val="422E25"/>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2000">
              <a:solidFill>
                <a:srgbClr val="422E25"/>
              </a:solidFill>
              <a:latin typeface="Open Sans"/>
              <a:ea typeface="Open Sans"/>
              <a:cs typeface="Open Sans"/>
              <a:sym typeface="Open Sans"/>
            </a:endParaRPr>
          </a:p>
          <a:p>
            <a:pPr indent="-355600" lvl="0" marL="457200" rtl="0" algn="l">
              <a:lnSpc>
                <a:spcPct val="115000"/>
              </a:lnSpc>
              <a:spcBef>
                <a:spcPts val="0"/>
              </a:spcBef>
              <a:spcAft>
                <a:spcPts val="0"/>
              </a:spcAft>
              <a:buClr>
                <a:srgbClr val="422E25"/>
              </a:buClr>
              <a:buSzPts val="2000"/>
              <a:buFont typeface="Open Sans"/>
              <a:buChar char="●"/>
            </a:pPr>
            <a:r>
              <a:rPr lang="en" sz="2000">
                <a:solidFill>
                  <a:srgbClr val="422E25"/>
                </a:solidFill>
                <a:latin typeface="Open Sans"/>
                <a:ea typeface="Open Sans"/>
                <a:cs typeface="Open Sans"/>
                <a:sym typeface="Open Sans"/>
              </a:rPr>
              <a:t>Students will be able to make a list of the different responsibilities of a congressperson and write down important information in a graphic organizer.</a:t>
            </a:r>
            <a:endParaRPr sz="2000">
              <a:solidFill>
                <a:srgbClr val="422E25"/>
              </a:solidFill>
              <a:latin typeface="Open Sans"/>
              <a:ea typeface="Open Sans"/>
              <a:cs typeface="Open Sans"/>
              <a:sym typeface="Open Sans"/>
            </a:endParaRPr>
          </a:p>
        </p:txBody>
      </p:sp>
      <p:sp>
        <p:nvSpPr>
          <p:cNvPr id="70" name="Google Shape;70;p15"/>
          <p:cNvSpPr txBox="1"/>
          <p:nvPr/>
        </p:nvSpPr>
        <p:spPr>
          <a:xfrm>
            <a:off x="434200" y="244925"/>
            <a:ext cx="6412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200">
                <a:solidFill>
                  <a:srgbClr val="422E25"/>
                </a:solidFill>
                <a:latin typeface="Vollkorn"/>
                <a:ea typeface="Vollkorn"/>
                <a:cs typeface="Vollkorn"/>
                <a:sym typeface="Vollkorn"/>
              </a:rPr>
              <a:t>Objectives</a:t>
            </a:r>
            <a:endParaRPr sz="4200">
              <a:solidFill>
                <a:srgbClr val="422E25"/>
              </a:solidFill>
              <a:latin typeface="Vollkorn"/>
              <a:ea typeface="Vollkorn"/>
              <a:cs typeface="Vollkorn"/>
              <a:sym typeface="Vollkor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B03C"/>
        </a:soli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265500" y="1160225"/>
            <a:ext cx="4045200" cy="1707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rgbClr val="422E25"/>
                </a:solidFill>
                <a:latin typeface="Vollkorn"/>
                <a:ea typeface="Vollkorn"/>
                <a:cs typeface="Vollkorn"/>
                <a:sym typeface="Vollkorn"/>
              </a:rPr>
              <a:t>Activity</a:t>
            </a:r>
            <a:endParaRPr>
              <a:solidFill>
                <a:srgbClr val="422E25"/>
              </a:solidFill>
              <a:latin typeface="Vollkorn"/>
              <a:ea typeface="Vollkorn"/>
              <a:cs typeface="Vollkorn"/>
              <a:sym typeface="Vollkorn"/>
            </a:endParaRPr>
          </a:p>
        </p:txBody>
      </p:sp>
      <p:sp>
        <p:nvSpPr>
          <p:cNvPr id="76" name="Google Shape;76;p16"/>
          <p:cNvSpPr txBox="1"/>
          <p:nvPr>
            <p:ph idx="2" type="body"/>
          </p:nvPr>
        </p:nvSpPr>
        <p:spPr>
          <a:xfrm>
            <a:off x="4852000" y="724200"/>
            <a:ext cx="4045200" cy="36951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lang="en" sz="2000">
                <a:solidFill>
                  <a:srgbClr val="422E25"/>
                </a:solidFill>
                <a:latin typeface="Open Sans"/>
                <a:ea typeface="Open Sans"/>
                <a:cs typeface="Open Sans"/>
                <a:sym typeface="Open Sans"/>
              </a:rPr>
              <a:t>The teacher and students will review several photos and short histories on the different responsibilities that Vic Snyder performed. Students will take information that they feel is imperative to the guiding questions and fill out a </a:t>
            </a:r>
            <a:r>
              <a:rPr lang="en" sz="2000">
                <a:solidFill>
                  <a:srgbClr val="422E25"/>
                </a:solidFill>
                <a:latin typeface="Open Sans"/>
                <a:ea typeface="Open Sans"/>
                <a:cs typeface="Open Sans"/>
                <a:sym typeface="Open Sans"/>
              </a:rPr>
              <a:t>graphic organizer</a:t>
            </a:r>
            <a:r>
              <a:rPr lang="en" sz="2000">
                <a:solidFill>
                  <a:srgbClr val="422E25"/>
                </a:solidFill>
                <a:latin typeface="Open Sans"/>
                <a:ea typeface="Open Sans"/>
                <a:cs typeface="Open Sans"/>
                <a:sym typeface="Open Sans"/>
              </a:rPr>
              <a:t>.</a:t>
            </a:r>
            <a:endParaRPr sz="2000">
              <a:solidFill>
                <a:srgbClr val="422E25"/>
              </a:solidFill>
              <a:latin typeface="Open Sans"/>
              <a:ea typeface="Open Sans"/>
              <a:cs typeface="Open Sans"/>
              <a:sym typeface="Open Sans"/>
            </a:endParaRPr>
          </a:p>
        </p:txBody>
      </p:sp>
      <p:sp>
        <p:nvSpPr>
          <p:cNvPr id="77" name="Google Shape;77;p16"/>
          <p:cNvSpPr/>
          <p:nvPr/>
        </p:nvSpPr>
        <p:spPr>
          <a:xfrm>
            <a:off x="914700" y="2254350"/>
            <a:ext cx="2746800" cy="317400"/>
          </a:xfrm>
          <a:prstGeom prst="mathMin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CCC0"/>
        </a:solidFill>
      </p:bgPr>
    </p:bg>
    <p:spTree>
      <p:nvGrpSpPr>
        <p:cNvPr id="81" name="Shape 81"/>
        <p:cNvGrpSpPr/>
        <p:nvPr/>
      </p:nvGrpSpPr>
      <p:grpSpPr>
        <a:xfrm>
          <a:off x="0" y="0"/>
          <a:ext cx="0" cy="0"/>
          <a:chOff x="0" y="0"/>
          <a:chExt cx="0" cy="0"/>
        </a:xfrm>
      </p:grpSpPr>
      <p:sp>
        <p:nvSpPr>
          <p:cNvPr id="82" name="Google Shape;82;p17"/>
          <p:cNvSpPr txBox="1"/>
          <p:nvPr/>
        </p:nvSpPr>
        <p:spPr>
          <a:xfrm>
            <a:off x="43800" y="98475"/>
            <a:ext cx="6303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422E25"/>
                </a:solidFill>
                <a:latin typeface="Vollkorn"/>
                <a:ea typeface="Vollkorn"/>
                <a:cs typeface="Vollkorn"/>
                <a:sym typeface="Vollkorn"/>
              </a:rPr>
              <a:t>Community Engagement</a:t>
            </a:r>
            <a:endParaRPr sz="3200">
              <a:solidFill>
                <a:srgbClr val="422E25"/>
              </a:solidFill>
              <a:latin typeface="Vollkorn"/>
              <a:ea typeface="Vollkorn"/>
              <a:cs typeface="Vollkorn"/>
              <a:sym typeface="Vollkorn"/>
            </a:endParaRPr>
          </a:p>
        </p:txBody>
      </p:sp>
      <p:sp>
        <p:nvSpPr>
          <p:cNvPr id="83" name="Google Shape;83;p17"/>
          <p:cNvSpPr txBox="1"/>
          <p:nvPr/>
        </p:nvSpPr>
        <p:spPr>
          <a:xfrm>
            <a:off x="5640500" y="792300"/>
            <a:ext cx="3276600" cy="3558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rgbClr val="422E25"/>
                </a:solidFill>
                <a:latin typeface="Open Sans"/>
                <a:ea typeface="Open Sans"/>
                <a:cs typeface="Open Sans"/>
                <a:sym typeface="Open Sans"/>
              </a:rPr>
              <a:t>Vic Snyder conducted countless community office hours sessions at various grocery stores and public places throughout Arkansas. The purpose of these sessions was to provide a space for citizens to raise concerns and offer advice for how to improve their communities in the Second District. </a:t>
            </a:r>
            <a:endParaRPr>
              <a:solidFill>
                <a:srgbClr val="422E25"/>
              </a:solidFill>
              <a:latin typeface="Open Sans"/>
              <a:ea typeface="Open Sans"/>
              <a:cs typeface="Open Sans"/>
              <a:sym typeface="Open Sans"/>
            </a:endParaRPr>
          </a:p>
        </p:txBody>
      </p:sp>
      <p:pic>
        <p:nvPicPr>
          <p:cNvPr descr="Snyder stands at the door to a grocery store and talks with two older men" id="84" name="Google Shape;84;p17" title="Vic Snyder conducts community office hours at a grocery store"/>
          <p:cNvPicPr preferRelativeResize="0"/>
          <p:nvPr/>
        </p:nvPicPr>
        <p:blipFill rotWithShape="1">
          <a:blip r:embed="rId3">
            <a:alphaModFix/>
          </a:blip>
          <a:srcRect b="2256" l="2216" r="2263" t="2113"/>
          <a:stretch/>
        </p:blipFill>
        <p:spPr>
          <a:xfrm>
            <a:off x="229525" y="909763"/>
            <a:ext cx="5087595" cy="3669838"/>
          </a:xfrm>
          <a:prstGeom prst="rect">
            <a:avLst/>
          </a:prstGeom>
          <a:noFill/>
          <a:ln>
            <a:noFill/>
          </a:ln>
        </p:spPr>
      </p:pic>
      <p:sp>
        <p:nvSpPr>
          <p:cNvPr id="85" name="Google Shape;85;p17"/>
          <p:cNvSpPr txBox="1"/>
          <p:nvPr/>
        </p:nvSpPr>
        <p:spPr>
          <a:xfrm>
            <a:off x="229525" y="4633925"/>
            <a:ext cx="4235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Open Sans"/>
                <a:ea typeface="Open Sans"/>
                <a:cs typeface="Open Sans"/>
                <a:sym typeface="Open Sans"/>
              </a:rPr>
              <a:t>Vic Snyder conducts community office hours at a grocery store, circa 1996-1997</a:t>
            </a:r>
            <a:endParaRPr sz="800">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CCC0"/>
        </a:solidFill>
      </p:bgPr>
    </p:bg>
    <p:spTree>
      <p:nvGrpSpPr>
        <p:cNvPr id="89" name="Shape 89"/>
        <p:cNvGrpSpPr/>
        <p:nvPr/>
      </p:nvGrpSpPr>
      <p:grpSpPr>
        <a:xfrm>
          <a:off x="0" y="0"/>
          <a:ext cx="0" cy="0"/>
          <a:chOff x="0" y="0"/>
          <a:chExt cx="0" cy="0"/>
        </a:xfrm>
      </p:grpSpPr>
      <p:pic>
        <p:nvPicPr>
          <p:cNvPr descr="Snyder sits in a classroom at a small table with eight young children and their teacher" id="90" name="Google Shape;90;p18" title="Vic Snyder visits a Conway day care center"/>
          <p:cNvPicPr preferRelativeResize="0"/>
          <p:nvPr/>
        </p:nvPicPr>
        <p:blipFill rotWithShape="1">
          <a:blip r:embed="rId3">
            <a:alphaModFix/>
          </a:blip>
          <a:srcRect b="4831" l="4481" r="3867" t="3484"/>
          <a:stretch/>
        </p:blipFill>
        <p:spPr>
          <a:xfrm>
            <a:off x="152401" y="1559475"/>
            <a:ext cx="2826725" cy="2024551"/>
          </a:xfrm>
          <a:prstGeom prst="rect">
            <a:avLst/>
          </a:prstGeom>
          <a:noFill/>
          <a:ln>
            <a:noFill/>
          </a:ln>
        </p:spPr>
      </p:pic>
      <p:sp>
        <p:nvSpPr>
          <p:cNvPr id="91" name="Google Shape;91;p18"/>
          <p:cNvSpPr txBox="1"/>
          <p:nvPr/>
        </p:nvSpPr>
        <p:spPr>
          <a:xfrm>
            <a:off x="152400" y="3584025"/>
            <a:ext cx="29133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Open Sans"/>
                <a:ea typeface="Open Sans"/>
                <a:cs typeface="Open Sans"/>
                <a:sym typeface="Open Sans"/>
              </a:rPr>
              <a:t>Vic Snyder visits a Conway day care center, January 1998</a:t>
            </a:r>
            <a:endParaRPr sz="800">
              <a:latin typeface="Open Sans"/>
              <a:ea typeface="Open Sans"/>
              <a:cs typeface="Open Sans"/>
              <a:sym typeface="Open Sans"/>
            </a:endParaRPr>
          </a:p>
        </p:txBody>
      </p:sp>
      <p:sp>
        <p:nvSpPr>
          <p:cNvPr id="92" name="Google Shape;92;p18"/>
          <p:cNvSpPr txBox="1"/>
          <p:nvPr/>
        </p:nvSpPr>
        <p:spPr>
          <a:xfrm>
            <a:off x="3117725" y="4289900"/>
            <a:ext cx="2256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Open Sans"/>
                <a:ea typeface="Open Sans"/>
                <a:cs typeface="Open Sans"/>
                <a:sym typeface="Open Sans"/>
              </a:rPr>
              <a:t>Vic Snyder visits Booker T Washington elementary school for Astronaut Day with NASA astronaut Kalpana Chawla, April 1999</a:t>
            </a:r>
            <a:endParaRPr sz="800">
              <a:latin typeface="Open Sans"/>
              <a:ea typeface="Open Sans"/>
              <a:cs typeface="Open Sans"/>
              <a:sym typeface="Open Sans"/>
            </a:endParaRPr>
          </a:p>
        </p:txBody>
      </p:sp>
      <p:sp>
        <p:nvSpPr>
          <p:cNvPr id="93" name="Google Shape;93;p18"/>
          <p:cNvSpPr txBox="1"/>
          <p:nvPr/>
        </p:nvSpPr>
        <p:spPr>
          <a:xfrm>
            <a:off x="5640500" y="792300"/>
            <a:ext cx="3276600" cy="3558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rgbClr val="422E25"/>
                </a:solidFill>
                <a:latin typeface="Open Sans"/>
                <a:ea typeface="Open Sans"/>
                <a:cs typeface="Open Sans"/>
                <a:sym typeface="Open Sans"/>
              </a:rPr>
              <a:t>Part of a congressperson’s job is to be engaged with the communities that they represent. Members of congress are engaged by visiting different schools to talk with students about the importance of politics, history, or community issues. They can also encourage students in their interests and answer any questions they might have.</a:t>
            </a:r>
            <a:endParaRPr>
              <a:solidFill>
                <a:srgbClr val="422E25"/>
              </a:solidFill>
              <a:latin typeface="Open Sans"/>
              <a:ea typeface="Open Sans"/>
              <a:cs typeface="Open Sans"/>
              <a:sym typeface="Open Sans"/>
            </a:endParaRPr>
          </a:p>
        </p:txBody>
      </p:sp>
      <p:sp>
        <p:nvSpPr>
          <p:cNvPr id="94" name="Google Shape;94;p18"/>
          <p:cNvSpPr txBox="1"/>
          <p:nvPr/>
        </p:nvSpPr>
        <p:spPr>
          <a:xfrm>
            <a:off x="43800" y="98475"/>
            <a:ext cx="6303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422E25"/>
                </a:solidFill>
                <a:latin typeface="Vollkorn"/>
                <a:ea typeface="Vollkorn"/>
                <a:cs typeface="Vollkorn"/>
                <a:sym typeface="Vollkorn"/>
              </a:rPr>
              <a:t>Community Engagement</a:t>
            </a:r>
            <a:endParaRPr sz="3200">
              <a:solidFill>
                <a:srgbClr val="422E25"/>
              </a:solidFill>
              <a:latin typeface="Vollkorn"/>
              <a:ea typeface="Vollkorn"/>
              <a:cs typeface="Vollkorn"/>
              <a:sym typeface="Vollkorn"/>
            </a:endParaRPr>
          </a:p>
        </p:txBody>
      </p:sp>
      <p:pic>
        <p:nvPicPr>
          <p:cNvPr descr="Snyder poses with Kalpana Chawla and a small boy. The boy holds a blow-up astronaut toy, and Snyder holds a blow-up space shuttle toy. Chawla wears her blue NASA uniform" id="95" name="Google Shape;95;p18" title="Astronaut Day with Kalpana Chawla"/>
          <p:cNvPicPr preferRelativeResize="0"/>
          <p:nvPr/>
        </p:nvPicPr>
        <p:blipFill>
          <a:blip r:embed="rId4">
            <a:alphaModFix/>
          </a:blip>
          <a:stretch>
            <a:fillRect/>
          </a:stretch>
        </p:blipFill>
        <p:spPr>
          <a:xfrm>
            <a:off x="3137750" y="917725"/>
            <a:ext cx="2256299" cy="33377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CCC0"/>
        </a:solidFill>
      </p:bgPr>
    </p:bg>
    <p:spTree>
      <p:nvGrpSpPr>
        <p:cNvPr id="99" name="Shape 99"/>
        <p:cNvGrpSpPr/>
        <p:nvPr/>
      </p:nvGrpSpPr>
      <p:grpSpPr>
        <a:xfrm>
          <a:off x="0" y="0"/>
          <a:ext cx="0" cy="0"/>
          <a:chOff x="0" y="0"/>
          <a:chExt cx="0" cy="0"/>
        </a:xfrm>
      </p:grpSpPr>
      <p:sp>
        <p:nvSpPr>
          <p:cNvPr id="100" name="Google Shape;100;p19"/>
          <p:cNvSpPr txBox="1"/>
          <p:nvPr/>
        </p:nvSpPr>
        <p:spPr>
          <a:xfrm>
            <a:off x="230300" y="792300"/>
            <a:ext cx="3276600" cy="3558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rgbClr val="422E25"/>
                </a:solidFill>
                <a:latin typeface="Open Sans"/>
                <a:ea typeface="Open Sans"/>
                <a:cs typeface="Open Sans"/>
                <a:sym typeface="Open Sans"/>
              </a:rPr>
              <a:t>Congressman </a:t>
            </a:r>
            <a:r>
              <a:rPr lang="en">
                <a:solidFill>
                  <a:srgbClr val="422E25"/>
                </a:solidFill>
                <a:latin typeface="Open Sans"/>
                <a:ea typeface="Open Sans"/>
                <a:cs typeface="Open Sans"/>
                <a:sym typeface="Open Sans"/>
              </a:rPr>
              <a:t>V</a:t>
            </a:r>
            <a:r>
              <a:rPr lang="en">
                <a:solidFill>
                  <a:srgbClr val="422E25"/>
                </a:solidFill>
                <a:latin typeface="Open Sans"/>
                <a:ea typeface="Open Sans"/>
                <a:cs typeface="Open Sans"/>
                <a:sym typeface="Open Sans"/>
              </a:rPr>
              <a:t>ic Snyder participated in many projects in Arkansas. During his terms in congress, Snyder helped the Mosaic Templars Cultural Center, the Big Dam Bridge Foundation, and various water projects. His role was to obtain funding from the Congressional Appropriations Committee to support projects and speak about them to the public. Without this funding, these projects would be incomplete.</a:t>
            </a:r>
            <a:r>
              <a:rPr lang="en">
                <a:solidFill>
                  <a:srgbClr val="422E25"/>
                </a:solidFill>
                <a:latin typeface="Open Sans"/>
                <a:ea typeface="Open Sans"/>
                <a:cs typeface="Open Sans"/>
                <a:sym typeface="Open Sans"/>
              </a:rPr>
              <a:t> </a:t>
            </a:r>
            <a:endParaRPr>
              <a:solidFill>
                <a:srgbClr val="422E25"/>
              </a:solidFill>
              <a:latin typeface="Open Sans"/>
              <a:ea typeface="Open Sans"/>
              <a:cs typeface="Open Sans"/>
              <a:sym typeface="Open Sans"/>
            </a:endParaRPr>
          </a:p>
          <a:p>
            <a:pPr indent="0" lvl="0" marL="0" rtl="0" algn="ctr">
              <a:lnSpc>
                <a:spcPct val="100000"/>
              </a:lnSpc>
              <a:spcBef>
                <a:spcPts val="0"/>
              </a:spcBef>
              <a:spcAft>
                <a:spcPts val="0"/>
              </a:spcAft>
              <a:buNone/>
            </a:pPr>
            <a:r>
              <a:t/>
            </a:r>
            <a:endParaRPr>
              <a:solidFill>
                <a:srgbClr val="422E25"/>
              </a:solidFill>
              <a:latin typeface="Open Sans"/>
              <a:ea typeface="Open Sans"/>
              <a:cs typeface="Open Sans"/>
              <a:sym typeface="Open Sans"/>
            </a:endParaRPr>
          </a:p>
          <a:p>
            <a:pPr indent="0" lvl="0" marL="0" rtl="0" algn="ctr">
              <a:spcBef>
                <a:spcPts val="0"/>
              </a:spcBef>
              <a:spcAft>
                <a:spcPts val="0"/>
              </a:spcAft>
              <a:buClr>
                <a:schemeClr val="dk1"/>
              </a:buClr>
              <a:buSzPts val="1100"/>
              <a:buFont typeface="Arial"/>
              <a:buNone/>
            </a:pPr>
            <a:r>
              <a:rPr lang="en" u="sng">
                <a:solidFill>
                  <a:schemeClr val="hlink"/>
                </a:solidFill>
                <a:latin typeface="Open Sans"/>
                <a:ea typeface="Open Sans"/>
                <a:cs typeface="Open Sans"/>
                <a:sym typeface="Open Sans"/>
                <a:hlinkClick r:id="rId3"/>
              </a:rPr>
              <a:t>Download Congressman Vic Snyder’s letter about Mosaic Templars</a:t>
            </a:r>
            <a:endParaRPr>
              <a:solidFill>
                <a:srgbClr val="422E25"/>
              </a:solidFill>
              <a:latin typeface="Open Sans"/>
              <a:ea typeface="Open Sans"/>
              <a:cs typeface="Open Sans"/>
              <a:sym typeface="Open Sans"/>
            </a:endParaRPr>
          </a:p>
        </p:txBody>
      </p:sp>
      <p:pic>
        <p:nvPicPr>
          <p:cNvPr id="101" name="Google Shape;101;p19"/>
          <p:cNvPicPr preferRelativeResize="0"/>
          <p:nvPr/>
        </p:nvPicPr>
        <p:blipFill>
          <a:blip r:embed="rId4">
            <a:alphaModFix/>
          </a:blip>
          <a:stretch>
            <a:fillRect/>
          </a:stretch>
        </p:blipFill>
        <p:spPr>
          <a:xfrm>
            <a:off x="5065200" y="80788"/>
            <a:ext cx="3843551" cy="4981925"/>
          </a:xfrm>
          <a:prstGeom prst="rect">
            <a:avLst/>
          </a:prstGeom>
          <a:noFill/>
          <a:ln>
            <a:noFill/>
          </a:ln>
        </p:spPr>
      </p:pic>
      <p:sp>
        <p:nvSpPr>
          <p:cNvPr id="102" name="Google Shape;102;p19"/>
          <p:cNvSpPr txBox="1"/>
          <p:nvPr/>
        </p:nvSpPr>
        <p:spPr>
          <a:xfrm>
            <a:off x="43800" y="98475"/>
            <a:ext cx="6303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422E25"/>
                </a:solidFill>
                <a:latin typeface="Vollkorn"/>
                <a:ea typeface="Vollkorn"/>
                <a:cs typeface="Vollkorn"/>
                <a:sym typeface="Vollkorn"/>
              </a:rPr>
              <a:t>Provide Funding</a:t>
            </a:r>
            <a:endParaRPr sz="3200">
              <a:solidFill>
                <a:srgbClr val="422E25"/>
              </a:solidFill>
              <a:latin typeface="Vollkorn"/>
              <a:ea typeface="Vollkorn"/>
              <a:cs typeface="Vollkorn"/>
              <a:sym typeface="Vollkor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CCC0"/>
        </a:solidFill>
      </p:bgPr>
    </p:bg>
    <p:spTree>
      <p:nvGrpSpPr>
        <p:cNvPr id="106" name="Shape 106"/>
        <p:cNvGrpSpPr/>
        <p:nvPr/>
      </p:nvGrpSpPr>
      <p:grpSpPr>
        <a:xfrm>
          <a:off x="0" y="0"/>
          <a:ext cx="0" cy="0"/>
          <a:chOff x="0" y="0"/>
          <a:chExt cx="0" cy="0"/>
        </a:xfrm>
      </p:grpSpPr>
      <p:sp>
        <p:nvSpPr>
          <p:cNvPr id="107" name="Google Shape;107;p20"/>
          <p:cNvSpPr txBox="1"/>
          <p:nvPr/>
        </p:nvSpPr>
        <p:spPr>
          <a:xfrm>
            <a:off x="386100" y="862650"/>
            <a:ext cx="5196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22E25"/>
                </a:solidFill>
                <a:latin typeface="Open Sans"/>
                <a:ea typeface="Open Sans"/>
                <a:cs typeface="Open Sans"/>
                <a:sym typeface="Open Sans"/>
              </a:rPr>
              <a:t>As a member of the House Committee on Armed Services and the House Committee on Veterans’ Affairs, Congressman Vic Snyder drafted legislation and participated in events that helped active military members and veterans.</a:t>
            </a:r>
            <a:endParaRPr>
              <a:solidFill>
                <a:srgbClr val="422E25"/>
              </a:solidFill>
              <a:latin typeface="Open Sans"/>
              <a:ea typeface="Open Sans"/>
              <a:cs typeface="Open Sans"/>
              <a:sym typeface="Open Sans"/>
            </a:endParaRPr>
          </a:p>
        </p:txBody>
      </p:sp>
      <p:sp>
        <p:nvSpPr>
          <p:cNvPr id="108" name="Google Shape;108;p20"/>
          <p:cNvSpPr txBox="1"/>
          <p:nvPr/>
        </p:nvSpPr>
        <p:spPr>
          <a:xfrm>
            <a:off x="252100" y="4569925"/>
            <a:ext cx="41874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latin typeface="Open Sans"/>
                <a:ea typeface="Open Sans"/>
                <a:cs typeface="Open Sans"/>
                <a:sym typeface="Open Sans"/>
              </a:rPr>
              <a:t>Snyder presents an award to Joe Glover at the Veterans of Foreign Wars Memorial in Perryville, Arkansas, December 1997</a:t>
            </a:r>
            <a:endParaRPr sz="800">
              <a:solidFill>
                <a:srgbClr val="422E25"/>
              </a:solidFill>
              <a:latin typeface="Open Sans"/>
              <a:ea typeface="Open Sans"/>
              <a:cs typeface="Open Sans"/>
              <a:sym typeface="Open Sans"/>
            </a:endParaRPr>
          </a:p>
        </p:txBody>
      </p:sp>
      <p:sp>
        <p:nvSpPr>
          <p:cNvPr id="109" name="Google Shape;109;p20"/>
          <p:cNvSpPr txBox="1"/>
          <p:nvPr/>
        </p:nvSpPr>
        <p:spPr>
          <a:xfrm>
            <a:off x="5667000" y="4569925"/>
            <a:ext cx="27309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Open Sans"/>
                <a:ea typeface="Open Sans"/>
                <a:cs typeface="Open Sans"/>
                <a:sym typeface="Open Sans"/>
              </a:rPr>
              <a:t>Snyder at a military send-off, June 1999</a:t>
            </a:r>
            <a:endParaRPr sz="800">
              <a:latin typeface="Open Sans"/>
              <a:ea typeface="Open Sans"/>
              <a:cs typeface="Open Sans"/>
              <a:sym typeface="Open Sans"/>
            </a:endParaRPr>
          </a:p>
        </p:txBody>
      </p:sp>
      <p:sp>
        <p:nvSpPr>
          <p:cNvPr id="110" name="Google Shape;110;p20"/>
          <p:cNvSpPr txBox="1"/>
          <p:nvPr/>
        </p:nvSpPr>
        <p:spPr>
          <a:xfrm>
            <a:off x="43800" y="98475"/>
            <a:ext cx="6303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422E25"/>
                </a:solidFill>
                <a:latin typeface="Vollkorn"/>
                <a:ea typeface="Vollkorn"/>
                <a:cs typeface="Vollkorn"/>
                <a:sym typeface="Vollkorn"/>
              </a:rPr>
              <a:t>Congressional Committees</a:t>
            </a:r>
            <a:endParaRPr sz="3200">
              <a:solidFill>
                <a:srgbClr val="422E25"/>
              </a:solidFill>
              <a:latin typeface="Vollkorn"/>
              <a:ea typeface="Vollkorn"/>
              <a:cs typeface="Vollkorn"/>
              <a:sym typeface="Vollkorn"/>
            </a:endParaRPr>
          </a:p>
        </p:txBody>
      </p:sp>
      <p:pic>
        <p:nvPicPr>
          <p:cNvPr descr="Snyder gives a speech outside. Military personnel and veterans sit and stand holding flags and parade guns behind him. An old man stands next to Snyder at the podium" id="111" name="Google Shape;111;p20" title="Award presentation at the Veterans of Foreign Wars Memorial"/>
          <p:cNvPicPr preferRelativeResize="0"/>
          <p:nvPr/>
        </p:nvPicPr>
        <p:blipFill>
          <a:blip r:embed="rId3">
            <a:alphaModFix/>
          </a:blip>
          <a:stretch>
            <a:fillRect/>
          </a:stretch>
        </p:blipFill>
        <p:spPr>
          <a:xfrm>
            <a:off x="494975" y="1939750"/>
            <a:ext cx="3701625" cy="2517125"/>
          </a:xfrm>
          <a:prstGeom prst="rect">
            <a:avLst/>
          </a:prstGeom>
          <a:noFill/>
          <a:ln>
            <a:noFill/>
          </a:ln>
        </p:spPr>
      </p:pic>
      <p:pic>
        <p:nvPicPr>
          <p:cNvPr descr="Snyder stands in a line with several other military personnel. They shake soldiers hands as the soldiers board an airplane, carrying packs and guns on their backs" id="112" name="Google Shape;112;p20" title="Snyder and adjutant General Don Morrow attending a military send-off"/>
          <p:cNvPicPr preferRelativeResize="0"/>
          <p:nvPr/>
        </p:nvPicPr>
        <p:blipFill>
          <a:blip r:embed="rId4">
            <a:alphaModFix/>
          </a:blip>
          <a:stretch>
            <a:fillRect/>
          </a:stretch>
        </p:blipFill>
        <p:spPr>
          <a:xfrm>
            <a:off x="5751814" y="629950"/>
            <a:ext cx="2561261" cy="3883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CCC0"/>
        </a:solidFill>
      </p:bgPr>
    </p:bg>
    <p:spTree>
      <p:nvGrpSpPr>
        <p:cNvPr id="116" name="Shape 116"/>
        <p:cNvGrpSpPr/>
        <p:nvPr/>
      </p:nvGrpSpPr>
      <p:grpSpPr>
        <a:xfrm>
          <a:off x="0" y="0"/>
          <a:ext cx="0" cy="0"/>
          <a:chOff x="0" y="0"/>
          <a:chExt cx="0" cy="0"/>
        </a:xfrm>
      </p:grpSpPr>
      <p:sp>
        <p:nvSpPr>
          <p:cNvPr id="117" name="Google Shape;117;p21"/>
          <p:cNvSpPr txBox="1"/>
          <p:nvPr/>
        </p:nvSpPr>
        <p:spPr>
          <a:xfrm>
            <a:off x="386100" y="862650"/>
            <a:ext cx="8371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22E25"/>
                </a:solidFill>
                <a:latin typeface="Open Sans"/>
                <a:ea typeface="Open Sans"/>
                <a:cs typeface="Open Sans"/>
                <a:sym typeface="Open Sans"/>
              </a:rPr>
              <a:t>Congressman Snyder participated in various diplomatic trips abroad and hosted diplomats that came to visit Arkansas. </a:t>
            </a:r>
            <a:endParaRPr>
              <a:solidFill>
                <a:srgbClr val="422E25"/>
              </a:solidFill>
              <a:latin typeface="Open Sans"/>
              <a:ea typeface="Open Sans"/>
              <a:cs typeface="Open Sans"/>
              <a:sym typeface="Open Sans"/>
            </a:endParaRPr>
          </a:p>
        </p:txBody>
      </p:sp>
      <p:pic>
        <p:nvPicPr>
          <p:cNvPr descr="Snyder poses for a group shot with a large group of adults and children in Ethiopia" id="118" name="Google Shape;118;p21" title="Diplomatic trip to Ethiopia"/>
          <p:cNvPicPr preferRelativeResize="0"/>
          <p:nvPr/>
        </p:nvPicPr>
        <p:blipFill rotWithShape="1">
          <a:blip r:embed="rId3">
            <a:alphaModFix/>
          </a:blip>
          <a:srcRect b="5829" l="3395" r="3572" t="3787"/>
          <a:stretch/>
        </p:blipFill>
        <p:spPr>
          <a:xfrm>
            <a:off x="252100" y="1639900"/>
            <a:ext cx="4187425" cy="2816979"/>
          </a:xfrm>
          <a:prstGeom prst="rect">
            <a:avLst/>
          </a:prstGeom>
          <a:noFill/>
          <a:ln>
            <a:noFill/>
          </a:ln>
        </p:spPr>
      </p:pic>
      <p:pic>
        <p:nvPicPr>
          <p:cNvPr descr="Vic Snyder is in a hospital room with two injured women. Yola Monakhov lies in a hospital bed with her arms under her head and talks to Snyder. The other woman is in a wheelchair next to the bed" id="119" name="Google Shape;119;p21" title="Snyder visiting journalist Yola Monakhov"/>
          <p:cNvPicPr preferRelativeResize="0"/>
          <p:nvPr/>
        </p:nvPicPr>
        <p:blipFill rotWithShape="1">
          <a:blip r:embed="rId4">
            <a:alphaModFix/>
          </a:blip>
          <a:srcRect b="4809" l="1942" r="2372" t="3396"/>
          <a:stretch/>
        </p:blipFill>
        <p:spPr>
          <a:xfrm>
            <a:off x="4606225" y="1639900"/>
            <a:ext cx="4302550" cy="2816974"/>
          </a:xfrm>
          <a:prstGeom prst="rect">
            <a:avLst/>
          </a:prstGeom>
          <a:noFill/>
          <a:ln>
            <a:noFill/>
          </a:ln>
        </p:spPr>
      </p:pic>
      <p:sp>
        <p:nvSpPr>
          <p:cNvPr id="120" name="Google Shape;120;p21"/>
          <p:cNvSpPr txBox="1"/>
          <p:nvPr/>
        </p:nvSpPr>
        <p:spPr>
          <a:xfrm>
            <a:off x="252100" y="4569925"/>
            <a:ext cx="41874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rgbClr val="422E25"/>
                </a:solidFill>
                <a:latin typeface="Open Sans"/>
                <a:ea typeface="Open Sans"/>
                <a:cs typeface="Open Sans"/>
                <a:sym typeface="Open Sans"/>
              </a:rPr>
              <a:t>Snyder on a diplomatic trip in Ethiopia, July 1999</a:t>
            </a:r>
            <a:endParaRPr sz="800">
              <a:solidFill>
                <a:srgbClr val="422E25"/>
              </a:solidFill>
              <a:latin typeface="Open Sans"/>
              <a:ea typeface="Open Sans"/>
              <a:cs typeface="Open Sans"/>
              <a:sym typeface="Open Sans"/>
            </a:endParaRPr>
          </a:p>
        </p:txBody>
      </p:sp>
      <p:sp>
        <p:nvSpPr>
          <p:cNvPr id="121" name="Google Shape;121;p21"/>
          <p:cNvSpPr txBox="1"/>
          <p:nvPr/>
        </p:nvSpPr>
        <p:spPr>
          <a:xfrm>
            <a:off x="4606200" y="4569925"/>
            <a:ext cx="43026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rgbClr val="422E25"/>
                </a:solidFill>
                <a:latin typeface="Open Sans"/>
                <a:ea typeface="Open Sans"/>
                <a:cs typeface="Open Sans"/>
                <a:sym typeface="Open Sans"/>
              </a:rPr>
              <a:t>Snyder visits journalist Yola Monakhov at a hospital in Israel, 2000</a:t>
            </a:r>
            <a:endParaRPr sz="800">
              <a:solidFill>
                <a:srgbClr val="422E25"/>
              </a:solidFill>
              <a:latin typeface="Open Sans"/>
              <a:ea typeface="Open Sans"/>
              <a:cs typeface="Open Sans"/>
              <a:sym typeface="Open Sans"/>
            </a:endParaRPr>
          </a:p>
        </p:txBody>
      </p:sp>
      <p:sp>
        <p:nvSpPr>
          <p:cNvPr id="122" name="Google Shape;122;p21"/>
          <p:cNvSpPr txBox="1"/>
          <p:nvPr/>
        </p:nvSpPr>
        <p:spPr>
          <a:xfrm>
            <a:off x="43800" y="98475"/>
            <a:ext cx="6303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422E25"/>
                </a:solidFill>
                <a:latin typeface="Vollkorn"/>
                <a:ea typeface="Vollkorn"/>
                <a:cs typeface="Vollkorn"/>
                <a:sym typeface="Vollkorn"/>
              </a:rPr>
              <a:t>Diplomatic Trips and Visits</a:t>
            </a:r>
            <a:endParaRPr sz="3200">
              <a:solidFill>
                <a:srgbClr val="422E25"/>
              </a:solidFill>
              <a:latin typeface="Vollkorn"/>
              <a:ea typeface="Vollkorn"/>
              <a:cs typeface="Vollkorn"/>
              <a:sym typeface="Vollkor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