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Libre Franklin"/>
      <p:regular r:id="rId19"/>
      <p:bold r:id="rId20"/>
      <p:italic r:id="rId21"/>
      <p:boldItalic r:id="rId22"/>
    </p:embeddedFont>
    <p:embeddedFont>
      <p:font typeface="Constantia"/>
      <p:regular r:id="rId23"/>
      <p:bold r:id="rId24"/>
      <p:italic r:id="rId25"/>
      <p:boldItalic r:id="rId26"/>
    </p:embeddedFont>
    <p:embeddedFont>
      <p:font typeface="Open Sans Medium"/>
      <p:regular r:id="rId27"/>
      <p:bold r:id="rId28"/>
      <p:italic r:id="rId29"/>
      <p:boldItalic r:id="rId30"/>
    </p:embeddedFont>
    <p:embeddedFont>
      <p:font typeface="Tinos"/>
      <p:regular r:id="rId31"/>
      <p:bold r:id="rId32"/>
      <p:italic r:id="rId33"/>
      <p:boldItalic r:id="rId34"/>
    </p:embeddedFont>
    <p:embeddedFont>
      <p:font typeface="Open Sans Light"/>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iGHOIYmEegVQWJtSPYQVE+/uBM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font" Target="fonts/LibreFranklin-bold.fntdata"/><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font" Target="fonts/LibreFranklin-boldItalic.fntdata"/><Relationship Id="rId21" Type="http://schemas.openxmlformats.org/officeDocument/2006/relationships/font" Target="fonts/LibreFranklin-italic.fntdata"/><Relationship Id="rId43" Type="http://customschemas.google.com/relationships/presentationmetadata" Target="metadata"/><Relationship Id="rId24" Type="http://schemas.openxmlformats.org/officeDocument/2006/relationships/font" Target="fonts/Constantia-bold.fntdata"/><Relationship Id="rId23" Type="http://schemas.openxmlformats.org/officeDocument/2006/relationships/font" Target="fonts/Constanti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onstantia-boldItalic.fntdata"/><Relationship Id="rId25" Type="http://schemas.openxmlformats.org/officeDocument/2006/relationships/font" Target="fonts/Constantia-italic.fntdata"/><Relationship Id="rId28" Type="http://schemas.openxmlformats.org/officeDocument/2006/relationships/font" Target="fonts/OpenSansMedium-bold.fntdata"/><Relationship Id="rId27" Type="http://schemas.openxmlformats.org/officeDocument/2006/relationships/font" Target="fonts/OpenSansMedium-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Medium-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Tinos-regular.fntdata"/><Relationship Id="rId30" Type="http://schemas.openxmlformats.org/officeDocument/2006/relationships/font" Target="fonts/OpenSansMedium-boldItalic.fntdata"/><Relationship Id="rId11" Type="http://schemas.openxmlformats.org/officeDocument/2006/relationships/slide" Target="slides/slide7.xml"/><Relationship Id="rId33" Type="http://schemas.openxmlformats.org/officeDocument/2006/relationships/font" Target="fonts/Tinos-italic.fntdata"/><Relationship Id="rId10" Type="http://schemas.openxmlformats.org/officeDocument/2006/relationships/slide" Target="slides/slide6.xml"/><Relationship Id="rId32" Type="http://schemas.openxmlformats.org/officeDocument/2006/relationships/font" Target="fonts/Tinos-bold.fntdata"/><Relationship Id="rId13" Type="http://schemas.openxmlformats.org/officeDocument/2006/relationships/slide" Target="slides/slide9.xml"/><Relationship Id="rId35" Type="http://schemas.openxmlformats.org/officeDocument/2006/relationships/font" Target="fonts/OpenSansLight-regular.fntdata"/><Relationship Id="rId12" Type="http://schemas.openxmlformats.org/officeDocument/2006/relationships/slide" Target="slides/slide8.xml"/><Relationship Id="rId34" Type="http://schemas.openxmlformats.org/officeDocument/2006/relationships/font" Target="fonts/Tinos-boldItalic.fntdata"/><Relationship Id="rId15" Type="http://schemas.openxmlformats.org/officeDocument/2006/relationships/slide" Target="slides/slide11.xml"/><Relationship Id="rId37" Type="http://schemas.openxmlformats.org/officeDocument/2006/relationships/font" Target="fonts/OpenSansLight-italic.fntdata"/><Relationship Id="rId14" Type="http://schemas.openxmlformats.org/officeDocument/2006/relationships/slide" Target="slides/slide10.xml"/><Relationship Id="rId36" Type="http://schemas.openxmlformats.org/officeDocument/2006/relationships/font" Target="fonts/OpenSansLight-bold.fntdata"/><Relationship Id="rId17" Type="http://schemas.openxmlformats.org/officeDocument/2006/relationships/slide" Target="slides/slide13.xml"/><Relationship Id="rId39" Type="http://schemas.openxmlformats.org/officeDocument/2006/relationships/font" Target="fonts/OpenSans-regular.fntdata"/><Relationship Id="rId16" Type="http://schemas.openxmlformats.org/officeDocument/2006/relationships/slide" Target="slides/slide12.xml"/><Relationship Id="rId38" Type="http://schemas.openxmlformats.org/officeDocument/2006/relationships/font" Target="fonts/OpenSansLight-boldItalic.fntdata"/><Relationship Id="rId19" Type="http://schemas.openxmlformats.org/officeDocument/2006/relationships/font" Target="fonts/LibreFranklin-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3d7a411447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3d7a411447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e4a28cb5a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g13e4a28cb5a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cc5fdf340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g13cc5fdf340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3d7a411447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3d7a411447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3d7a411447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 name="Google Shape;217;g13d7a411447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e4a28cb5a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3e4a28cb5a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3e4a28cb5a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g13e4a28cb5a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3e4a28cb5a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g13e4a28cb5a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3e4a28cb5a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g13e4a28cb5a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e4a28cb5a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g13e4a28cb5a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e4a28cb5a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g13e4a28cb5a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onstant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onstant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chemeClr val="dk1"/>
              </a:buClr>
              <a:buSzPts val="2000"/>
              <a:buNone/>
              <a:defRPr sz="2000">
                <a:solidFill>
                  <a:schemeClr val="dk1"/>
                </a:solidFill>
              </a:defRPr>
            </a:lvl2pPr>
            <a:lvl3pPr indent="-228600" lvl="2" marL="1371600" algn="l">
              <a:lnSpc>
                <a:spcPct val="90000"/>
              </a:lnSpc>
              <a:spcBef>
                <a:spcPts val="500"/>
              </a:spcBef>
              <a:spcAft>
                <a:spcPts val="0"/>
              </a:spcAft>
              <a:buClr>
                <a:schemeClr val="dk1"/>
              </a:buClr>
              <a:buSzPts val="1800"/>
              <a:buNone/>
              <a:defRPr sz="1800">
                <a:solidFill>
                  <a:schemeClr val="dk1"/>
                </a:solidFill>
              </a:defRPr>
            </a:lvl3pPr>
            <a:lvl4pPr indent="-228600" lvl="3" marL="1828800" algn="l">
              <a:lnSpc>
                <a:spcPct val="90000"/>
              </a:lnSpc>
              <a:spcBef>
                <a:spcPts val="500"/>
              </a:spcBef>
              <a:spcAft>
                <a:spcPts val="0"/>
              </a:spcAft>
              <a:buClr>
                <a:schemeClr val="dk1"/>
              </a:buClr>
              <a:buSzPts val="1600"/>
              <a:buNone/>
              <a:defRPr sz="1600">
                <a:solidFill>
                  <a:schemeClr val="dk1"/>
                </a:solidFill>
              </a:defRPr>
            </a:lvl4pPr>
            <a:lvl5pPr indent="-228600" lvl="4" marL="2286000" algn="l">
              <a:lnSpc>
                <a:spcPct val="90000"/>
              </a:lnSpc>
              <a:spcBef>
                <a:spcPts val="500"/>
              </a:spcBef>
              <a:spcAft>
                <a:spcPts val="0"/>
              </a:spcAft>
              <a:buClr>
                <a:schemeClr val="dk1"/>
              </a:buClr>
              <a:buSzPts val="1600"/>
              <a:buNone/>
              <a:defRPr sz="1600">
                <a:solidFill>
                  <a:schemeClr val="dk1"/>
                </a:solidFill>
              </a:defRPr>
            </a:lvl5pPr>
            <a:lvl6pPr indent="-228600" lvl="5" marL="2743200" algn="l">
              <a:lnSpc>
                <a:spcPct val="90000"/>
              </a:lnSpc>
              <a:spcBef>
                <a:spcPts val="500"/>
              </a:spcBef>
              <a:spcAft>
                <a:spcPts val="0"/>
              </a:spcAft>
              <a:buClr>
                <a:schemeClr val="dk1"/>
              </a:buClr>
              <a:buSzPts val="1600"/>
              <a:buNone/>
              <a:defRPr sz="1600">
                <a:solidFill>
                  <a:schemeClr val="dk1"/>
                </a:solidFill>
              </a:defRPr>
            </a:lvl6pPr>
            <a:lvl7pPr indent="-228600" lvl="6" marL="3200400" algn="l">
              <a:lnSpc>
                <a:spcPct val="90000"/>
              </a:lnSpc>
              <a:spcBef>
                <a:spcPts val="500"/>
              </a:spcBef>
              <a:spcAft>
                <a:spcPts val="0"/>
              </a:spcAft>
              <a:buClr>
                <a:schemeClr val="dk1"/>
              </a:buClr>
              <a:buSzPts val="1600"/>
              <a:buNone/>
              <a:defRPr sz="1600">
                <a:solidFill>
                  <a:schemeClr val="dk1"/>
                </a:solidFill>
              </a:defRPr>
            </a:lvl7pPr>
            <a:lvl8pPr indent="-228600" lvl="7" marL="3657600" algn="l">
              <a:lnSpc>
                <a:spcPct val="90000"/>
              </a:lnSpc>
              <a:spcBef>
                <a:spcPts val="500"/>
              </a:spcBef>
              <a:spcAft>
                <a:spcPts val="0"/>
              </a:spcAft>
              <a:buClr>
                <a:schemeClr val="dk1"/>
              </a:buClr>
              <a:buSzPts val="1600"/>
              <a:buNone/>
              <a:defRPr sz="1600">
                <a:solidFill>
                  <a:schemeClr val="dk1"/>
                </a:solidFill>
              </a:defRPr>
            </a:lvl8pPr>
            <a:lvl9pPr indent="-228600" lvl="8" marL="4114800" algn="l">
              <a:lnSpc>
                <a:spcPct val="90000"/>
              </a:lnSpc>
              <a:spcBef>
                <a:spcPts val="500"/>
              </a:spcBef>
              <a:spcAft>
                <a:spcPts val="0"/>
              </a:spcAft>
              <a:buClr>
                <a:schemeClr val="dk1"/>
              </a:buClr>
              <a:buSzPts val="1600"/>
              <a:buNone/>
              <a:defRPr sz="1600">
                <a:solidFill>
                  <a:schemeClr val="dk1"/>
                </a:solidFill>
              </a:defRPr>
            </a:lvl9pPr>
          </a:lstStyle>
          <a:p/>
        </p:txBody>
      </p:sp>
      <p:sp>
        <p:nvSpPr>
          <p:cNvPr id="35" name="Google Shape;3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onstant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onstant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p:nvPr>
            <p:ph idx="2" type="pic"/>
          </p:nvPr>
        </p:nvSpPr>
        <p:spPr>
          <a:xfrm>
            <a:off x="5183188" y="987425"/>
            <a:ext cx="6172200" cy="4873625"/>
          </a:xfrm>
          <a:prstGeom prst="rect">
            <a:avLst/>
          </a:prstGeom>
          <a:noFill/>
          <a:ln>
            <a:noFill/>
          </a:ln>
        </p:spPr>
      </p:sp>
      <p:sp>
        <p:nvSpPr>
          <p:cNvPr id="64" name="Google Shape;64;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onstantia"/>
              <a:buNone/>
              <a:defRPr b="0" i="0" sz="4400" u="none" cap="none" strike="noStrike">
                <a:solidFill>
                  <a:schemeClr val="dk1"/>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ibre Franklin"/>
                <a:ea typeface="Libre Franklin"/>
                <a:cs typeface="Libre Franklin"/>
                <a:sym typeface="Libre Frankl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ibre Franklin"/>
                <a:ea typeface="Libre Franklin"/>
                <a:cs typeface="Libre Franklin"/>
                <a:sym typeface="Libre Frankli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ualrexhibits.org/wsb/files/2022/07/Braille-Basics.pdf" TargetMode="External"/><Relationship Id="rId4" Type="http://schemas.openxmlformats.org/officeDocument/2006/relationships/hyperlink" Target="https://www.amazon.com/Lines-Cells-Braille-Writing-Stylus/dp/B06XNS5D1T/ref=asc_df_B06XNS5D1T/?tag=hyprod-20&amp;linkCode=df0&amp;hvadid=198109692418&amp;hvpos=&amp;hvnetw=g&amp;hvrand=11925863782950810216&amp;hvpone=&amp;hvptwo=&amp;hvqmt=&amp;hvdev=c&amp;hvdvcmdl=&amp;hvlocint=&amp;hvlocphy=9025849&amp;hvtargid=pla-547660968192&amp;psc=1" TargetMode="External"/><Relationship Id="rId5" Type="http://schemas.openxmlformats.org/officeDocument/2006/relationships/hyperlink" Target="https://www.youtube.com/watch?v=9knAqdn_OU4&amp;t=1s" TargetMode="External"/><Relationship Id="rId6" Type="http://schemas.openxmlformats.org/officeDocument/2006/relationships/hyperlink" Target="http://www.youtube.com/watch?v=9knAqdn_OU4" TargetMode="External"/><Relationship Id="rId7"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ualrexhibits.org/wsb/files/2022/07/Braille-Basics.pdf" TargetMode="External"/><Relationship Id="rId4" Type="http://schemas.openxmlformats.org/officeDocument/2006/relationships/hyperlink" Target="https://www.amazon.com/Lines-Cells-Braille-Writing-Stylus/dp/B06XNS5D1T/ref=asc_df_B06XNS5D1T/?tag=hyprod-20&amp;linkCode=df0&amp;hvadid=198109692418&amp;hvpos=&amp;hvnetw=g&amp;hvrand=11925863782950810216&amp;hvpone=&amp;hvptwo=&amp;hvqmt=&amp;hvdev=c&amp;hvdvcmdl=&amp;hvlocint=&amp;hvlocphy=9025849&amp;hvtargid=pla-547660968192&amp;psc=1" TargetMode="External"/><Relationship Id="rId5" Type="http://schemas.openxmlformats.org/officeDocument/2006/relationships/hyperlink" Target="https://www.youtube.com/watch?v=9knAqdn_OU4&amp;t=1s" TargetMode="External"/><Relationship Id="rId6" Type="http://schemas.openxmlformats.org/officeDocument/2006/relationships/hyperlink" Target="https://arstudies.contentdm.oclc.org/digital/collection/p15728coll1/search/searchterm/university%20of%20arkansas%20at%20little%20rock%20center%20for%20arkansas%20history%20and%20culture!blind/field/publis!all/mode/exact!all/conn/and!al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g13d7a411447_0_6" title="Close up of braille on a page"/>
          <p:cNvPicPr preferRelativeResize="0"/>
          <p:nvPr/>
        </p:nvPicPr>
        <p:blipFill>
          <a:blip r:embed="rId3">
            <a:alphaModFix/>
          </a:blip>
          <a:stretch>
            <a:fillRect/>
          </a:stretch>
        </p:blipFill>
        <p:spPr>
          <a:xfrm>
            <a:off x="0" y="0"/>
            <a:ext cx="12192000" cy="6858000"/>
          </a:xfrm>
          <a:prstGeom prst="rect">
            <a:avLst/>
          </a:prstGeom>
          <a:noFill/>
          <a:ln>
            <a:noFill/>
          </a:ln>
        </p:spPr>
      </p:pic>
      <p:sp>
        <p:nvSpPr>
          <p:cNvPr id="85" name="Google Shape;85;g13d7a411447_0_6" title="Close up of braille on a page"/>
          <p:cNvSpPr/>
          <p:nvPr/>
        </p:nvSpPr>
        <p:spPr>
          <a:xfrm>
            <a:off x="300" y="0"/>
            <a:ext cx="12192000" cy="6858000"/>
          </a:xfrm>
          <a:prstGeom prst="rect">
            <a:avLst/>
          </a:prstGeom>
          <a:solidFill>
            <a:srgbClr val="F8FBFE">
              <a:alpha val="7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13d7a411447_0_6"/>
          <p:cNvSpPr/>
          <p:nvPr/>
        </p:nvSpPr>
        <p:spPr>
          <a:xfrm>
            <a:off x="1724025" y="1528762"/>
            <a:ext cx="8744100" cy="3800400"/>
          </a:xfrm>
          <a:prstGeom prst="rect">
            <a:avLst/>
          </a:prstGeom>
          <a:solidFill>
            <a:srgbClr val="0035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87" name="Google Shape;87;g13d7a411447_0_6"/>
          <p:cNvSpPr/>
          <p:nvPr/>
        </p:nvSpPr>
        <p:spPr>
          <a:xfrm>
            <a:off x="1895075" y="1674125"/>
            <a:ext cx="8404500" cy="3501300"/>
          </a:xfrm>
          <a:prstGeom prst="rect">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13d7a411447_0_6"/>
          <p:cNvSpPr txBox="1"/>
          <p:nvPr/>
        </p:nvSpPr>
        <p:spPr>
          <a:xfrm>
            <a:off x="1724023" y="1991361"/>
            <a:ext cx="8743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8AD5EE"/>
                </a:solidFill>
                <a:latin typeface="Open Sans Light"/>
                <a:ea typeface="Open Sans Light"/>
                <a:cs typeface="Open Sans Light"/>
                <a:sym typeface="Open Sans Light"/>
              </a:rPr>
              <a:t>UA Little Rock Center for Arkansas History and Culture</a:t>
            </a:r>
            <a:endParaRPr b="0" i="0" sz="2900" u="none" cap="none" strike="noStrike">
              <a:solidFill>
                <a:srgbClr val="8AD5EE"/>
              </a:solidFill>
              <a:latin typeface="Open Sans Light"/>
              <a:ea typeface="Open Sans Light"/>
              <a:cs typeface="Open Sans Light"/>
              <a:sym typeface="Open Sans Light"/>
            </a:endParaRPr>
          </a:p>
        </p:txBody>
      </p:sp>
      <p:sp>
        <p:nvSpPr>
          <p:cNvPr id="89" name="Google Shape;89;g13d7a411447_0_6"/>
          <p:cNvSpPr txBox="1"/>
          <p:nvPr/>
        </p:nvSpPr>
        <p:spPr>
          <a:xfrm>
            <a:off x="2026775" y="3067350"/>
            <a:ext cx="81411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100"/>
              <a:buFont typeface="Arial"/>
              <a:buNone/>
            </a:pPr>
            <a:r>
              <a:rPr b="0" i="0" lang="en-US" sz="4100" u="none" cap="none" strike="noStrike">
                <a:solidFill>
                  <a:schemeClr val="dk1"/>
                </a:solidFill>
                <a:latin typeface="Tinos"/>
                <a:ea typeface="Tinos"/>
                <a:cs typeface="Tinos"/>
                <a:sym typeface="Tinos"/>
              </a:rPr>
              <a:t>The </a:t>
            </a:r>
            <a:r>
              <a:rPr lang="en-US" sz="4100">
                <a:solidFill>
                  <a:schemeClr val="dk1"/>
                </a:solidFill>
                <a:latin typeface="Tinos"/>
                <a:ea typeface="Tinos"/>
                <a:cs typeface="Tinos"/>
                <a:sym typeface="Tinos"/>
              </a:rPr>
              <a:t>Blind Experience</a:t>
            </a:r>
            <a:endParaRPr b="0" i="0" sz="4000" u="none" cap="none" strike="noStrike">
              <a:solidFill>
                <a:schemeClr val="dk1"/>
              </a:solidFill>
              <a:latin typeface="Tinos"/>
              <a:ea typeface="Tinos"/>
              <a:cs typeface="Tinos"/>
              <a:sym typeface="Tinos"/>
            </a:endParaRPr>
          </a:p>
        </p:txBody>
      </p:sp>
      <p:sp>
        <p:nvSpPr>
          <p:cNvPr id="90" name="Google Shape;90;g13d7a411447_0_6"/>
          <p:cNvSpPr txBox="1"/>
          <p:nvPr/>
        </p:nvSpPr>
        <p:spPr>
          <a:xfrm>
            <a:off x="1724022" y="4404903"/>
            <a:ext cx="8743800" cy="415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8AD5EE"/>
                </a:solidFill>
                <a:latin typeface="Open Sans Light"/>
                <a:ea typeface="Open Sans Light"/>
                <a:cs typeface="Open Sans Light"/>
                <a:sym typeface="Open Sans Light"/>
              </a:rPr>
              <a:t>Grades </a:t>
            </a:r>
            <a:r>
              <a:rPr lang="en-US" sz="2100">
                <a:solidFill>
                  <a:srgbClr val="8AD5EE"/>
                </a:solidFill>
                <a:latin typeface="Open Sans Light"/>
                <a:ea typeface="Open Sans Light"/>
                <a:cs typeface="Open Sans Light"/>
                <a:sym typeface="Open Sans Light"/>
              </a:rPr>
              <a:t>K</a:t>
            </a:r>
            <a:r>
              <a:rPr b="0" i="0" lang="en-US" sz="2100" u="none" cap="none" strike="noStrike">
                <a:solidFill>
                  <a:srgbClr val="8AD5EE"/>
                </a:solidFill>
                <a:latin typeface="Open Sans Light"/>
                <a:ea typeface="Open Sans Light"/>
                <a:cs typeface="Open Sans Light"/>
                <a:sym typeface="Open Sans Light"/>
              </a:rPr>
              <a:t> - </a:t>
            </a:r>
            <a:r>
              <a:rPr lang="en-US" sz="2100">
                <a:solidFill>
                  <a:srgbClr val="8AD5EE"/>
                </a:solidFill>
                <a:latin typeface="Open Sans Light"/>
                <a:ea typeface="Open Sans Light"/>
                <a:cs typeface="Open Sans Light"/>
                <a:sym typeface="Open Sans Light"/>
              </a:rPr>
              <a:t>5</a:t>
            </a:r>
            <a:endParaRPr b="0" i="0" sz="1700" u="none" cap="none" strike="noStrike">
              <a:solidFill>
                <a:srgbClr val="8AD5EE"/>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55F"/>
        </a:solidFill>
      </p:bgPr>
    </p:bg>
    <p:spTree>
      <p:nvGrpSpPr>
        <p:cNvPr id="173" name="Shape 173"/>
        <p:cNvGrpSpPr/>
        <p:nvPr/>
      </p:nvGrpSpPr>
      <p:grpSpPr>
        <a:xfrm>
          <a:off x="0" y="0"/>
          <a:ext cx="0" cy="0"/>
          <a:chOff x="0" y="0"/>
          <a:chExt cx="0" cy="0"/>
        </a:xfrm>
      </p:grpSpPr>
      <p:pic>
        <p:nvPicPr>
          <p:cNvPr descr="A man using a long bow prepares to shoot an arrow at a target that is propped against the backside of a building. Another man stands next to him holding a quiver full of arrows. Photograph from the Earl Saunders photograph collection (UALR.PH.0106)" id="174" name="Google Shape;174;g13e4a28cb5a_0_78" title="Archery event at the Southwest Rehabilitation Center, 14 March 1958"/>
          <p:cNvPicPr preferRelativeResize="0"/>
          <p:nvPr/>
        </p:nvPicPr>
        <p:blipFill>
          <a:blip r:embed="rId3">
            <a:alphaModFix/>
          </a:blip>
          <a:stretch>
            <a:fillRect/>
          </a:stretch>
        </p:blipFill>
        <p:spPr>
          <a:xfrm>
            <a:off x="209975" y="130800"/>
            <a:ext cx="5220326" cy="6595400"/>
          </a:xfrm>
          <a:prstGeom prst="rect">
            <a:avLst/>
          </a:prstGeom>
          <a:noFill/>
          <a:ln>
            <a:noFill/>
          </a:ln>
        </p:spPr>
      </p:pic>
      <p:sp>
        <p:nvSpPr>
          <p:cNvPr id="175" name="Google Shape;175;g13e4a28cb5a_0_78"/>
          <p:cNvSpPr/>
          <p:nvPr/>
        </p:nvSpPr>
        <p:spPr>
          <a:xfrm>
            <a:off x="838200" y="6603050"/>
            <a:ext cx="10515600" cy="254700"/>
          </a:xfrm>
          <a:prstGeom prst="rect">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355F"/>
                </a:solidFill>
                <a:latin typeface="Open Sans"/>
                <a:ea typeface="Open Sans"/>
                <a:cs typeface="Open Sans"/>
                <a:sym typeface="Open Sans"/>
              </a:rPr>
              <a:t>UA Little Rock Center for Arkansas History and Culture</a:t>
            </a:r>
            <a:endParaRPr b="0" i="0" sz="1200" u="none" cap="none" strike="noStrike">
              <a:solidFill>
                <a:srgbClr val="00355F"/>
              </a:solidFill>
              <a:latin typeface="Open Sans"/>
              <a:ea typeface="Open Sans"/>
              <a:cs typeface="Open Sans"/>
              <a:sym typeface="Open Sans"/>
            </a:endParaRPr>
          </a:p>
        </p:txBody>
      </p:sp>
      <p:sp>
        <p:nvSpPr>
          <p:cNvPr id="176" name="Google Shape;176;g13e4a28cb5a_0_78"/>
          <p:cNvSpPr txBox="1"/>
          <p:nvPr/>
        </p:nvSpPr>
        <p:spPr>
          <a:xfrm>
            <a:off x="6527800" y="863600"/>
            <a:ext cx="48294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300"/>
              <a:buFont typeface="Arial"/>
              <a:buNone/>
            </a:pPr>
            <a:r>
              <a:rPr lang="en-US" sz="4300">
                <a:solidFill>
                  <a:srgbClr val="F8FBFE"/>
                </a:solidFill>
                <a:latin typeface="Tinos"/>
                <a:ea typeface="Tinos"/>
                <a:cs typeface="Tinos"/>
                <a:sym typeface="Tinos"/>
              </a:rPr>
              <a:t>Photograph 6</a:t>
            </a:r>
            <a:endParaRPr b="0" i="0" sz="1300" u="none" cap="none" strike="noStrike">
              <a:solidFill>
                <a:srgbClr val="000000"/>
              </a:solidFill>
              <a:latin typeface="Tinos"/>
              <a:ea typeface="Tinos"/>
              <a:cs typeface="Tinos"/>
              <a:sym typeface="Tinos"/>
            </a:endParaRPr>
          </a:p>
        </p:txBody>
      </p:sp>
      <p:sp>
        <p:nvSpPr>
          <p:cNvPr id="177" name="Google Shape;177;g13e4a28cb5a_0_78"/>
          <p:cNvSpPr txBox="1"/>
          <p:nvPr/>
        </p:nvSpPr>
        <p:spPr>
          <a:xfrm>
            <a:off x="6076175" y="2049750"/>
            <a:ext cx="5509500" cy="1908600"/>
          </a:xfrm>
          <a:prstGeom prst="rect">
            <a:avLst/>
          </a:prstGeom>
          <a:noFill/>
          <a:ln>
            <a:noFill/>
          </a:ln>
        </p:spPr>
        <p:txBody>
          <a:bodyPr anchorCtr="0" anchor="t" bIns="45700" lIns="91425" spcFirstLastPara="1" rIns="91425" wrap="square" tIns="45700">
            <a:spAutoFit/>
          </a:bodyPr>
          <a:lstStyle/>
          <a:p>
            <a:pPr indent="-349250" lvl="0" marL="457200" marR="0" rtl="0" algn="l">
              <a:lnSpc>
                <a:spcPct val="100000"/>
              </a:lnSpc>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What are the people doing in this picture?</a:t>
            </a:r>
            <a:endParaRPr i="0" sz="19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Open Sans"/>
              <a:ea typeface="Open Sans"/>
              <a:cs typeface="Open Sans"/>
              <a:sym typeface="Open Sans"/>
            </a:endParaRPr>
          </a:p>
          <a:p>
            <a:pPr indent="-361950" lvl="0" marL="457200" rtl="0" algn="l">
              <a:spcBef>
                <a:spcPts val="0"/>
              </a:spcBef>
              <a:spcAft>
                <a:spcPts val="0"/>
              </a:spcAft>
              <a:buClr>
                <a:schemeClr val="dk1"/>
              </a:buClr>
              <a:buSzPts val="2100"/>
              <a:buFont typeface="Open Sans"/>
              <a:buAutoNum type="arabicPeriod"/>
            </a:pPr>
            <a:r>
              <a:rPr lang="en-US" sz="1900">
                <a:solidFill>
                  <a:schemeClr val="dk1"/>
                </a:solidFill>
                <a:latin typeface="Open Sans"/>
                <a:ea typeface="Open Sans"/>
                <a:cs typeface="Open Sans"/>
                <a:sym typeface="Open Sans"/>
              </a:rPr>
              <a:t>Why do you think they learned how to do this? Do you think it was difficult to learn? </a:t>
            </a:r>
            <a:endParaRPr sz="1900">
              <a:solidFill>
                <a:schemeClr val="dk1"/>
              </a:solidFill>
              <a:latin typeface="Open Sans"/>
              <a:ea typeface="Open Sans"/>
              <a:cs typeface="Open Sans"/>
              <a:sym typeface="Open Sans"/>
            </a:endParaRPr>
          </a:p>
          <a:p>
            <a:pPr indent="0" lvl="0" marL="457200" rtl="0" algn="l">
              <a:spcBef>
                <a:spcPts val="0"/>
              </a:spcBef>
              <a:spcAft>
                <a:spcPts val="0"/>
              </a:spcAft>
              <a:buNone/>
            </a:pPr>
            <a:r>
              <a:t/>
            </a:r>
            <a:endParaRPr sz="1900">
              <a:solidFill>
                <a:schemeClr val="dk1"/>
              </a:solidFill>
              <a:latin typeface="Open Sans"/>
              <a:ea typeface="Open Sans"/>
              <a:cs typeface="Open Sans"/>
              <a:sym typeface="Open Sans"/>
            </a:endParaRPr>
          </a:p>
          <a:p>
            <a:pPr indent="-361950" lvl="0" marL="457200" rtl="0" algn="l">
              <a:spcBef>
                <a:spcPts val="0"/>
              </a:spcBef>
              <a:spcAft>
                <a:spcPts val="0"/>
              </a:spcAft>
              <a:buClr>
                <a:schemeClr val="dk1"/>
              </a:buClr>
              <a:buSzPts val="2100"/>
              <a:buFont typeface="Open Sans"/>
              <a:buAutoNum type="arabicPeriod"/>
            </a:pPr>
            <a:r>
              <a:rPr lang="en-US" sz="1900">
                <a:solidFill>
                  <a:schemeClr val="dk1"/>
                </a:solidFill>
                <a:latin typeface="Open Sans"/>
                <a:ea typeface="Open Sans"/>
                <a:cs typeface="Open Sans"/>
                <a:sym typeface="Open Sans"/>
              </a:rPr>
              <a:t>Would you want to learn how to do it?</a:t>
            </a:r>
            <a:endParaRPr i="0" sz="2100" u="none" cap="none" strike="noStrike">
              <a:solidFill>
                <a:schemeClr val="dk1"/>
              </a:solidFill>
              <a:latin typeface="Open Sans"/>
              <a:ea typeface="Open Sans"/>
              <a:cs typeface="Open Sans"/>
              <a:sym typeface="Open Sans"/>
            </a:endParaRPr>
          </a:p>
        </p:txBody>
      </p:sp>
      <p:cxnSp>
        <p:nvCxnSpPr>
          <p:cNvPr id="178" name="Google Shape;178;g13e4a28cb5a_0_78"/>
          <p:cNvCxnSpPr/>
          <p:nvPr/>
        </p:nvCxnSpPr>
        <p:spPr>
          <a:xfrm>
            <a:off x="6527800" y="1617800"/>
            <a:ext cx="3916500" cy="22500"/>
          </a:xfrm>
          <a:prstGeom prst="straightConnector1">
            <a:avLst/>
          </a:prstGeom>
          <a:noFill/>
          <a:ln cap="flat" cmpd="sng" w="28575">
            <a:solidFill>
              <a:srgbClr val="8AD5EE"/>
            </a:solidFill>
            <a:prstDash val="dot"/>
            <a:round/>
            <a:headEnd len="sm" w="sm" type="none"/>
            <a:tailEnd len="sm" w="sm" type="none"/>
          </a:ln>
        </p:spPr>
      </p:cxnSp>
      <p:sp>
        <p:nvSpPr>
          <p:cNvPr id="179" name="Google Shape;179;g13e4a28cb5a_0_78"/>
          <p:cNvSpPr txBox="1"/>
          <p:nvPr/>
        </p:nvSpPr>
        <p:spPr>
          <a:xfrm>
            <a:off x="6076175" y="6129025"/>
            <a:ext cx="514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FFFFFF"/>
                </a:solidFill>
                <a:latin typeface="Open Sans Light"/>
                <a:ea typeface="Open Sans Light"/>
                <a:cs typeface="Open Sans Light"/>
                <a:sym typeface="Open Sans Light"/>
              </a:rPr>
              <a:t>Southwest Rehabilitation Center, 14 March 1958</a:t>
            </a:r>
            <a:endParaRPr sz="1000">
              <a:solidFill>
                <a:srgbClr val="FFFFFF"/>
              </a:solidFill>
              <a:latin typeface="Open Sans Light"/>
              <a:ea typeface="Open Sans Light"/>
              <a:cs typeface="Open Sans Light"/>
              <a:sym typeface="Open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55F"/>
        </a:solidFill>
      </p:bgPr>
    </p:bg>
    <p:spTree>
      <p:nvGrpSpPr>
        <p:cNvPr id="183" name="Shape 183"/>
        <p:cNvGrpSpPr/>
        <p:nvPr/>
      </p:nvGrpSpPr>
      <p:grpSpPr>
        <a:xfrm>
          <a:off x="0" y="0"/>
          <a:ext cx="0" cy="0"/>
          <a:chOff x="0" y="0"/>
          <a:chExt cx="0" cy="0"/>
        </a:xfrm>
      </p:grpSpPr>
      <p:sp>
        <p:nvSpPr>
          <p:cNvPr id="184" name="Google Shape;184;g13cc5fdf340_0_35"/>
          <p:cNvSpPr/>
          <p:nvPr/>
        </p:nvSpPr>
        <p:spPr>
          <a:xfrm>
            <a:off x="838200" y="6603050"/>
            <a:ext cx="10515600" cy="254700"/>
          </a:xfrm>
          <a:prstGeom prst="rect">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355F"/>
                </a:solidFill>
                <a:latin typeface="Open Sans"/>
                <a:ea typeface="Open Sans"/>
                <a:cs typeface="Open Sans"/>
                <a:sym typeface="Open Sans"/>
              </a:rPr>
              <a:t>UA Little Rock Center for Arkansas History and Culture</a:t>
            </a:r>
            <a:endParaRPr b="0" i="0" sz="1200" u="none" cap="none" strike="noStrike">
              <a:solidFill>
                <a:srgbClr val="00355F"/>
              </a:solidFill>
              <a:latin typeface="Open Sans"/>
              <a:ea typeface="Open Sans"/>
              <a:cs typeface="Open Sans"/>
              <a:sym typeface="Open Sans"/>
            </a:endParaRPr>
          </a:p>
        </p:txBody>
      </p:sp>
      <p:sp>
        <p:nvSpPr>
          <p:cNvPr id="185" name="Google Shape;185;g13cc5fdf340_0_35"/>
          <p:cNvSpPr txBox="1"/>
          <p:nvPr/>
        </p:nvSpPr>
        <p:spPr>
          <a:xfrm>
            <a:off x="6527800" y="863600"/>
            <a:ext cx="48294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300"/>
              <a:buFont typeface="Arial"/>
              <a:buNone/>
            </a:pPr>
            <a:r>
              <a:rPr b="0" i="0" lang="en-US" sz="4300" u="none" cap="none" strike="noStrike">
                <a:solidFill>
                  <a:srgbClr val="F8FBFE"/>
                </a:solidFill>
                <a:latin typeface="Tinos"/>
                <a:ea typeface="Tinos"/>
                <a:cs typeface="Tinos"/>
                <a:sym typeface="Tinos"/>
              </a:rPr>
              <a:t>Activity - Part 2</a:t>
            </a:r>
            <a:endParaRPr b="0" i="0" sz="1300" u="none" cap="none" strike="noStrike">
              <a:solidFill>
                <a:srgbClr val="000000"/>
              </a:solidFill>
              <a:latin typeface="Tinos"/>
              <a:ea typeface="Tinos"/>
              <a:cs typeface="Tinos"/>
              <a:sym typeface="Tinos"/>
            </a:endParaRPr>
          </a:p>
        </p:txBody>
      </p:sp>
      <p:sp>
        <p:nvSpPr>
          <p:cNvPr id="186" name="Google Shape;186;g13cc5fdf340_0_35"/>
          <p:cNvSpPr txBox="1"/>
          <p:nvPr/>
        </p:nvSpPr>
        <p:spPr>
          <a:xfrm>
            <a:off x="6076175" y="2049750"/>
            <a:ext cx="5509500" cy="3200100"/>
          </a:xfrm>
          <a:prstGeom prst="rect">
            <a:avLst/>
          </a:prstGeom>
          <a:noFill/>
          <a:ln>
            <a:noFill/>
          </a:ln>
        </p:spPr>
        <p:txBody>
          <a:bodyPr anchorCtr="0" anchor="t" bIns="45700" lIns="91425" spcFirstLastPara="1" rIns="91425" wrap="square" tIns="45700">
            <a:spAutoFit/>
          </a:bodyPr>
          <a:lstStyle/>
          <a:p>
            <a:pPr indent="-336550" lvl="0" marL="457200" marR="0" rtl="0" algn="l">
              <a:lnSpc>
                <a:spcPct val="95000"/>
              </a:lnSpc>
              <a:spcBef>
                <a:spcPts val="0"/>
              </a:spcBef>
              <a:spcAft>
                <a:spcPts val="0"/>
              </a:spcAft>
              <a:buClr>
                <a:schemeClr val="dk1"/>
              </a:buClr>
              <a:buSzPts val="1700"/>
              <a:buFont typeface="Open Sans"/>
              <a:buChar char="●"/>
            </a:pPr>
            <a:r>
              <a:rPr lang="en-US" sz="1700">
                <a:solidFill>
                  <a:schemeClr val="dk1"/>
                </a:solidFill>
                <a:latin typeface="Open Sans"/>
                <a:ea typeface="Open Sans"/>
                <a:cs typeface="Open Sans"/>
                <a:sym typeface="Open Sans"/>
              </a:rPr>
              <a:t>Have students perform different activities wearing blind folds. Modify for class size and time allowances. </a:t>
            </a:r>
            <a:r>
              <a:rPr lang="en-US" sz="1700">
                <a:solidFill>
                  <a:schemeClr val="dk1"/>
                </a:solidFill>
                <a:latin typeface="Open Sans"/>
                <a:ea typeface="Open Sans"/>
                <a:cs typeface="Open Sans"/>
                <a:sym typeface="Open Sans"/>
              </a:rPr>
              <a:t>Activities can include making peanut butter and jelly sandwiches, navigating an obstacle course, or writing their name in </a:t>
            </a:r>
            <a:r>
              <a:rPr lang="en-US" sz="1700" u="sng">
                <a:solidFill>
                  <a:srgbClr val="8AD5EE"/>
                </a:solidFill>
                <a:latin typeface="Open Sans"/>
                <a:ea typeface="Open Sans"/>
                <a:cs typeface="Open Sans"/>
                <a:sym typeface="Open Sans"/>
                <a:hlinkClick r:id="rId3">
                  <a:extLst>
                    <a:ext uri="{A12FA001-AC4F-418D-AE19-62706E023703}">
                      <ahyp:hlinkClr val="tx"/>
                    </a:ext>
                  </a:extLst>
                </a:hlinkClick>
              </a:rPr>
              <a:t>braille</a:t>
            </a:r>
            <a:r>
              <a:rPr lang="en-US" sz="1700">
                <a:solidFill>
                  <a:srgbClr val="8AD5EE"/>
                </a:solidFill>
                <a:latin typeface="Open Sans"/>
                <a:ea typeface="Open Sans"/>
                <a:cs typeface="Open Sans"/>
                <a:sym typeface="Open Sans"/>
              </a:rPr>
              <a:t> </a:t>
            </a:r>
            <a:r>
              <a:rPr lang="en-US" sz="1700">
                <a:solidFill>
                  <a:schemeClr val="dk1"/>
                </a:solidFill>
                <a:latin typeface="Open Sans"/>
                <a:ea typeface="Open Sans"/>
                <a:cs typeface="Open Sans"/>
                <a:sym typeface="Open Sans"/>
              </a:rPr>
              <a:t>using a </a:t>
            </a:r>
            <a:r>
              <a:rPr lang="en-US" sz="1700" u="sng">
                <a:solidFill>
                  <a:srgbClr val="8AD5EE"/>
                </a:solidFill>
                <a:latin typeface="Open Sans"/>
                <a:ea typeface="Open Sans"/>
                <a:cs typeface="Open Sans"/>
                <a:sym typeface="Open Sans"/>
                <a:hlinkClick r:id="rId4">
                  <a:extLst>
                    <a:ext uri="{A12FA001-AC4F-418D-AE19-62706E023703}">
                      <ahyp:hlinkClr val="tx"/>
                    </a:ext>
                  </a:extLst>
                </a:hlinkClick>
              </a:rPr>
              <a:t>slate and stylus</a:t>
            </a:r>
            <a:r>
              <a:rPr lang="en-US" sz="1700">
                <a:solidFill>
                  <a:schemeClr val="dk1"/>
                </a:solidFill>
                <a:latin typeface="Open Sans"/>
                <a:ea typeface="Open Sans"/>
                <a:cs typeface="Open Sans"/>
                <a:sym typeface="Open Sans"/>
              </a:rPr>
              <a:t>. </a:t>
            </a:r>
            <a:endParaRPr b="0" i="0" sz="1700" u="none" cap="none" strike="noStrike">
              <a:solidFill>
                <a:schemeClr val="dk1"/>
              </a:solidFill>
              <a:latin typeface="Open Sans"/>
              <a:ea typeface="Open Sans"/>
              <a:cs typeface="Open Sans"/>
              <a:sym typeface="Open Sans"/>
            </a:endParaRPr>
          </a:p>
          <a:p>
            <a:pPr indent="0" lvl="0" marL="0" marR="0" rtl="0" algn="l">
              <a:lnSpc>
                <a:spcPct val="95000"/>
              </a:lnSpc>
              <a:spcBef>
                <a:spcPts val="1200"/>
              </a:spcBef>
              <a:spcAft>
                <a:spcPts val="0"/>
              </a:spcAft>
              <a:buNone/>
            </a:pPr>
            <a:r>
              <a:t/>
            </a:r>
            <a:endParaRPr b="0" i="0" sz="1700" u="none" cap="none" strike="noStrike">
              <a:solidFill>
                <a:schemeClr val="dk1"/>
              </a:solidFill>
              <a:latin typeface="Open Sans"/>
              <a:ea typeface="Open Sans"/>
              <a:cs typeface="Open Sans"/>
              <a:sym typeface="Open Sans"/>
            </a:endParaRPr>
          </a:p>
          <a:p>
            <a:pPr indent="-336550" lvl="0" marL="457200" rtl="0" algn="l">
              <a:lnSpc>
                <a:spcPct val="95000"/>
              </a:lnSpc>
              <a:spcBef>
                <a:spcPts val="0"/>
              </a:spcBef>
              <a:spcAft>
                <a:spcPts val="0"/>
              </a:spcAft>
              <a:buClr>
                <a:schemeClr val="dk1"/>
              </a:buClr>
              <a:buSzPts val="1700"/>
              <a:buFont typeface="Open Sans"/>
              <a:buChar char="●"/>
            </a:pPr>
            <a:r>
              <a:rPr lang="en-US" sz="1700">
                <a:solidFill>
                  <a:schemeClr val="dk1"/>
                </a:solidFill>
                <a:latin typeface="Open Sans"/>
                <a:ea typeface="Open Sans"/>
                <a:cs typeface="Open Sans"/>
                <a:sym typeface="Open Sans"/>
              </a:rPr>
              <a:t>Modify for class size and time allowances.</a:t>
            </a:r>
            <a:endParaRPr sz="1700">
              <a:solidFill>
                <a:schemeClr val="dk1"/>
              </a:solidFill>
              <a:latin typeface="Open Sans"/>
              <a:ea typeface="Open Sans"/>
              <a:cs typeface="Open Sans"/>
              <a:sym typeface="Open Sans"/>
            </a:endParaRPr>
          </a:p>
          <a:p>
            <a:pPr indent="0" lvl="0" marL="457200" marR="0" rtl="0" algn="l">
              <a:lnSpc>
                <a:spcPct val="95000"/>
              </a:lnSpc>
              <a:spcBef>
                <a:spcPts val="1200"/>
              </a:spcBef>
              <a:spcAft>
                <a:spcPts val="0"/>
              </a:spcAft>
              <a:buClr>
                <a:srgbClr val="000000"/>
              </a:buClr>
              <a:buSzPts val="1700"/>
              <a:buFont typeface="Arial"/>
              <a:buNone/>
            </a:pPr>
            <a:r>
              <a:t/>
            </a:r>
            <a:endParaRPr b="0" i="0" sz="1700" u="none" cap="none" strike="noStrike">
              <a:solidFill>
                <a:schemeClr val="dk1"/>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Char char="●"/>
            </a:pPr>
            <a:r>
              <a:rPr lang="en-US" sz="1700">
                <a:solidFill>
                  <a:schemeClr val="dk1"/>
                </a:solidFill>
                <a:latin typeface="Open Sans"/>
                <a:ea typeface="Open Sans"/>
                <a:cs typeface="Open Sans"/>
                <a:sym typeface="Open Sans"/>
              </a:rPr>
              <a:t>Watch </a:t>
            </a:r>
            <a:r>
              <a:rPr lang="en-US" sz="1700" u="sng">
                <a:solidFill>
                  <a:srgbClr val="8AD5EE"/>
                </a:solidFill>
                <a:latin typeface="Open Sans"/>
                <a:ea typeface="Open Sans"/>
                <a:cs typeface="Open Sans"/>
                <a:sym typeface="Open Sans"/>
                <a:hlinkClick r:id="rId5">
                  <a:extLst>
                    <a:ext uri="{A12FA001-AC4F-418D-AE19-62706E023703}">
                      <ahyp:hlinkClr val="tx"/>
                    </a:ext>
                  </a:extLst>
                </a:hlinkClick>
              </a:rPr>
              <a:t>this video</a:t>
            </a:r>
            <a:r>
              <a:rPr lang="en-US" sz="1700">
                <a:solidFill>
                  <a:schemeClr val="dk1"/>
                </a:solidFill>
                <a:latin typeface="Open Sans"/>
                <a:ea typeface="Open Sans"/>
                <a:cs typeface="Open Sans"/>
                <a:sym typeface="Open Sans"/>
              </a:rPr>
              <a:t> to learn how to use a slate and stylus.</a:t>
            </a:r>
            <a:endParaRPr b="0" i="0" sz="2000" u="none" cap="none" strike="noStrike">
              <a:solidFill>
                <a:schemeClr val="dk1"/>
              </a:solidFill>
              <a:latin typeface="Open Sans"/>
              <a:ea typeface="Open Sans"/>
              <a:cs typeface="Open Sans"/>
              <a:sym typeface="Open Sans"/>
            </a:endParaRPr>
          </a:p>
        </p:txBody>
      </p:sp>
      <p:cxnSp>
        <p:nvCxnSpPr>
          <p:cNvPr id="187" name="Google Shape;187;g13cc5fdf340_0_35"/>
          <p:cNvCxnSpPr/>
          <p:nvPr/>
        </p:nvCxnSpPr>
        <p:spPr>
          <a:xfrm>
            <a:off x="6527800" y="1617800"/>
            <a:ext cx="3907800" cy="30900"/>
          </a:xfrm>
          <a:prstGeom prst="straightConnector1">
            <a:avLst/>
          </a:prstGeom>
          <a:noFill/>
          <a:ln cap="flat" cmpd="sng" w="28575">
            <a:solidFill>
              <a:srgbClr val="8AD5EE"/>
            </a:solidFill>
            <a:prstDash val="dot"/>
            <a:round/>
            <a:headEnd len="sm" w="sm" type="none"/>
            <a:tailEnd len="sm" w="sm" type="none"/>
          </a:ln>
        </p:spPr>
      </p:cxnSp>
      <p:pic>
        <p:nvPicPr>
          <p:cNvPr descr="Anil Lewis, Executive Deputy Director of the Jernigan Institute at The National Federation of the Blind gives instructions on how to use a slate and stylus." id="188" name="Google Shape;188;g13cc5fdf340_0_35" title="How to Use a Slate and Stylus by Anil Lewis">
            <a:hlinkClick r:id="rId6"/>
          </p:cNvPr>
          <p:cNvPicPr preferRelativeResize="0"/>
          <p:nvPr/>
        </p:nvPicPr>
        <p:blipFill rotWithShape="1">
          <a:blip r:embed="rId7">
            <a:alphaModFix/>
          </a:blip>
          <a:srcRect b="0" l="0" r="0" t="0"/>
          <a:stretch/>
        </p:blipFill>
        <p:spPr>
          <a:xfrm>
            <a:off x="388775" y="1069850"/>
            <a:ext cx="5124300" cy="4173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3d7a411447_0_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pic>
        <p:nvPicPr>
          <p:cNvPr descr="Black and white photograph of the lion statue at Arkansas Enterprises for the Blind" id="194" name="Google Shape;194;g13d7a411447_0_14" title="Lion at AEB"/>
          <p:cNvPicPr preferRelativeResize="0"/>
          <p:nvPr/>
        </p:nvPicPr>
        <p:blipFill rotWithShape="1">
          <a:blip r:embed="rId3">
            <a:alphaModFix/>
          </a:blip>
          <a:srcRect b="22384" l="0" r="0" t="17874"/>
          <a:stretch/>
        </p:blipFill>
        <p:spPr>
          <a:xfrm>
            <a:off x="0" y="300"/>
            <a:ext cx="12192000" cy="6857698"/>
          </a:xfrm>
          <a:prstGeom prst="rect">
            <a:avLst/>
          </a:prstGeom>
          <a:noFill/>
          <a:ln>
            <a:noFill/>
          </a:ln>
        </p:spPr>
      </p:pic>
      <p:sp>
        <p:nvSpPr>
          <p:cNvPr descr="Black and white photograph of the lion statue at Arkansas Enterprises for the Blind" id="195" name="Google Shape;195;g13d7a411447_0_14" title="Lion at AEB"/>
          <p:cNvSpPr/>
          <p:nvPr/>
        </p:nvSpPr>
        <p:spPr>
          <a:xfrm>
            <a:off x="125" y="150"/>
            <a:ext cx="12192000" cy="6857700"/>
          </a:xfrm>
          <a:prstGeom prst="rect">
            <a:avLst/>
          </a:prstGeom>
          <a:solidFill>
            <a:srgbClr val="F8FBFE">
              <a:alpha val="7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13d7a411447_0_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355F"/>
              </a:buClr>
              <a:buSzPts val="4400"/>
              <a:buFont typeface="Constantia"/>
              <a:buNone/>
            </a:pPr>
            <a:r>
              <a:rPr lang="en-US" sz="4800">
                <a:solidFill>
                  <a:srgbClr val="02355F"/>
                </a:solidFill>
                <a:latin typeface="Tinos"/>
                <a:ea typeface="Tinos"/>
                <a:cs typeface="Tinos"/>
                <a:sym typeface="Tinos"/>
              </a:rPr>
              <a:t>Standards</a:t>
            </a:r>
            <a:endParaRPr sz="4800">
              <a:latin typeface="Tinos"/>
              <a:ea typeface="Tinos"/>
              <a:cs typeface="Tinos"/>
              <a:sym typeface="Tinos"/>
            </a:endParaRPr>
          </a:p>
        </p:txBody>
      </p:sp>
      <p:sp>
        <p:nvSpPr>
          <p:cNvPr id="197" name="Google Shape;197;g13d7a411447_0_14"/>
          <p:cNvSpPr txBox="1"/>
          <p:nvPr/>
        </p:nvSpPr>
        <p:spPr>
          <a:xfrm>
            <a:off x="838200" y="2049750"/>
            <a:ext cx="10515600" cy="1857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1" lang="en-US" sz="1800">
                <a:solidFill>
                  <a:srgbClr val="00355F"/>
                </a:solidFill>
                <a:latin typeface="Open Sans"/>
                <a:ea typeface="Open Sans"/>
                <a:cs typeface="Open Sans"/>
                <a:sym typeface="Open Sans"/>
              </a:rPr>
              <a:t>4</a:t>
            </a:r>
            <a:r>
              <a:rPr b="1" i="0" lang="en-US" sz="1800" u="none" cap="none" strike="noStrike">
                <a:solidFill>
                  <a:srgbClr val="00355F"/>
                </a:solidFill>
                <a:latin typeface="Open Sans"/>
                <a:ea typeface="Open Sans"/>
                <a:cs typeface="Open Sans"/>
                <a:sym typeface="Open Sans"/>
              </a:rPr>
              <a:t>th Grade History</a:t>
            </a:r>
            <a:endParaRPr b="1" i="0" sz="1800" u="none" cap="none" strike="noStrike">
              <a:solidFill>
                <a:srgbClr val="00355F"/>
              </a:solidFill>
              <a:latin typeface="Open Sans"/>
              <a:ea typeface="Open Sans"/>
              <a:cs typeface="Open Sans"/>
              <a:sym typeface="Open Sans"/>
            </a:endParaRPr>
          </a:p>
          <a:p>
            <a:pPr indent="-336550" lvl="0" marL="457200" rtl="0" algn="l">
              <a:lnSpc>
                <a:spcPct val="115000"/>
              </a:lnSpc>
              <a:spcBef>
                <a:spcPts val="1000"/>
              </a:spcBef>
              <a:spcAft>
                <a:spcPts val="0"/>
              </a:spcAft>
              <a:buClr>
                <a:srgbClr val="00355F"/>
              </a:buClr>
              <a:buSzPts val="1700"/>
              <a:buFont typeface="Open Sans Medium"/>
              <a:buChar char="●"/>
            </a:pPr>
            <a:r>
              <a:rPr lang="en-US" sz="1700">
                <a:solidFill>
                  <a:srgbClr val="00355F"/>
                </a:solidFill>
                <a:latin typeface="Open Sans Medium"/>
                <a:ea typeface="Open Sans Medium"/>
                <a:cs typeface="Open Sans Medium"/>
                <a:sym typeface="Open Sans Medium"/>
              </a:rPr>
              <a:t>H.12.4.4 Analyze the impact of individuals and events on the past, present and future D2.His.3.3-5</a:t>
            </a:r>
            <a:endParaRPr sz="1700">
              <a:solidFill>
                <a:srgbClr val="00355F"/>
              </a:solidFill>
              <a:latin typeface="Open Sans Medium"/>
              <a:ea typeface="Open Sans Medium"/>
              <a:cs typeface="Open Sans Medium"/>
              <a:sym typeface="Open Sans Medium"/>
            </a:endParaRPr>
          </a:p>
          <a:p>
            <a:pPr indent="-336550" lvl="0" marL="457200" rtl="0" algn="l">
              <a:lnSpc>
                <a:spcPct val="115000"/>
              </a:lnSpc>
              <a:spcBef>
                <a:spcPts val="1200"/>
              </a:spcBef>
              <a:spcAft>
                <a:spcPts val="0"/>
              </a:spcAft>
              <a:buClr>
                <a:srgbClr val="00355F"/>
              </a:buClr>
              <a:buSzPts val="1700"/>
              <a:buFont typeface="Open Sans Medium"/>
              <a:buChar char="●"/>
            </a:pPr>
            <a:r>
              <a:rPr lang="en-US" sz="1700">
                <a:solidFill>
                  <a:srgbClr val="00355F"/>
                </a:solidFill>
                <a:latin typeface="Open Sans Medium"/>
                <a:ea typeface="Open Sans Medium"/>
                <a:cs typeface="Open Sans Medium"/>
                <a:sym typeface="Open Sans Medium"/>
              </a:rPr>
              <a:t>H.13.4.3 Develop claims in response to compelling questions about Arkansas and United States history using evidence from a variety of primary and secondary sources D1.2, 5.3-5</a:t>
            </a:r>
            <a:endParaRPr sz="1700">
              <a:solidFill>
                <a:srgbClr val="00355F"/>
              </a:solidFill>
              <a:latin typeface="Open Sans Medium"/>
              <a:ea typeface="Open Sans Medium"/>
              <a:cs typeface="Open Sans Medium"/>
              <a:sym typeface="Open Sans Medium"/>
            </a:endParaRPr>
          </a:p>
        </p:txBody>
      </p:sp>
      <p:sp>
        <p:nvSpPr>
          <p:cNvPr id="198" name="Google Shape;198;g13d7a411447_0_14"/>
          <p:cNvSpPr/>
          <p:nvPr/>
        </p:nvSpPr>
        <p:spPr>
          <a:xfrm>
            <a:off x="838200" y="6603050"/>
            <a:ext cx="10515600" cy="254700"/>
          </a:xfrm>
          <a:prstGeom prst="rect">
            <a:avLst/>
          </a:prstGeom>
          <a:solidFill>
            <a:srgbClr val="0035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Open Sans"/>
                <a:ea typeface="Open Sans"/>
                <a:cs typeface="Open Sans"/>
                <a:sym typeface="Open Sans"/>
              </a:rPr>
              <a:t>UA Little Rock Center for Arkansas History and Culture</a:t>
            </a:r>
            <a:endParaRPr b="0" i="0" sz="1200" u="none" cap="none" strike="noStrike">
              <a:solidFill>
                <a:srgbClr val="FFFFFF"/>
              </a:solidFill>
              <a:latin typeface="Open Sans"/>
              <a:ea typeface="Open Sans"/>
              <a:cs typeface="Open Sans"/>
              <a:sym typeface="Open Sans"/>
            </a:endParaRPr>
          </a:p>
        </p:txBody>
      </p:sp>
      <p:cxnSp>
        <p:nvCxnSpPr>
          <p:cNvPr id="199" name="Google Shape;199;g13d7a411447_0_14"/>
          <p:cNvCxnSpPr/>
          <p:nvPr/>
        </p:nvCxnSpPr>
        <p:spPr>
          <a:xfrm>
            <a:off x="4318000" y="1465400"/>
            <a:ext cx="3533400" cy="30600"/>
          </a:xfrm>
          <a:prstGeom prst="straightConnector1">
            <a:avLst/>
          </a:prstGeom>
          <a:noFill/>
          <a:ln cap="flat" cmpd="sng" w="28575">
            <a:solidFill>
              <a:srgbClr val="00355F"/>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BFE"/>
        </a:solidFill>
      </p:bgPr>
    </p:bg>
    <p:spTree>
      <p:nvGrpSpPr>
        <p:cNvPr id="203" name="Shape 203"/>
        <p:cNvGrpSpPr/>
        <p:nvPr/>
      </p:nvGrpSpPr>
      <p:grpSpPr>
        <a:xfrm>
          <a:off x="0" y="0"/>
          <a:ext cx="0" cy="0"/>
          <a:chOff x="0" y="0"/>
          <a:chExt cx="0" cy="0"/>
        </a:xfrm>
      </p:grpSpPr>
      <p:sp>
        <p:nvSpPr>
          <p:cNvPr id="204" name="Google Shape;204;p5"/>
          <p:cNvSpPr txBox="1"/>
          <p:nvPr>
            <p:ph type="title"/>
          </p:nvPr>
        </p:nvSpPr>
        <p:spPr>
          <a:xfrm>
            <a:off x="838200" y="356587"/>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355F"/>
              </a:buClr>
              <a:buSzPts val="4400"/>
              <a:buFont typeface="Constantia"/>
              <a:buNone/>
            </a:pPr>
            <a:r>
              <a:rPr lang="en-US" sz="4800">
                <a:solidFill>
                  <a:srgbClr val="00355F"/>
                </a:solidFill>
                <a:latin typeface="Tinos"/>
                <a:ea typeface="Tinos"/>
                <a:cs typeface="Tinos"/>
                <a:sym typeface="Tinos"/>
              </a:rPr>
              <a:t>Resources</a:t>
            </a:r>
            <a:endParaRPr sz="4800">
              <a:solidFill>
                <a:srgbClr val="00355F"/>
              </a:solidFill>
              <a:latin typeface="Tinos"/>
              <a:ea typeface="Tinos"/>
              <a:cs typeface="Tinos"/>
              <a:sym typeface="Tinos"/>
            </a:endParaRPr>
          </a:p>
        </p:txBody>
      </p:sp>
      <p:sp>
        <p:nvSpPr>
          <p:cNvPr id="205" name="Google Shape;205;p5"/>
          <p:cNvSpPr/>
          <p:nvPr/>
        </p:nvSpPr>
        <p:spPr>
          <a:xfrm>
            <a:off x="668866" y="2692400"/>
            <a:ext cx="10854267" cy="67733"/>
          </a:xfrm>
          <a:prstGeom prst="rect">
            <a:avLst/>
          </a:prstGeom>
          <a:solidFill>
            <a:srgbClr val="00355F"/>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355F"/>
              </a:solidFill>
              <a:latin typeface="Libre Franklin"/>
              <a:ea typeface="Libre Franklin"/>
              <a:cs typeface="Libre Franklin"/>
              <a:sym typeface="Libre Franklin"/>
            </a:endParaRPr>
          </a:p>
        </p:txBody>
      </p:sp>
      <p:sp>
        <p:nvSpPr>
          <p:cNvPr id="206" name="Google Shape;206;p5"/>
          <p:cNvSpPr/>
          <p:nvPr/>
        </p:nvSpPr>
        <p:spPr>
          <a:xfrm>
            <a:off x="1557867" y="2556933"/>
            <a:ext cx="321600" cy="338700"/>
          </a:xfrm>
          <a:prstGeom prst="ellipse">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355F"/>
              </a:solidFill>
              <a:latin typeface="Libre Franklin"/>
              <a:ea typeface="Libre Franklin"/>
              <a:cs typeface="Libre Franklin"/>
              <a:sym typeface="Libre Franklin"/>
            </a:endParaRPr>
          </a:p>
        </p:txBody>
      </p:sp>
      <p:sp>
        <p:nvSpPr>
          <p:cNvPr id="207" name="Google Shape;207;p5"/>
          <p:cNvSpPr/>
          <p:nvPr/>
        </p:nvSpPr>
        <p:spPr>
          <a:xfrm>
            <a:off x="4478869" y="2556932"/>
            <a:ext cx="321600" cy="338700"/>
          </a:xfrm>
          <a:prstGeom prst="ellipse">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355F"/>
              </a:solidFill>
              <a:latin typeface="Libre Franklin"/>
              <a:ea typeface="Libre Franklin"/>
              <a:cs typeface="Libre Franklin"/>
              <a:sym typeface="Libre Franklin"/>
            </a:endParaRPr>
          </a:p>
        </p:txBody>
      </p:sp>
      <p:sp>
        <p:nvSpPr>
          <p:cNvPr id="208" name="Google Shape;208;p5"/>
          <p:cNvSpPr/>
          <p:nvPr/>
        </p:nvSpPr>
        <p:spPr>
          <a:xfrm>
            <a:off x="7399871" y="2556932"/>
            <a:ext cx="321600" cy="338700"/>
          </a:xfrm>
          <a:prstGeom prst="ellipse">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355F"/>
              </a:solidFill>
              <a:latin typeface="Libre Franklin"/>
              <a:ea typeface="Libre Franklin"/>
              <a:cs typeface="Libre Franklin"/>
              <a:sym typeface="Libre Franklin"/>
            </a:endParaRPr>
          </a:p>
        </p:txBody>
      </p:sp>
      <p:sp>
        <p:nvSpPr>
          <p:cNvPr id="209" name="Google Shape;209;p5"/>
          <p:cNvSpPr txBox="1"/>
          <p:nvPr/>
        </p:nvSpPr>
        <p:spPr>
          <a:xfrm>
            <a:off x="694904" y="3090272"/>
            <a:ext cx="19980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SzPts val="2200"/>
              <a:buFont typeface="Arial"/>
              <a:buNone/>
            </a:pPr>
            <a:r>
              <a:rPr lang="en-US" sz="2200">
                <a:solidFill>
                  <a:srgbClr val="00355F"/>
                </a:solidFill>
                <a:latin typeface="Open Sans"/>
                <a:ea typeface="Open Sans"/>
                <a:cs typeface="Open Sans"/>
                <a:sym typeface="Open Sans"/>
              </a:rPr>
              <a:t>PDF on </a:t>
            </a:r>
            <a:r>
              <a:rPr lang="en-US" sz="2200" u="sng">
                <a:solidFill>
                  <a:srgbClr val="8AD5EE"/>
                </a:solidFill>
                <a:latin typeface="Open Sans"/>
                <a:ea typeface="Open Sans"/>
                <a:cs typeface="Open Sans"/>
                <a:sym typeface="Open Sans"/>
                <a:hlinkClick r:id="rId3">
                  <a:extLst>
                    <a:ext uri="{A12FA001-AC4F-418D-AE19-62706E023703}">
                      <ahyp:hlinkClr val="tx"/>
                    </a:ext>
                  </a:extLst>
                </a:hlinkClick>
              </a:rPr>
              <a:t>Braille Basics</a:t>
            </a:r>
            <a:endParaRPr sz="2200">
              <a:solidFill>
                <a:srgbClr val="8AD5EE"/>
              </a:solidFill>
              <a:latin typeface="Open Sans Medium"/>
              <a:ea typeface="Open Sans Medium"/>
              <a:cs typeface="Open Sans Medium"/>
              <a:sym typeface="Open Sans Medium"/>
            </a:endParaRPr>
          </a:p>
        </p:txBody>
      </p:sp>
      <p:sp>
        <p:nvSpPr>
          <p:cNvPr id="210" name="Google Shape;210;p5"/>
          <p:cNvSpPr txBox="1"/>
          <p:nvPr/>
        </p:nvSpPr>
        <p:spPr>
          <a:xfrm>
            <a:off x="3624341" y="3090281"/>
            <a:ext cx="1998000" cy="12099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0"/>
              </a:spcBef>
              <a:spcAft>
                <a:spcPts val="1200"/>
              </a:spcAft>
              <a:buClr>
                <a:srgbClr val="000000"/>
              </a:buClr>
              <a:buSzPts val="2200"/>
              <a:buFont typeface="Arial"/>
              <a:buNone/>
            </a:pPr>
            <a:r>
              <a:rPr lang="en-US" sz="2200">
                <a:solidFill>
                  <a:srgbClr val="00355F"/>
                </a:solidFill>
                <a:latin typeface="Open Sans"/>
                <a:ea typeface="Open Sans"/>
                <a:cs typeface="Open Sans"/>
                <a:sym typeface="Open Sans"/>
              </a:rPr>
              <a:t>Purchase a </a:t>
            </a:r>
            <a:r>
              <a:rPr lang="en-US" sz="2200" u="sng">
                <a:solidFill>
                  <a:srgbClr val="8AD5EE"/>
                </a:solidFill>
                <a:latin typeface="Open Sans"/>
                <a:ea typeface="Open Sans"/>
                <a:cs typeface="Open Sans"/>
                <a:sym typeface="Open Sans"/>
                <a:hlinkClick r:id="rId4">
                  <a:extLst>
                    <a:ext uri="{A12FA001-AC4F-418D-AE19-62706E023703}">
                      <ahyp:hlinkClr val="tx"/>
                    </a:ext>
                  </a:extLst>
                </a:hlinkClick>
              </a:rPr>
              <a:t>slate and stylus</a:t>
            </a:r>
            <a:endParaRPr sz="2200">
              <a:solidFill>
                <a:srgbClr val="00355F"/>
              </a:solidFill>
              <a:latin typeface="Open Sans"/>
              <a:ea typeface="Open Sans"/>
              <a:cs typeface="Open Sans"/>
              <a:sym typeface="Open Sans"/>
            </a:endParaRPr>
          </a:p>
        </p:txBody>
      </p:sp>
      <p:sp>
        <p:nvSpPr>
          <p:cNvPr id="211" name="Google Shape;211;p5"/>
          <p:cNvSpPr txBox="1"/>
          <p:nvPr/>
        </p:nvSpPr>
        <p:spPr>
          <a:xfrm>
            <a:off x="6553804" y="3064772"/>
            <a:ext cx="1998000" cy="15993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0"/>
              </a:spcBef>
              <a:spcAft>
                <a:spcPts val="1200"/>
              </a:spcAft>
              <a:buClr>
                <a:srgbClr val="000000"/>
              </a:buClr>
              <a:buSzPts val="2200"/>
              <a:buFont typeface="Arial"/>
              <a:buNone/>
            </a:pPr>
            <a:r>
              <a:rPr lang="en-US" sz="2200" u="sng">
                <a:solidFill>
                  <a:srgbClr val="8AD5EE"/>
                </a:solidFill>
                <a:latin typeface="Open Sans"/>
                <a:ea typeface="Open Sans"/>
                <a:cs typeface="Open Sans"/>
                <a:sym typeface="Open Sans"/>
                <a:hlinkClick r:id="rId5">
                  <a:extLst>
                    <a:ext uri="{A12FA001-AC4F-418D-AE19-62706E023703}">
                      <ahyp:hlinkClr val="tx"/>
                    </a:ext>
                  </a:extLst>
                </a:hlinkClick>
              </a:rPr>
              <a:t>Instructional video</a:t>
            </a:r>
            <a:r>
              <a:rPr lang="en-US" sz="2200">
                <a:solidFill>
                  <a:srgbClr val="00355F"/>
                </a:solidFill>
                <a:latin typeface="Open Sans"/>
                <a:ea typeface="Open Sans"/>
                <a:cs typeface="Open Sans"/>
                <a:sym typeface="Open Sans"/>
              </a:rPr>
              <a:t> on using a slate and stylus</a:t>
            </a:r>
            <a:endParaRPr sz="2200">
              <a:solidFill>
                <a:srgbClr val="00355F"/>
              </a:solidFill>
              <a:latin typeface="Open Sans"/>
              <a:ea typeface="Open Sans"/>
              <a:cs typeface="Open Sans"/>
              <a:sym typeface="Open Sans"/>
            </a:endParaRPr>
          </a:p>
        </p:txBody>
      </p:sp>
      <p:sp>
        <p:nvSpPr>
          <p:cNvPr id="212" name="Google Shape;212;p5"/>
          <p:cNvSpPr/>
          <p:nvPr/>
        </p:nvSpPr>
        <p:spPr>
          <a:xfrm>
            <a:off x="838200" y="6603050"/>
            <a:ext cx="10515600" cy="254700"/>
          </a:xfrm>
          <a:prstGeom prst="rect">
            <a:avLst/>
          </a:prstGeom>
          <a:solidFill>
            <a:srgbClr val="0035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Open Sans"/>
                <a:ea typeface="Open Sans"/>
                <a:cs typeface="Open Sans"/>
                <a:sym typeface="Open Sans"/>
              </a:rPr>
              <a:t>UA Little Rock Center for Arkansas History and Culture</a:t>
            </a:r>
            <a:endParaRPr b="0" i="0" sz="1200" u="none" cap="none" strike="noStrike">
              <a:solidFill>
                <a:srgbClr val="FFFFFF"/>
              </a:solidFill>
              <a:latin typeface="Open Sans"/>
              <a:ea typeface="Open Sans"/>
              <a:cs typeface="Open Sans"/>
              <a:sym typeface="Open Sans"/>
            </a:endParaRPr>
          </a:p>
        </p:txBody>
      </p:sp>
      <p:sp>
        <p:nvSpPr>
          <p:cNvPr id="213" name="Google Shape;213;p5"/>
          <p:cNvSpPr/>
          <p:nvPr/>
        </p:nvSpPr>
        <p:spPr>
          <a:xfrm>
            <a:off x="10371196" y="2556932"/>
            <a:ext cx="321600" cy="338700"/>
          </a:xfrm>
          <a:prstGeom prst="ellipse">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355F"/>
              </a:solidFill>
              <a:latin typeface="Libre Franklin"/>
              <a:ea typeface="Libre Franklin"/>
              <a:cs typeface="Libre Franklin"/>
              <a:sym typeface="Libre Franklin"/>
            </a:endParaRPr>
          </a:p>
        </p:txBody>
      </p:sp>
      <p:sp>
        <p:nvSpPr>
          <p:cNvPr id="214" name="Google Shape;214;p5"/>
          <p:cNvSpPr txBox="1"/>
          <p:nvPr/>
        </p:nvSpPr>
        <p:spPr>
          <a:xfrm>
            <a:off x="9424450" y="3064775"/>
            <a:ext cx="2098800" cy="15993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0"/>
              </a:spcBef>
              <a:spcAft>
                <a:spcPts val="1200"/>
              </a:spcAft>
              <a:buClr>
                <a:srgbClr val="000000"/>
              </a:buClr>
              <a:buSzPts val="2200"/>
              <a:buFont typeface="Arial"/>
              <a:buNone/>
            </a:pPr>
            <a:r>
              <a:rPr lang="en-US" sz="2200">
                <a:solidFill>
                  <a:srgbClr val="00355F"/>
                </a:solidFill>
                <a:latin typeface="Open Sans"/>
                <a:ea typeface="Open Sans"/>
                <a:cs typeface="Open Sans"/>
                <a:sym typeface="Open Sans"/>
              </a:rPr>
              <a:t>Download </a:t>
            </a:r>
            <a:r>
              <a:rPr lang="en-US" sz="2200" u="sng">
                <a:solidFill>
                  <a:srgbClr val="8AD5EE"/>
                </a:solidFill>
                <a:latin typeface="Open Sans"/>
                <a:ea typeface="Open Sans"/>
                <a:cs typeface="Open Sans"/>
                <a:sym typeface="Open Sans"/>
                <a:hlinkClick r:id="rId6">
                  <a:extLst>
                    <a:ext uri="{A12FA001-AC4F-418D-AE19-62706E023703}">
                      <ahyp:hlinkClr val="tx"/>
                    </a:ext>
                  </a:extLst>
                </a:hlinkClick>
              </a:rPr>
              <a:t>photographs</a:t>
            </a:r>
            <a:r>
              <a:rPr lang="en-US" sz="2200">
                <a:solidFill>
                  <a:srgbClr val="00355F"/>
                </a:solidFill>
                <a:latin typeface="Open Sans"/>
                <a:ea typeface="Open Sans"/>
                <a:cs typeface="Open Sans"/>
                <a:sym typeface="Open Sans"/>
              </a:rPr>
              <a:t> from CAHC’s online catalog</a:t>
            </a:r>
            <a:endParaRPr sz="2200">
              <a:solidFill>
                <a:srgbClr val="00355F"/>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55F"/>
        </a:solidFill>
      </p:bgPr>
    </p:bg>
    <p:spTree>
      <p:nvGrpSpPr>
        <p:cNvPr id="218" name="Shape 218"/>
        <p:cNvGrpSpPr/>
        <p:nvPr/>
      </p:nvGrpSpPr>
      <p:grpSpPr>
        <a:xfrm>
          <a:off x="0" y="0"/>
          <a:ext cx="0" cy="0"/>
          <a:chOff x="0" y="0"/>
          <a:chExt cx="0" cy="0"/>
        </a:xfrm>
      </p:grpSpPr>
      <p:sp>
        <p:nvSpPr>
          <p:cNvPr id="219" name="Google Shape;219;g13d7a411447_0_31"/>
          <p:cNvSpPr/>
          <p:nvPr/>
        </p:nvSpPr>
        <p:spPr>
          <a:xfrm>
            <a:off x="0" y="6553201"/>
            <a:ext cx="12161400" cy="54900"/>
          </a:xfrm>
          <a:prstGeom prst="rect">
            <a:avLst/>
          </a:prstGeom>
          <a:solidFill>
            <a:srgbClr val="F8FB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220" name="Google Shape;220;g13d7a411447_0_31"/>
          <p:cNvSpPr txBox="1"/>
          <p:nvPr/>
        </p:nvSpPr>
        <p:spPr>
          <a:xfrm>
            <a:off x="7147550" y="4047075"/>
            <a:ext cx="2487600" cy="67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F8FBFE"/>
                </a:solidFill>
                <a:latin typeface="Tinos"/>
                <a:ea typeface="Tinos"/>
                <a:cs typeface="Tinos"/>
                <a:sym typeface="Tinos"/>
              </a:rPr>
              <a:t>Contact Us</a:t>
            </a:r>
            <a:endParaRPr b="0" i="0" sz="3800" u="none" cap="none" strike="noStrike">
              <a:solidFill>
                <a:srgbClr val="000000"/>
              </a:solidFill>
              <a:latin typeface="Tinos"/>
              <a:ea typeface="Tinos"/>
              <a:cs typeface="Tinos"/>
              <a:sym typeface="Tinos"/>
            </a:endParaRPr>
          </a:p>
        </p:txBody>
      </p:sp>
      <p:sp>
        <p:nvSpPr>
          <p:cNvPr id="221" name="Google Shape;221;g13d7a411447_0_31"/>
          <p:cNvSpPr txBox="1"/>
          <p:nvPr/>
        </p:nvSpPr>
        <p:spPr>
          <a:xfrm>
            <a:off x="7147550" y="4773175"/>
            <a:ext cx="2487600" cy="1031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F8FBFE"/>
                </a:solidFill>
                <a:latin typeface="Open Sans"/>
                <a:ea typeface="Open Sans"/>
                <a:cs typeface="Open Sans"/>
                <a:sym typeface="Open Sans"/>
              </a:rPr>
              <a:t>501-320-5780</a:t>
            </a:r>
            <a:endParaRPr b="0" i="0" sz="1700" u="none" cap="none" strike="noStrike">
              <a:solidFill>
                <a:srgbClr val="000000"/>
              </a:solidFill>
              <a:latin typeface="Open Sans"/>
              <a:ea typeface="Open Sans"/>
              <a:cs typeface="Open Sans"/>
              <a:sym typeface="Open Sans"/>
            </a:endParaRPr>
          </a:p>
          <a:p>
            <a:pPr indent="0" lvl="0" marL="0" marR="0" rtl="0" algn="ctr">
              <a:lnSpc>
                <a:spcPct val="100000"/>
              </a:lnSpc>
              <a:spcBef>
                <a:spcPts val="600"/>
              </a:spcBef>
              <a:spcAft>
                <a:spcPts val="0"/>
              </a:spcAft>
              <a:buClr>
                <a:srgbClr val="000000"/>
              </a:buClr>
              <a:buSzPts val="1700"/>
              <a:buFont typeface="Arial"/>
              <a:buNone/>
            </a:pPr>
            <a:r>
              <a:rPr b="0" i="0" lang="en-US" sz="1700" u="none" cap="none" strike="noStrike">
                <a:solidFill>
                  <a:srgbClr val="FFFFFF"/>
                </a:solidFill>
                <a:latin typeface="Open Sans"/>
                <a:ea typeface="Open Sans"/>
                <a:cs typeface="Open Sans"/>
                <a:sym typeface="Open Sans"/>
              </a:rPr>
              <a:t>cahc@ualr.edu</a:t>
            </a:r>
            <a:endParaRPr b="0" i="0" sz="1700" u="none" cap="none" strike="noStrike">
              <a:solidFill>
                <a:srgbClr val="FFFFFF"/>
              </a:solidFill>
              <a:latin typeface="Open Sans"/>
              <a:ea typeface="Open Sans"/>
              <a:cs typeface="Open Sans"/>
              <a:sym typeface="Open Sans"/>
            </a:endParaRPr>
          </a:p>
          <a:p>
            <a:pPr indent="0" lvl="0" marL="0" marR="0" rtl="0" algn="ctr">
              <a:lnSpc>
                <a:spcPct val="100000"/>
              </a:lnSpc>
              <a:spcBef>
                <a:spcPts val="600"/>
              </a:spcBef>
              <a:spcAft>
                <a:spcPts val="0"/>
              </a:spcAft>
              <a:buClr>
                <a:srgbClr val="000000"/>
              </a:buClr>
              <a:buSzPts val="1700"/>
              <a:buFont typeface="Arial"/>
              <a:buNone/>
            </a:pPr>
            <a:r>
              <a:rPr b="0" i="0" lang="en-US" sz="1700" u="none" cap="none" strike="noStrike">
                <a:solidFill>
                  <a:srgbClr val="F8FBFE"/>
                </a:solidFill>
                <a:latin typeface="Open Sans"/>
                <a:ea typeface="Open Sans"/>
                <a:cs typeface="Open Sans"/>
                <a:sym typeface="Open Sans"/>
              </a:rPr>
              <a:t>arstudies.com</a:t>
            </a:r>
            <a:endParaRPr b="0" i="0" sz="1700" u="none" cap="none" strike="noStrike">
              <a:solidFill>
                <a:srgbClr val="F8FBFE"/>
              </a:solidFill>
              <a:latin typeface="Open Sans"/>
              <a:ea typeface="Open Sans"/>
              <a:cs typeface="Open Sans"/>
              <a:sym typeface="Open Sans"/>
            </a:endParaRPr>
          </a:p>
        </p:txBody>
      </p:sp>
      <p:pic>
        <p:nvPicPr>
          <p:cNvPr descr="Color photograph of archival boxes from CAHC's collections on a metal bookcase." id="222" name="Google Shape;222;g13d7a411447_0_31" title="Archival boxes"/>
          <p:cNvPicPr preferRelativeResize="0"/>
          <p:nvPr/>
        </p:nvPicPr>
        <p:blipFill rotWithShape="1">
          <a:blip r:embed="rId3">
            <a:alphaModFix/>
          </a:blip>
          <a:srcRect b="36539" l="595" r="0" t="22419"/>
          <a:stretch/>
        </p:blipFill>
        <p:spPr>
          <a:xfrm>
            <a:off x="0" y="0"/>
            <a:ext cx="12192000" cy="3743101"/>
          </a:xfrm>
          <a:prstGeom prst="rect">
            <a:avLst/>
          </a:prstGeom>
          <a:noFill/>
          <a:ln>
            <a:noFill/>
          </a:ln>
        </p:spPr>
      </p:pic>
      <p:pic>
        <p:nvPicPr>
          <p:cNvPr id="223" name="Google Shape;223;g13d7a411447_0_31" title="Logo for the UA Little Rock Center for Arkansas History and Culture"/>
          <p:cNvPicPr preferRelativeResize="0"/>
          <p:nvPr/>
        </p:nvPicPr>
        <p:blipFill rotWithShape="1">
          <a:blip r:embed="rId4">
            <a:alphaModFix/>
          </a:blip>
          <a:srcRect b="0" l="0" r="0" t="0"/>
          <a:stretch/>
        </p:blipFill>
        <p:spPr>
          <a:xfrm>
            <a:off x="1345300" y="4275675"/>
            <a:ext cx="4991475" cy="1256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55F"/>
        </a:solidFill>
      </p:bgPr>
    </p:bg>
    <p:spTree>
      <p:nvGrpSpPr>
        <p:cNvPr id="94" name="Shape 94"/>
        <p:cNvGrpSpPr/>
        <p:nvPr/>
      </p:nvGrpSpPr>
      <p:grpSpPr>
        <a:xfrm>
          <a:off x="0" y="0"/>
          <a:ext cx="0" cy="0"/>
          <a:chOff x="0" y="0"/>
          <a:chExt cx="0" cy="0"/>
        </a:xfrm>
      </p:grpSpPr>
      <p:pic>
        <p:nvPicPr>
          <p:cNvPr descr="A trainee at Arkansas Enterprises for the Blind walks through the neighborhood using a white cane. Photograph from the Earl Saunders photograph collection (UALR.PH.0106)" id="95" name="Google Shape;95;p11" title="Man walking with cane, 10 September 1959"/>
          <p:cNvPicPr preferRelativeResize="0"/>
          <p:nvPr/>
        </p:nvPicPr>
        <p:blipFill rotWithShape="1">
          <a:blip r:embed="rId3">
            <a:alphaModFix/>
          </a:blip>
          <a:srcRect b="0" l="14939" r="19101" t="0"/>
          <a:stretch/>
        </p:blipFill>
        <p:spPr>
          <a:xfrm>
            <a:off x="6399950" y="0"/>
            <a:ext cx="5792050" cy="6858000"/>
          </a:xfrm>
          <a:prstGeom prst="rect">
            <a:avLst/>
          </a:prstGeom>
          <a:noFill/>
          <a:ln>
            <a:noFill/>
          </a:ln>
        </p:spPr>
      </p:pic>
      <p:sp>
        <p:nvSpPr>
          <p:cNvPr id="96" name="Google Shape;96;p11"/>
          <p:cNvSpPr/>
          <p:nvPr/>
        </p:nvSpPr>
        <p:spPr>
          <a:xfrm>
            <a:off x="838200" y="6603050"/>
            <a:ext cx="10515600" cy="254700"/>
          </a:xfrm>
          <a:prstGeom prst="rect">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355F"/>
                </a:solidFill>
                <a:latin typeface="Open Sans"/>
                <a:ea typeface="Open Sans"/>
                <a:cs typeface="Open Sans"/>
                <a:sym typeface="Open Sans"/>
              </a:rPr>
              <a:t>UA Little Rock Center for Arkansas History and Culture</a:t>
            </a:r>
            <a:endParaRPr b="0" i="0" sz="1200" u="none" cap="none" strike="noStrike">
              <a:solidFill>
                <a:srgbClr val="00355F"/>
              </a:solidFill>
              <a:latin typeface="Open Sans"/>
              <a:ea typeface="Open Sans"/>
              <a:cs typeface="Open Sans"/>
              <a:sym typeface="Open Sans"/>
            </a:endParaRPr>
          </a:p>
        </p:txBody>
      </p:sp>
      <p:sp>
        <p:nvSpPr>
          <p:cNvPr id="97" name="Google Shape;97;p11"/>
          <p:cNvSpPr txBox="1"/>
          <p:nvPr/>
        </p:nvSpPr>
        <p:spPr>
          <a:xfrm>
            <a:off x="660400" y="863600"/>
            <a:ext cx="48294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300"/>
              <a:buFont typeface="Arial"/>
              <a:buNone/>
            </a:pPr>
            <a:r>
              <a:rPr b="0" i="0" lang="en-US" sz="4300" u="none" cap="none" strike="noStrike">
                <a:solidFill>
                  <a:srgbClr val="F8FBFE"/>
                </a:solidFill>
                <a:latin typeface="Tinos"/>
                <a:ea typeface="Tinos"/>
                <a:cs typeface="Tinos"/>
                <a:sym typeface="Tinos"/>
              </a:rPr>
              <a:t>Overview &amp; Purpose</a:t>
            </a:r>
            <a:endParaRPr b="0" i="0" sz="1300" u="none" cap="none" strike="noStrike">
              <a:solidFill>
                <a:srgbClr val="000000"/>
              </a:solidFill>
              <a:latin typeface="Tinos"/>
              <a:ea typeface="Tinos"/>
              <a:cs typeface="Tinos"/>
              <a:sym typeface="Tinos"/>
            </a:endParaRPr>
          </a:p>
        </p:txBody>
      </p:sp>
      <p:sp>
        <p:nvSpPr>
          <p:cNvPr id="98" name="Google Shape;98;p11"/>
          <p:cNvSpPr txBox="1"/>
          <p:nvPr/>
        </p:nvSpPr>
        <p:spPr>
          <a:xfrm>
            <a:off x="660400" y="2049750"/>
            <a:ext cx="4829400" cy="4094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000"/>
              <a:buFont typeface="Arial"/>
              <a:buNone/>
            </a:pPr>
            <a:r>
              <a:rPr lang="en-US" sz="2000">
                <a:solidFill>
                  <a:schemeClr val="dk1"/>
                </a:solidFill>
                <a:latin typeface="Open Sans"/>
                <a:ea typeface="Open Sans"/>
                <a:cs typeface="Open Sans"/>
                <a:sym typeface="Open Sans"/>
              </a:rPr>
              <a:t>This lesson shows students what life for the blind and visually impaired can look like. Through a series of photographs and questions, students will have a better understanding of the similar and different ways the visually impaired complete activities. </a:t>
            </a:r>
            <a:endParaRPr sz="2000">
              <a:solidFill>
                <a:schemeClr val="dk1"/>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US" sz="2000">
                <a:solidFill>
                  <a:schemeClr val="dk1"/>
                </a:solidFill>
                <a:latin typeface="Open Sans"/>
                <a:ea typeface="Open Sans"/>
                <a:cs typeface="Open Sans"/>
                <a:sym typeface="Open Sans"/>
              </a:rPr>
              <a:t>In addition, through a hands-on activity students will be able to experience how a visually impaired person does tasks.</a:t>
            </a:r>
            <a:r>
              <a:rPr lang="en-US" sz="2000">
                <a:solidFill>
                  <a:srgbClr val="595959"/>
                </a:solidFill>
                <a:latin typeface="Open Sans"/>
                <a:ea typeface="Open Sans"/>
                <a:cs typeface="Open Sans"/>
                <a:sym typeface="Open Sans"/>
              </a:rPr>
              <a:t> </a:t>
            </a:r>
            <a:endParaRPr sz="2300">
              <a:solidFill>
                <a:schemeClr val="dk1"/>
              </a:solidFill>
              <a:latin typeface="Open Sans"/>
              <a:ea typeface="Open Sans"/>
              <a:cs typeface="Open Sans"/>
              <a:sym typeface="Open Sans"/>
            </a:endParaRPr>
          </a:p>
        </p:txBody>
      </p:sp>
      <p:cxnSp>
        <p:nvCxnSpPr>
          <p:cNvPr id="99" name="Google Shape;99;p11"/>
          <p:cNvCxnSpPr/>
          <p:nvPr/>
        </p:nvCxnSpPr>
        <p:spPr>
          <a:xfrm>
            <a:off x="660400" y="1617800"/>
            <a:ext cx="4829400" cy="13800"/>
          </a:xfrm>
          <a:prstGeom prst="straightConnector1">
            <a:avLst/>
          </a:prstGeom>
          <a:noFill/>
          <a:ln cap="flat" cmpd="sng" w="28575">
            <a:solidFill>
              <a:srgbClr val="8AD5EE"/>
            </a:solidFill>
            <a:prstDash val="dot"/>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BFE"/>
        </a:solidFill>
      </p:bgPr>
    </p:bg>
    <p:spTree>
      <p:nvGrpSpPr>
        <p:cNvPr id="103" name="Shape 103"/>
        <p:cNvGrpSpPr/>
        <p:nvPr/>
      </p:nvGrpSpPr>
      <p:grpSpPr>
        <a:xfrm>
          <a:off x="0" y="0"/>
          <a:ext cx="0" cy="0"/>
          <a:chOff x="0" y="0"/>
          <a:chExt cx="0" cy="0"/>
        </a:xfrm>
      </p:grpSpPr>
      <p:sp>
        <p:nvSpPr>
          <p:cNvPr id="104" name="Google Shape;104;p2"/>
          <p:cNvSpPr txBox="1"/>
          <p:nvPr/>
        </p:nvSpPr>
        <p:spPr>
          <a:xfrm>
            <a:off x="910888" y="1672175"/>
            <a:ext cx="9312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0"/>
              <a:buFont typeface="Arial"/>
              <a:buNone/>
            </a:pPr>
            <a:r>
              <a:rPr b="1" i="0" lang="en-US" sz="15000" u="none" cap="none" strike="noStrike">
                <a:solidFill>
                  <a:srgbClr val="00355F"/>
                </a:solidFill>
                <a:latin typeface="Tinos"/>
                <a:ea typeface="Tinos"/>
                <a:cs typeface="Tinos"/>
                <a:sym typeface="Tinos"/>
              </a:rPr>
              <a:t>1</a:t>
            </a:r>
            <a:endParaRPr b="1" i="0" sz="15000" u="none" cap="none" strike="noStrike">
              <a:solidFill>
                <a:srgbClr val="00355F"/>
              </a:solidFill>
              <a:latin typeface="Tinos"/>
              <a:ea typeface="Tinos"/>
              <a:cs typeface="Tinos"/>
              <a:sym typeface="Tinos"/>
            </a:endParaRPr>
          </a:p>
        </p:txBody>
      </p:sp>
      <p:sp>
        <p:nvSpPr>
          <p:cNvPr id="105" name="Google Shape;105;p2"/>
          <p:cNvSpPr txBox="1"/>
          <p:nvPr/>
        </p:nvSpPr>
        <p:spPr>
          <a:xfrm>
            <a:off x="6184600" y="1672175"/>
            <a:ext cx="9312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0"/>
              <a:buFont typeface="Arial"/>
              <a:buNone/>
            </a:pPr>
            <a:r>
              <a:rPr b="1" lang="en-US" sz="15000">
                <a:solidFill>
                  <a:srgbClr val="00355F"/>
                </a:solidFill>
                <a:latin typeface="Tinos"/>
                <a:ea typeface="Tinos"/>
                <a:cs typeface="Tinos"/>
                <a:sym typeface="Tinos"/>
              </a:rPr>
              <a:t>2</a:t>
            </a:r>
            <a:endParaRPr b="1" i="0" sz="15000" u="none" cap="none" strike="noStrike">
              <a:solidFill>
                <a:srgbClr val="00355F"/>
              </a:solidFill>
              <a:latin typeface="Tinos"/>
              <a:ea typeface="Tinos"/>
              <a:cs typeface="Tinos"/>
              <a:sym typeface="Tinos"/>
            </a:endParaRPr>
          </a:p>
        </p:txBody>
      </p:sp>
      <p:sp>
        <p:nvSpPr>
          <p:cNvPr id="106" name="Google Shape;10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355F"/>
              </a:buClr>
              <a:buSzPts val="4400"/>
              <a:buFont typeface="Constantia"/>
              <a:buNone/>
            </a:pPr>
            <a:r>
              <a:rPr lang="en-US" sz="4800">
                <a:solidFill>
                  <a:srgbClr val="00355F"/>
                </a:solidFill>
                <a:latin typeface="Tinos"/>
                <a:ea typeface="Tinos"/>
                <a:cs typeface="Tinos"/>
                <a:sym typeface="Tinos"/>
              </a:rPr>
              <a:t>Lesson Objectives</a:t>
            </a:r>
            <a:endParaRPr sz="4800">
              <a:solidFill>
                <a:srgbClr val="00355F"/>
              </a:solidFill>
              <a:latin typeface="Tinos"/>
              <a:ea typeface="Tinos"/>
              <a:cs typeface="Tinos"/>
              <a:sym typeface="Tinos"/>
            </a:endParaRPr>
          </a:p>
        </p:txBody>
      </p:sp>
      <p:sp>
        <p:nvSpPr>
          <p:cNvPr id="107" name="Google Shape;107;p2"/>
          <p:cNvSpPr txBox="1"/>
          <p:nvPr/>
        </p:nvSpPr>
        <p:spPr>
          <a:xfrm>
            <a:off x="1947322" y="2260125"/>
            <a:ext cx="2386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00355F"/>
                </a:solidFill>
                <a:latin typeface="Tinos"/>
                <a:ea typeface="Tinos"/>
                <a:cs typeface="Tinos"/>
                <a:sym typeface="Tinos"/>
              </a:rPr>
              <a:t>DESCRIBE</a:t>
            </a:r>
            <a:endParaRPr b="0" i="0" sz="1400" u="none" cap="none" strike="noStrike">
              <a:solidFill>
                <a:srgbClr val="00355F"/>
              </a:solidFill>
              <a:latin typeface="Tinos"/>
              <a:ea typeface="Tinos"/>
              <a:cs typeface="Tinos"/>
              <a:sym typeface="Tinos"/>
            </a:endParaRPr>
          </a:p>
        </p:txBody>
      </p:sp>
      <p:sp>
        <p:nvSpPr>
          <p:cNvPr id="108" name="Google Shape;108;p2"/>
          <p:cNvSpPr txBox="1"/>
          <p:nvPr/>
        </p:nvSpPr>
        <p:spPr>
          <a:xfrm>
            <a:off x="1947334" y="2713314"/>
            <a:ext cx="3708300" cy="85590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1200"/>
              </a:spcAft>
              <a:buClr>
                <a:srgbClr val="000000"/>
              </a:buClr>
              <a:buSzPts val="1600"/>
              <a:buFont typeface="Arial"/>
              <a:buNone/>
            </a:pPr>
            <a:r>
              <a:rPr b="0" i="0" lang="en-US" sz="1600" u="none" cap="none" strike="noStrike">
                <a:solidFill>
                  <a:srgbClr val="00355F"/>
                </a:solidFill>
                <a:latin typeface="Open Sans"/>
                <a:ea typeface="Open Sans"/>
                <a:cs typeface="Open Sans"/>
                <a:sym typeface="Open Sans"/>
              </a:rPr>
              <a:t>Students will </a:t>
            </a:r>
            <a:r>
              <a:rPr lang="en-US" sz="1600">
                <a:solidFill>
                  <a:srgbClr val="00355F"/>
                </a:solidFill>
                <a:latin typeface="Open Sans"/>
                <a:ea typeface="Open Sans"/>
                <a:cs typeface="Open Sans"/>
                <a:sym typeface="Open Sans"/>
              </a:rPr>
              <a:t>describe the different ways those who are blind complete different activities</a:t>
            </a:r>
            <a:endParaRPr b="0" i="0" sz="1300" u="none" cap="none" strike="noStrike">
              <a:solidFill>
                <a:srgbClr val="00355F"/>
              </a:solidFill>
              <a:latin typeface="Open Sans"/>
              <a:ea typeface="Open Sans"/>
              <a:cs typeface="Open Sans"/>
              <a:sym typeface="Open Sans"/>
            </a:endParaRPr>
          </a:p>
        </p:txBody>
      </p:sp>
      <p:sp>
        <p:nvSpPr>
          <p:cNvPr id="109" name="Google Shape;109;p2"/>
          <p:cNvSpPr txBox="1"/>
          <p:nvPr/>
        </p:nvSpPr>
        <p:spPr>
          <a:xfrm>
            <a:off x="7238999" y="2208310"/>
            <a:ext cx="2098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00355F"/>
                </a:solidFill>
                <a:latin typeface="Tinos"/>
                <a:ea typeface="Tinos"/>
                <a:cs typeface="Tinos"/>
                <a:sym typeface="Tinos"/>
              </a:rPr>
              <a:t>ANALYZE</a:t>
            </a:r>
            <a:endParaRPr b="0" i="0" sz="1400" u="none" cap="none" strike="noStrike">
              <a:solidFill>
                <a:srgbClr val="00355F"/>
              </a:solidFill>
              <a:latin typeface="Tinos"/>
              <a:ea typeface="Tinos"/>
              <a:cs typeface="Tinos"/>
              <a:sym typeface="Tinos"/>
            </a:endParaRPr>
          </a:p>
        </p:txBody>
      </p:sp>
      <p:sp>
        <p:nvSpPr>
          <p:cNvPr id="110" name="Google Shape;110;p2"/>
          <p:cNvSpPr txBox="1"/>
          <p:nvPr/>
        </p:nvSpPr>
        <p:spPr>
          <a:xfrm>
            <a:off x="7239000" y="2661508"/>
            <a:ext cx="4114800" cy="85590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1200"/>
              </a:spcAft>
              <a:buClr>
                <a:srgbClr val="000000"/>
              </a:buClr>
              <a:buSzPts val="1600"/>
              <a:buFont typeface="Arial"/>
              <a:buNone/>
            </a:pPr>
            <a:r>
              <a:rPr b="0" i="0" lang="en-US" sz="1600" u="none" cap="none" strike="noStrike">
                <a:solidFill>
                  <a:srgbClr val="00355F"/>
                </a:solidFill>
                <a:latin typeface="Open Sans"/>
                <a:ea typeface="Open Sans"/>
                <a:cs typeface="Open Sans"/>
                <a:sym typeface="Open Sans"/>
              </a:rPr>
              <a:t>Students will </a:t>
            </a:r>
            <a:r>
              <a:rPr lang="en-US" sz="1600">
                <a:solidFill>
                  <a:srgbClr val="00355F"/>
                </a:solidFill>
                <a:latin typeface="Open Sans"/>
                <a:ea typeface="Open Sans"/>
                <a:cs typeface="Open Sans"/>
                <a:sym typeface="Open Sans"/>
              </a:rPr>
              <a:t>analyze the impact of accessibility to help the blind and how it compares to today</a:t>
            </a:r>
            <a:endParaRPr b="0" i="0" sz="1300" u="none" cap="none" strike="noStrike">
              <a:solidFill>
                <a:srgbClr val="00355F"/>
              </a:solidFill>
              <a:latin typeface="Open Sans"/>
              <a:ea typeface="Open Sans"/>
              <a:cs typeface="Open Sans"/>
              <a:sym typeface="Open Sans"/>
            </a:endParaRPr>
          </a:p>
        </p:txBody>
      </p:sp>
      <p:sp>
        <p:nvSpPr>
          <p:cNvPr id="111" name="Google Shape;111;p2"/>
          <p:cNvSpPr/>
          <p:nvPr/>
        </p:nvSpPr>
        <p:spPr>
          <a:xfrm>
            <a:off x="838200" y="6603050"/>
            <a:ext cx="10515600" cy="254700"/>
          </a:xfrm>
          <a:prstGeom prst="rect">
            <a:avLst/>
          </a:prstGeom>
          <a:solidFill>
            <a:srgbClr val="0035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Open Sans"/>
                <a:ea typeface="Open Sans"/>
                <a:cs typeface="Open Sans"/>
                <a:sym typeface="Open Sans"/>
              </a:rPr>
              <a:t>UA Little Rock Center for Arkansas History and Culture</a:t>
            </a:r>
            <a:endParaRPr b="0" i="0" sz="1200" u="none" cap="none" strike="noStrike">
              <a:solidFill>
                <a:srgbClr val="FFFFF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55F"/>
        </a:solidFill>
      </p:bgPr>
    </p:bg>
    <p:spTree>
      <p:nvGrpSpPr>
        <p:cNvPr id="115" name="Shape 115"/>
        <p:cNvGrpSpPr/>
        <p:nvPr/>
      </p:nvGrpSpPr>
      <p:grpSpPr>
        <a:xfrm>
          <a:off x="0" y="0"/>
          <a:ext cx="0" cy="0"/>
          <a:chOff x="0" y="0"/>
          <a:chExt cx="0" cy="0"/>
        </a:xfrm>
      </p:grpSpPr>
      <p:sp>
        <p:nvSpPr>
          <p:cNvPr id="116" name="Google Shape;116;g13e4a28cb5a_0_91"/>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355F"/>
              </a:buClr>
              <a:buSzPts val="4400"/>
              <a:buFont typeface="Constantia"/>
              <a:buNone/>
            </a:pPr>
            <a:r>
              <a:rPr lang="en-US" sz="4800">
                <a:solidFill>
                  <a:srgbClr val="F8FBFE"/>
                </a:solidFill>
                <a:latin typeface="Tinos"/>
                <a:ea typeface="Tinos"/>
                <a:cs typeface="Tinos"/>
                <a:sym typeface="Tinos"/>
              </a:rPr>
              <a:t>Activity - Part 1</a:t>
            </a:r>
            <a:endParaRPr sz="4800">
              <a:solidFill>
                <a:srgbClr val="F8FBFE"/>
              </a:solidFill>
              <a:latin typeface="Tinos"/>
              <a:ea typeface="Tinos"/>
              <a:cs typeface="Tinos"/>
              <a:sym typeface="Tinos"/>
            </a:endParaRPr>
          </a:p>
        </p:txBody>
      </p:sp>
      <p:sp>
        <p:nvSpPr>
          <p:cNvPr id="117" name="Google Shape;117;g13e4a28cb5a_0_91"/>
          <p:cNvSpPr txBox="1"/>
          <p:nvPr/>
        </p:nvSpPr>
        <p:spPr>
          <a:xfrm>
            <a:off x="838200" y="2049750"/>
            <a:ext cx="10515600" cy="1884000"/>
          </a:xfrm>
          <a:prstGeom prst="rect">
            <a:avLst/>
          </a:prstGeom>
          <a:noFill/>
          <a:ln>
            <a:noFill/>
          </a:ln>
        </p:spPr>
        <p:txBody>
          <a:bodyPr anchorCtr="0" anchor="t" bIns="45700" lIns="91425" spcFirstLastPara="1" rIns="91425" wrap="square" tIns="45700">
            <a:spAutoFit/>
          </a:bodyPr>
          <a:lstStyle/>
          <a:p>
            <a:pPr indent="-349250" lvl="0" marL="457200" rtl="0" algn="l">
              <a:lnSpc>
                <a:spcPct val="115000"/>
              </a:lnSpc>
              <a:spcBef>
                <a:spcPts val="0"/>
              </a:spcBef>
              <a:spcAft>
                <a:spcPts val="0"/>
              </a:spcAft>
              <a:buClr>
                <a:srgbClr val="F8FBFE"/>
              </a:buClr>
              <a:buSzPts val="1900"/>
              <a:buFont typeface="Open Sans"/>
              <a:buChar char="●"/>
            </a:pPr>
            <a:r>
              <a:rPr lang="en-US" sz="1900">
                <a:solidFill>
                  <a:srgbClr val="F8FBFE"/>
                </a:solidFill>
                <a:latin typeface="Open Sans"/>
                <a:ea typeface="Open Sans"/>
                <a:cs typeface="Open Sans"/>
                <a:sym typeface="Open Sans"/>
              </a:rPr>
              <a:t>Students will look at photographs of clients doing various activities at the Arkansas Enterprises for the Blind Rehabilitation Center (now named World Services for the Blind). </a:t>
            </a:r>
            <a:endParaRPr sz="1900">
              <a:solidFill>
                <a:srgbClr val="F8FBFE"/>
              </a:solidFill>
              <a:latin typeface="Open Sans"/>
              <a:ea typeface="Open Sans"/>
              <a:cs typeface="Open Sans"/>
              <a:sym typeface="Open Sans"/>
            </a:endParaRPr>
          </a:p>
          <a:p>
            <a:pPr indent="0" lvl="0" marL="457200" rtl="0" algn="l">
              <a:lnSpc>
                <a:spcPct val="115000"/>
              </a:lnSpc>
              <a:spcBef>
                <a:spcPts val="1200"/>
              </a:spcBef>
              <a:spcAft>
                <a:spcPts val="0"/>
              </a:spcAft>
              <a:buNone/>
            </a:pPr>
            <a:r>
              <a:t/>
            </a:r>
            <a:endParaRPr sz="1900">
              <a:solidFill>
                <a:srgbClr val="F8FBFE"/>
              </a:solidFill>
              <a:latin typeface="Open Sans"/>
              <a:ea typeface="Open Sans"/>
              <a:cs typeface="Open Sans"/>
              <a:sym typeface="Open Sans"/>
            </a:endParaRPr>
          </a:p>
          <a:p>
            <a:pPr indent="-349250" lvl="0" marL="457200" rtl="0" algn="l">
              <a:lnSpc>
                <a:spcPct val="115000"/>
              </a:lnSpc>
              <a:spcBef>
                <a:spcPts val="0"/>
              </a:spcBef>
              <a:spcAft>
                <a:spcPts val="0"/>
              </a:spcAft>
              <a:buClr>
                <a:srgbClr val="F8FBFE"/>
              </a:buClr>
              <a:buSzPts val="1900"/>
              <a:buFont typeface="Open Sans"/>
              <a:buChar char="●"/>
            </a:pPr>
            <a:r>
              <a:rPr lang="en-US" sz="1900">
                <a:solidFill>
                  <a:srgbClr val="F8FBFE"/>
                </a:solidFill>
                <a:latin typeface="Open Sans"/>
                <a:ea typeface="Open Sans"/>
                <a:cs typeface="Open Sans"/>
                <a:sym typeface="Open Sans"/>
              </a:rPr>
              <a:t>There are 2-3 questions to ask students regarding each picture. </a:t>
            </a:r>
            <a:endParaRPr sz="1700">
              <a:solidFill>
                <a:srgbClr val="F8FBFE"/>
              </a:solidFill>
              <a:latin typeface="Open Sans Medium"/>
              <a:ea typeface="Open Sans Medium"/>
              <a:cs typeface="Open Sans Medium"/>
              <a:sym typeface="Open Sans Medium"/>
            </a:endParaRPr>
          </a:p>
        </p:txBody>
      </p:sp>
      <p:cxnSp>
        <p:nvCxnSpPr>
          <p:cNvPr id="118" name="Google Shape;118;g13e4a28cb5a_0_91"/>
          <p:cNvCxnSpPr/>
          <p:nvPr/>
        </p:nvCxnSpPr>
        <p:spPr>
          <a:xfrm>
            <a:off x="3645700" y="1461675"/>
            <a:ext cx="4767600" cy="0"/>
          </a:xfrm>
          <a:prstGeom prst="straightConnector1">
            <a:avLst/>
          </a:prstGeom>
          <a:noFill/>
          <a:ln cap="flat" cmpd="sng" w="28575">
            <a:solidFill>
              <a:srgbClr val="8AD5EE"/>
            </a:solidFill>
            <a:prstDash val="dot"/>
            <a:round/>
            <a:headEnd len="sm" w="sm" type="none"/>
            <a:tailEnd len="sm" w="sm" type="none"/>
          </a:ln>
        </p:spPr>
      </p:cxnSp>
      <p:sp>
        <p:nvSpPr>
          <p:cNvPr id="119" name="Google Shape;119;g13e4a28cb5a_0_91"/>
          <p:cNvSpPr/>
          <p:nvPr/>
        </p:nvSpPr>
        <p:spPr>
          <a:xfrm>
            <a:off x="838200" y="6603050"/>
            <a:ext cx="10515600" cy="254700"/>
          </a:xfrm>
          <a:prstGeom prst="rect">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355F"/>
                </a:solidFill>
                <a:latin typeface="Open Sans"/>
                <a:ea typeface="Open Sans"/>
                <a:cs typeface="Open Sans"/>
                <a:sym typeface="Open Sans"/>
              </a:rPr>
              <a:t>UA Little Rock Center for Arkansas History and Culture</a:t>
            </a:r>
            <a:endParaRPr b="0" i="0" sz="1200" u="none" cap="none" strike="noStrike">
              <a:solidFill>
                <a:srgbClr val="00355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55F"/>
        </a:solidFill>
      </p:bgPr>
    </p:bg>
    <p:spTree>
      <p:nvGrpSpPr>
        <p:cNvPr id="123" name="Shape 123"/>
        <p:cNvGrpSpPr/>
        <p:nvPr/>
      </p:nvGrpSpPr>
      <p:grpSpPr>
        <a:xfrm>
          <a:off x="0" y="0"/>
          <a:ext cx="0" cy="0"/>
          <a:chOff x="0" y="0"/>
          <a:chExt cx="0" cy="0"/>
        </a:xfrm>
      </p:grpSpPr>
      <p:pic>
        <p:nvPicPr>
          <p:cNvPr descr="A man and woman pose on the steps of the Brack Home. The man is showing the woman how to use the cane to go down the stairs. Photograph from the Earl Saunders photograph collection (UALR.PH.0106)" id="124" name="Google Shape;124;g13e4a28cb5a_0_9" title="Orientation and mobility lesson at the Southwest Rehabilitation Center, 14 March 1958"/>
          <p:cNvPicPr preferRelativeResize="0"/>
          <p:nvPr/>
        </p:nvPicPr>
        <p:blipFill>
          <a:blip r:embed="rId3">
            <a:alphaModFix/>
          </a:blip>
          <a:stretch>
            <a:fillRect/>
          </a:stretch>
        </p:blipFill>
        <p:spPr>
          <a:xfrm>
            <a:off x="210000" y="135975"/>
            <a:ext cx="5221159" cy="6551050"/>
          </a:xfrm>
          <a:prstGeom prst="rect">
            <a:avLst/>
          </a:prstGeom>
          <a:noFill/>
          <a:ln>
            <a:noFill/>
          </a:ln>
        </p:spPr>
      </p:pic>
      <p:sp>
        <p:nvSpPr>
          <p:cNvPr id="125" name="Google Shape;125;g13e4a28cb5a_0_9"/>
          <p:cNvSpPr/>
          <p:nvPr/>
        </p:nvSpPr>
        <p:spPr>
          <a:xfrm>
            <a:off x="838200" y="6603050"/>
            <a:ext cx="10515600" cy="254700"/>
          </a:xfrm>
          <a:prstGeom prst="rect">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355F"/>
                </a:solidFill>
                <a:latin typeface="Open Sans"/>
                <a:ea typeface="Open Sans"/>
                <a:cs typeface="Open Sans"/>
                <a:sym typeface="Open Sans"/>
              </a:rPr>
              <a:t>UA Little Rock Center for Arkansas History and Culture</a:t>
            </a:r>
            <a:endParaRPr b="0" i="0" sz="1200" u="none" cap="none" strike="noStrike">
              <a:solidFill>
                <a:srgbClr val="00355F"/>
              </a:solidFill>
              <a:latin typeface="Open Sans"/>
              <a:ea typeface="Open Sans"/>
              <a:cs typeface="Open Sans"/>
              <a:sym typeface="Open Sans"/>
            </a:endParaRPr>
          </a:p>
        </p:txBody>
      </p:sp>
      <p:sp>
        <p:nvSpPr>
          <p:cNvPr id="126" name="Google Shape;126;g13e4a28cb5a_0_9"/>
          <p:cNvSpPr txBox="1"/>
          <p:nvPr/>
        </p:nvSpPr>
        <p:spPr>
          <a:xfrm>
            <a:off x="6527800" y="863600"/>
            <a:ext cx="48294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300"/>
              <a:buFont typeface="Arial"/>
              <a:buNone/>
            </a:pPr>
            <a:r>
              <a:rPr lang="en-US" sz="4300">
                <a:solidFill>
                  <a:srgbClr val="F8FBFE"/>
                </a:solidFill>
                <a:latin typeface="Tinos"/>
                <a:ea typeface="Tinos"/>
                <a:cs typeface="Tinos"/>
                <a:sym typeface="Tinos"/>
              </a:rPr>
              <a:t>Photograph 1</a:t>
            </a:r>
            <a:endParaRPr b="0" i="0" sz="1300" u="none" cap="none" strike="noStrike">
              <a:solidFill>
                <a:srgbClr val="000000"/>
              </a:solidFill>
              <a:latin typeface="Tinos"/>
              <a:ea typeface="Tinos"/>
              <a:cs typeface="Tinos"/>
              <a:sym typeface="Tinos"/>
            </a:endParaRPr>
          </a:p>
        </p:txBody>
      </p:sp>
      <p:sp>
        <p:nvSpPr>
          <p:cNvPr id="127" name="Google Shape;127;g13e4a28cb5a_0_9"/>
          <p:cNvSpPr txBox="1"/>
          <p:nvPr/>
        </p:nvSpPr>
        <p:spPr>
          <a:xfrm>
            <a:off x="6076175" y="2049750"/>
            <a:ext cx="5509500" cy="1554600"/>
          </a:xfrm>
          <a:prstGeom prst="rect">
            <a:avLst/>
          </a:prstGeom>
          <a:noFill/>
          <a:ln>
            <a:noFill/>
          </a:ln>
        </p:spPr>
        <p:txBody>
          <a:bodyPr anchorCtr="0" anchor="t" bIns="45700" lIns="91425" spcFirstLastPara="1" rIns="91425" wrap="square" tIns="45700">
            <a:spAutoFit/>
          </a:bodyPr>
          <a:lstStyle/>
          <a:p>
            <a:pPr indent="-349250" lvl="0" marL="457200" marR="0" rtl="0" algn="l">
              <a:lnSpc>
                <a:spcPct val="100000"/>
              </a:lnSpc>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What are the people doing in this picture?</a:t>
            </a:r>
            <a:endParaRPr i="0" sz="19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Open Sans"/>
              <a:ea typeface="Open Sans"/>
              <a:cs typeface="Open Sans"/>
              <a:sym typeface="Open Sans"/>
            </a:endParaRPr>
          </a:p>
          <a:p>
            <a:pPr indent="-349250" lvl="0" marL="457200" marR="0" rtl="0" algn="l">
              <a:lnSpc>
                <a:spcPct val="100000"/>
              </a:lnSpc>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Why do you think they needed the canes?</a:t>
            </a:r>
            <a:endParaRPr i="0" sz="19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Open Sans"/>
              <a:ea typeface="Open Sans"/>
              <a:cs typeface="Open Sans"/>
              <a:sym typeface="Open Sans"/>
            </a:endParaRPr>
          </a:p>
          <a:p>
            <a:pPr indent="-349250" lvl="0" marL="457200" marR="0" rtl="0" algn="l">
              <a:lnSpc>
                <a:spcPct val="100000"/>
              </a:lnSpc>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How long ago do you think this was?</a:t>
            </a:r>
            <a:endParaRPr i="0" sz="1900" u="none" cap="none" strike="noStrike">
              <a:solidFill>
                <a:schemeClr val="dk1"/>
              </a:solidFill>
              <a:latin typeface="Open Sans"/>
              <a:ea typeface="Open Sans"/>
              <a:cs typeface="Open Sans"/>
              <a:sym typeface="Open Sans"/>
            </a:endParaRPr>
          </a:p>
        </p:txBody>
      </p:sp>
      <p:cxnSp>
        <p:nvCxnSpPr>
          <p:cNvPr id="128" name="Google Shape;128;g13e4a28cb5a_0_9"/>
          <p:cNvCxnSpPr/>
          <p:nvPr/>
        </p:nvCxnSpPr>
        <p:spPr>
          <a:xfrm>
            <a:off x="6527800" y="1617800"/>
            <a:ext cx="3916500" cy="22500"/>
          </a:xfrm>
          <a:prstGeom prst="straightConnector1">
            <a:avLst/>
          </a:prstGeom>
          <a:noFill/>
          <a:ln cap="flat" cmpd="sng" w="28575">
            <a:solidFill>
              <a:srgbClr val="8AD5EE"/>
            </a:solidFill>
            <a:prstDash val="dot"/>
            <a:round/>
            <a:headEnd len="sm" w="sm" type="none"/>
            <a:tailEnd len="sm" w="sm" type="none"/>
          </a:ln>
        </p:spPr>
      </p:cxnSp>
      <p:sp>
        <p:nvSpPr>
          <p:cNvPr id="129" name="Google Shape;129;g13e4a28cb5a_0_9"/>
          <p:cNvSpPr txBox="1"/>
          <p:nvPr/>
        </p:nvSpPr>
        <p:spPr>
          <a:xfrm>
            <a:off x="6076175" y="6129025"/>
            <a:ext cx="514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FFFFFF"/>
                </a:solidFill>
                <a:latin typeface="Open Sans Light"/>
                <a:ea typeface="Open Sans Light"/>
                <a:cs typeface="Open Sans Light"/>
                <a:sym typeface="Open Sans Light"/>
              </a:rPr>
              <a:t>Southwest </a:t>
            </a:r>
            <a:r>
              <a:rPr lang="en-US" sz="1000">
                <a:solidFill>
                  <a:srgbClr val="FFFFFF"/>
                </a:solidFill>
                <a:latin typeface="Open Sans Light"/>
                <a:ea typeface="Open Sans Light"/>
                <a:cs typeface="Open Sans Light"/>
                <a:sym typeface="Open Sans Light"/>
              </a:rPr>
              <a:t>Rehabilitation</a:t>
            </a:r>
            <a:r>
              <a:rPr lang="en-US" sz="1000">
                <a:solidFill>
                  <a:srgbClr val="FFFFFF"/>
                </a:solidFill>
                <a:latin typeface="Open Sans Light"/>
                <a:ea typeface="Open Sans Light"/>
                <a:cs typeface="Open Sans Light"/>
                <a:sym typeface="Open Sans Light"/>
              </a:rPr>
              <a:t> Center, 14 March 1958</a:t>
            </a:r>
            <a:endParaRPr sz="1000">
              <a:solidFill>
                <a:srgbClr val="FFFFFF"/>
              </a:solidFill>
              <a:latin typeface="Open Sans Light"/>
              <a:ea typeface="Open Sans Light"/>
              <a:cs typeface="Open Sans Light"/>
              <a:sym typeface="Open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55F"/>
        </a:solidFill>
      </p:bgPr>
    </p:bg>
    <p:spTree>
      <p:nvGrpSpPr>
        <p:cNvPr id="133" name="Shape 133"/>
        <p:cNvGrpSpPr/>
        <p:nvPr/>
      </p:nvGrpSpPr>
      <p:grpSpPr>
        <a:xfrm>
          <a:off x="0" y="0"/>
          <a:ext cx="0" cy="0"/>
          <a:chOff x="0" y="0"/>
          <a:chExt cx="0" cy="0"/>
        </a:xfrm>
      </p:grpSpPr>
      <p:sp>
        <p:nvSpPr>
          <p:cNvPr id="134" name="Google Shape;134;g13e4a28cb5a_0_38"/>
          <p:cNvSpPr/>
          <p:nvPr/>
        </p:nvSpPr>
        <p:spPr>
          <a:xfrm>
            <a:off x="838200" y="6603050"/>
            <a:ext cx="10515600" cy="254700"/>
          </a:xfrm>
          <a:prstGeom prst="rect">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355F"/>
                </a:solidFill>
                <a:latin typeface="Open Sans"/>
                <a:ea typeface="Open Sans"/>
                <a:cs typeface="Open Sans"/>
                <a:sym typeface="Open Sans"/>
              </a:rPr>
              <a:t>UA Little Rock Center for Arkansas History and Culture</a:t>
            </a:r>
            <a:endParaRPr b="0" i="0" sz="1200" u="none" cap="none" strike="noStrike">
              <a:solidFill>
                <a:srgbClr val="00355F"/>
              </a:solidFill>
              <a:latin typeface="Open Sans"/>
              <a:ea typeface="Open Sans"/>
              <a:cs typeface="Open Sans"/>
              <a:sym typeface="Open Sans"/>
            </a:endParaRPr>
          </a:p>
        </p:txBody>
      </p:sp>
      <p:sp>
        <p:nvSpPr>
          <p:cNvPr id="135" name="Google Shape;135;g13e4a28cb5a_0_38"/>
          <p:cNvSpPr txBox="1"/>
          <p:nvPr/>
        </p:nvSpPr>
        <p:spPr>
          <a:xfrm>
            <a:off x="7670800" y="863600"/>
            <a:ext cx="39165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300"/>
              <a:buFont typeface="Arial"/>
              <a:buNone/>
            </a:pPr>
            <a:r>
              <a:rPr lang="en-US" sz="4300">
                <a:solidFill>
                  <a:srgbClr val="F8FBFE"/>
                </a:solidFill>
                <a:latin typeface="Tinos"/>
                <a:ea typeface="Tinos"/>
                <a:cs typeface="Tinos"/>
                <a:sym typeface="Tinos"/>
              </a:rPr>
              <a:t>Photograph 2</a:t>
            </a:r>
            <a:endParaRPr b="0" i="0" sz="1300" u="none" cap="none" strike="noStrike">
              <a:solidFill>
                <a:srgbClr val="000000"/>
              </a:solidFill>
              <a:latin typeface="Tinos"/>
              <a:ea typeface="Tinos"/>
              <a:cs typeface="Tinos"/>
              <a:sym typeface="Tinos"/>
            </a:endParaRPr>
          </a:p>
        </p:txBody>
      </p:sp>
      <p:sp>
        <p:nvSpPr>
          <p:cNvPr id="136" name="Google Shape;136;g13e4a28cb5a_0_38"/>
          <p:cNvSpPr txBox="1"/>
          <p:nvPr/>
        </p:nvSpPr>
        <p:spPr>
          <a:xfrm>
            <a:off x="7219175" y="2049750"/>
            <a:ext cx="4368000" cy="2724300"/>
          </a:xfrm>
          <a:prstGeom prst="rect">
            <a:avLst/>
          </a:prstGeom>
          <a:noFill/>
          <a:ln>
            <a:noFill/>
          </a:ln>
        </p:spPr>
        <p:txBody>
          <a:bodyPr anchorCtr="0" anchor="t" bIns="45700" lIns="91425" spcFirstLastPara="1" rIns="91425" wrap="square" tIns="45700">
            <a:spAutoFit/>
          </a:bodyPr>
          <a:lstStyle/>
          <a:p>
            <a:pPr indent="-349250" lvl="0" marL="457200" marR="0" rtl="0" algn="l">
              <a:lnSpc>
                <a:spcPct val="100000"/>
              </a:lnSpc>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What are the people doing in this picture?</a:t>
            </a:r>
            <a:endParaRPr i="0" sz="19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Open Sans"/>
              <a:ea typeface="Open Sans"/>
              <a:cs typeface="Open Sans"/>
              <a:sym typeface="Open Sans"/>
            </a:endParaRPr>
          </a:p>
          <a:p>
            <a:pPr indent="-349250" lvl="0" marL="457200" marR="0" rtl="0" algn="l">
              <a:lnSpc>
                <a:spcPct val="100000"/>
              </a:lnSpc>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Why do you think they needed </a:t>
            </a:r>
            <a:r>
              <a:rPr lang="en-US" sz="1900">
                <a:solidFill>
                  <a:schemeClr val="dk1"/>
                </a:solidFill>
                <a:latin typeface="Open Sans"/>
                <a:ea typeface="Open Sans"/>
                <a:cs typeface="Open Sans"/>
                <a:sym typeface="Open Sans"/>
              </a:rPr>
              <a:t>to practice walking in a busy location? </a:t>
            </a:r>
            <a:endParaRPr i="0" sz="19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Open Sans"/>
              <a:ea typeface="Open Sans"/>
              <a:cs typeface="Open Sans"/>
              <a:sym typeface="Open Sans"/>
            </a:endParaRPr>
          </a:p>
          <a:p>
            <a:pPr indent="-349250" lvl="0" marL="457200" rtl="0" algn="l">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Have you ever seen someone walk around town like this?</a:t>
            </a:r>
            <a:endParaRPr i="0" sz="1900" u="none" cap="none" strike="noStrike">
              <a:solidFill>
                <a:schemeClr val="dk1"/>
              </a:solidFill>
              <a:latin typeface="Open Sans"/>
              <a:ea typeface="Open Sans"/>
              <a:cs typeface="Open Sans"/>
              <a:sym typeface="Open Sans"/>
            </a:endParaRPr>
          </a:p>
        </p:txBody>
      </p:sp>
      <p:cxnSp>
        <p:nvCxnSpPr>
          <p:cNvPr id="137" name="Google Shape;137;g13e4a28cb5a_0_38"/>
          <p:cNvCxnSpPr/>
          <p:nvPr/>
        </p:nvCxnSpPr>
        <p:spPr>
          <a:xfrm>
            <a:off x="7670800" y="1617800"/>
            <a:ext cx="3916500" cy="22500"/>
          </a:xfrm>
          <a:prstGeom prst="straightConnector1">
            <a:avLst/>
          </a:prstGeom>
          <a:noFill/>
          <a:ln cap="flat" cmpd="sng" w="28575">
            <a:solidFill>
              <a:srgbClr val="8AD5EE"/>
            </a:solidFill>
            <a:prstDash val="dot"/>
            <a:round/>
            <a:headEnd len="sm" w="sm" type="none"/>
            <a:tailEnd len="sm" w="sm" type="none"/>
          </a:ln>
        </p:spPr>
      </p:cxnSp>
      <p:sp>
        <p:nvSpPr>
          <p:cNvPr id="138" name="Google Shape;138;g13e4a28cb5a_0_38"/>
          <p:cNvSpPr txBox="1"/>
          <p:nvPr/>
        </p:nvSpPr>
        <p:spPr>
          <a:xfrm>
            <a:off x="209975" y="5924775"/>
            <a:ext cx="66765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FFFFFF"/>
                </a:solidFill>
                <a:latin typeface="Open Sans Light"/>
                <a:ea typeface="Open Sans Light"/>
                <a:cs typeface="Open Sans Light"/>
                <a:sym typeface="Open Sans Light"/>
              </a:rPr>
              <a:t>Students learning to use a white cane in downtown Little Rock, circa 1950s</a:t>
            </a:r>
            <a:endParaRPr sz="1000">
              <a:solidFill>
                <a:srgbClr val="FFFFFF"/>
              </a:solidFill>
              <a:latin typeface="Open Sans Light"/>
              <a:ea typeface="Open Sans Light"/>
              <a:cs typeface="Open Sans Light"/>
              <a:sym typeface="Open Sans Light"/>
            </a:endParaRPr>
          </a:p>
        </p:txBody>
      </p:sp>
      <p:pic>
        <p:nvPicPr>
          <p:cNvPr descr="Two blind men use white canes to cross E. Capitol Ave. in downtown Little Rock. The streets are busy with cars and pedestrians. Photograph from the Arkansas Enterprises for the Blind collection (UALR.MS.0088)" id="139" name="Google Shape;139;g13e4a28cb5a_0_38" title="Students learning to use white cane, circa 1950s"/>
          <p:cNvPicPr preferRelativeResize="0"/>
          <p:nvPr/>
        </p:nvPicPr>
        <p:blipFill>
          <a:blip r:embed="rId3">
            <a:alphaModFix/>
          </a:blip>
          <a:stretch>
            <a:fillRect/>
          </a:stretch>
        </p:blipFill>
        <p:spPr>
          <a:xfrm>
            <a:off x="209975" y="484675"/>
            <a:ext cx="6676460" cy="5287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55F"/>
        </a:solidFill>
      </p:bgPr>
    </p:bg>
    <p:spTree>
      <p:nvGrpSpPr>
        <p:cNvPr id="143" name="Shape 143"/>
        <p:cNvGrpSpPr/>
        <p:nvPr/>
      </p:nvGrpSpPr>
      <p:grpSpPr>
        <a:xfrm>
          <a:off x="0" y="0"/>
          <a:ext cx="0" cy="0"/>
          <a:chOff x="0" y="0"/>
          <a:chExt cx="0" cy="0"/>
        </a:xfrm>
      </p:grpSpPr>
      <p:sp>
        <p:nvSpPr>
          <p:cNvPr id="144" name="Google Shape;144;g13e4a28cb5a_0_48"/>
          <p:cNvSpPr/>
          <p:nvPr/>
        </p:nvSpPr>
        <p:spPr>
          <a:xfrm>
            <a:off x="838200" y="6603050"/>
            <a:ext cx="10515600" cy="254700"/>
          </a:xfrm>
          <a:prstGeom prst="rect">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355F"/>
                </a:solidFill>
                <a:latin typeface="Open Sans"/>
                <a:ea typeface="Open Sans"/>
                <a:cs typeface="Open Sans"/>
                <a:sym typeface="Open Sans"/>
              </a:rPr>
              <a:t>UA Little Rock Center for Arkansas History and Culture</a:t>
            </a:r>
            <a:endParaRPr b="0" i="0" sz="1200" u="none" cap="none" strike="noStrike">
              <a:solidFill>
                <a:srgbClr val="00355F"/>
              </a:solidFill>
              <a:latin typeface="Open Sans"/>
              <a:ea typeface="Open Sans"/>
              <a:cs typeface="Open Sans"/>
              <a:sym typeface="Open Sans"/>
            </a:endParaRPr>
          </a:p>
        </p:txBody>
      </p:sp>
      <p:sp>
        <p:nvSpPr>
          <p:cNvPr id="145" name="Google Shape;145;g13e4a28cb5a_0_48"/>
          <p:cNvSpPr txBox="1"/>
          <p:nvPr/>
        </p:nvSpPr>
        <p:spPr>
          <a:xfrm>
            <a:off x="7670800" y="863600"/>
            <a:ext cx="39165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300"/>
              <a:buFont typeface="Arial"/>
              <a:buNone/>
            </a:pPr>
            <a:r>
              <a:rPr lang="en-US" sz="4300">
                <a:solidFill>
                  <a:srgbClr val="F8FBFE"/>
                </a:solidFill>
                <a:latin typeface="Tinos"/>
                <a:ea typeface="Tinos"/>
                <a:cs typeface="Tinos"/>
                <a:sym typeface="Tinos"/>
              </a:rPr>
              <a:t>Photograph 3</a:t>
            </a:r>
            <a:endParaRPr b="0" i="0" sz="1300" u="none" cap="none" strike="noStrike">
              <a:solidFill>
                <a:srgbClr val="000000"/>
              </a:solidFill>
              <a:latin typeface="Tinos"/>
              <a:ea typeface="Tinos"/>
              <a:cs typeface="Tinos"/>
              <a:sym typeface="Tinos"/>
            </a:endParaRPr>
          </a:p>
        </p:txBody>
      </p:sp>
      <p:sp>
        <p:nvSpPr>
          <p:cNvPr id="146" name="Google Shape;146;g13e4a28cb5a_0_48"/>
          <p:cNvSpPr txBox="1"/>
          <p:nvPr/>
        </p:nvSpPr>
        <p:spPr>
          <a:xfrm>
            <a:off x="7219175" y="2049750"/>
            <a:ext cx="4368000" cy="1554600"/>
          </a:xfrm>
          <a:prstGeom prst="rect">
            <a:avLst/>
          </a:prstGeom>
          <a:noFill/>
          <a:ln>
            <a:noFill/>
          </a:ln>
        </p:spPr>
        <p:txBody>
          <a:bodyPr anchorCtr="0" anchor="t" bIns="45700" lIns="91425" spcFirstLastPara="1" rIns="91425" wrap="square" tIns="45700">
            <a:spAutoFit/>
          </a:bodyPr>
          <a:lstStyle/>
          <a:p>
            <a:pPr indent="-349250" lvl="0" marL="457200" marR="0" rtl="0" algn="l">
              <a:lnSpc>
                <a:spcPct val="100000"/>
              </a:lnSpc>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What are the people doing in this picture?</a:t>
            </a:r>
            <a:endParaRPr i="0" sz="19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Open Sans"/>
              <a:ea typeface="Open Sans"/>
              <a:cs typeface="Open Sans"/>
              <a:sym typeface="Open Sans"/>
            </a:endParaRPr>
          </a:p>
          <a:p>
            <a:pPr indent="-349250" lvl="0" marL="457200" marR="0" rtl="0" algn="l">
              <a:lnSpc>
                <a:spcPct val="100000"/>
              </a:lnSpc>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Why do you think they needed to learn how to do this?</a:t>
            </a:r>
            <a:endParaRPr i="0" sz="1900" u="none" cap="none" strike="noStrike">
              <a:solidFill>
                <a:schemeClr val="dk1"/>
              </a:solidFill>
              <a:latin typeface="Open Sans"/>
              <a:ea typeface="Open Sans"/>
              <a:cs typeface="Open Sans"/>
              <a:sym typeface="Open Sans"/>
            </a:endParaRPr>
          </a:p>
        </p:txBody>
      </p:sp>
      <p:cxnSp>
        <p:nvCxnSpPr>
          <p:cNvPr id="147" name="Google Shape;147;g13e4a28cb5a_0_48"/>
          <p:cNvCxnSpPr/>
          <p:nvPr/>
        </p:nvCxnSpPr>
        <p:spPr>
          <a:xfrm>
            <a:off x="7670800" y="1617800"/>
            <a:ext cx="3916500" cy="22500"/>
          </a:xfrm>
          <a:prstGeom prst="straightConnector1">
            <a:avLst/>
          </a:prstGeom>
          <a:noFill/>
          <a:ln cap="flat" cmpd="sng" w="28575">
            <a:solidFill>
              <a:srgbClr val="8AD5EE"/>
            </a:solidFill>
            <a:prstDash val="dot"/>
            <a:round/>
            <a:headEnd len="sm" w="sm" type="none"/>
            <a:tailEnd len="sm" w="sm" type="none"/>
          </a:ln>
        </p:spPr>
      </p:cxnSp>
      <p:sp>
        <p:nvSpPr>
          <p:cNvPr id="148" name="Google Shape;148;g13e4a28cb5a_0_48"/>
          <p:cNvSpPr txBox="1"/>
          <p:nvPr/>
        </p:nvSpPr>
        <p:spPr>
          <a:xfrm>
            <a:off x="209975" y="5924775"/>
            <a:ext cx="66765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FFFFFF"/>
                </a:solidFill>
                <a:latin typeface="Open Sans Light"/>
                <a:ea typeface="Open Sans Light"/>
                <a:cs typeface="Open Sans Light"/>
                <a:sym typeface="Open Sans Light"/>
              </a:rPr>
              <a:t>Trainees with garden club women, 28 October 1958</a:t>
            </a:r>
            <a:endParaRPr sz="1000">
              <a:solidFill>
                <a:srgbClr val="FFFFFF"/>
              </a:solidFill>
              <a:latin typeface="Open Sans Light"/>
              <a:ea typeface="Open Sans Light"/>
              <a:cs typeface="Open Sans Light"/>
              <a:sym typeface="Open Sans Light"/>
            </a:endParaRPr>
          </a:p>
        </p:txBody>
      </p:sp>
      <p:pic>
        <p:nvPicPr>
          <p:cNvPr descr="A group of six women and one man work together in a garden in front of the Brack Home. Some hold paper bags while others use spoons and trowels to dig the soil. Photograph from the Earl Saunders photograph collection (UALR.PH.0106)" id="149" name="Google Shape;149;g13e4a28cb5a_0_48" title="Trainees with garden club women, 28 October 1958"/>
          <p:cNvPicPr preferRelativeResize="0"/>
          <p:nvPr/>
        </p:nvPicPr>
        <p:blipFill>
          <a:blip r:embed="rId3">
            <a:alphaModFix/>
          </a:blip>
          <a:stretch>
            <a:fillRect/>
          </a:stretch>
        </p:blipFill>
        <p:spPr>
          <a:xfrm>
            <a:off x="209975" y="560875"/>
            <a:ext cx="6676500" cy="52310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55F"/>
        </a:solidFill>
      </p:bgPr>
    </p:bg>
    <p:spTree>
      <p:nvGrpSpPr>
        <p:cNvPr id="153" name="Shape 153"/>
        <p:cNvGrpSpPr/>
        <p:nvPr/>
      </p:nvGrpSpPr>
      <p:grpSpPr>
        <a:xfrm>
          <a:off x="0" y="0"/>
          <a:ext cx="0" cy="0"/>
          <a:chOff x="0" y="0"/>
          <a:chExt cx="0" cy="0"/>
        </a:xfrm>
      </p:grpSpPr>
      <p:sp>
        <p:nvSpPr>
          <p:cNvPr id="154" name="Google Shape;154;g13e4a28cb5a_0_58"/>
          <p:cNvSpPr/>
          <p:nvPr/>
        </p:nvSpPr>
        <p:spPr>
          <a:xfrm>
            <a:off x="838200" y="6603050"/>
            <a:ext cx="10515600" cy="254700"/>
          </a:xfrm>
          <a:prstGeom prst="rect">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355F"/>
                </a:solidFill>
                <a:latin typeface="Open Sans"/>
                <a:ea typeface="Open Sans"/>
                <a:cs typeface="Open Sans"/>
                <a:sym typeface="Open Sans"/>
              </a:rPr>
              <a:t>UA Little Rock Center for Arkansas History and Culture</a:t>
            </a:r>
            <a:endParaRPr b="0" i="0" sz="1200" u="none" cap="none" strike="noStrike">
              <a:solidFill>
                <a:srgbClr val="00355F"/>
              </a:solidFill>
              <a:latin typeface="Open Sans"/>
              <a:ea typeface="Open Sans"/>
              <a:cs typeface="Open Sans"/>
              <a:sym typeface="Open Sans"/>
            </a:endParaRPr>
          </a:p>
        </p:txBody>
      </p:sp>
      <p:sp>
        <p:nvSpPr>
          <p:cNvPr id="155" name="Google Shape;155;g13e4a28cb5a_0_58"/>
          <p:cNvSpPr txBox="1"/>
          <p:nvPr/>
        </p:nvSpPr>
        <p:spPr>
          <a:xfrm>
            <a:off x="7670800" y="863600"/>
            <a:ext cx="39165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300"/>
              <a:buFont typeface="Arial"/>
              <a:buNone/>
            </a:pPr>
            <a:r>
              <a:rPr lang="en-US" sz="4300">
                <a:solidFill>
                  <a:srgbClr val="F8FBFE"/>
                </a:solidFill>
                <a:latin typeface="Tinos"/>
                <a:ea typeface="Tinos"/>
                <a:cs typeface="Tinos"/>
                <a:sym typeface="Tinos"/>
              </a:rPr>
              <a:t>Photograph 4</a:t>
            </a:r>
            <a:endParaRPr b="0" i="0" sz="1300" u="none" cap="none" strike="noStrike">
              <a:solidFill>
                <a:srgbClr val="000000"/>
              </a:solidFill>
              <a:latin typeface="Tinos"/>
              <a:ea typeface="Tinos"/>
              <a:cs typeface="Tinos"/>
              <a:sym typeface="Tinos"/>
            </a:endParaRPr>
          </a:p>
        </p:txBody>
      </p:sp>
      <p:sp>
        <p:nvSpPr>
          <p:cNvPr id="156" name="Google Shape;156;g13e4a28cb5a_0_58"/>
          <p:cNvSpPr txBox="1"/>
          <p:nvPr/>
        </p:nvSpPr>
        <p:spPr>
          <a:xfrm>
            <a:off x="7219175" y="2049750"/>
            <a:ext cx="4368000" cy="2724300"/>
          </a:xfrm>
          <a:prstGeom prst="rect">
            <a:avLst/>
          </a:prstGeom>
          <a:noFill/>
          <a:ln>
            <a:noFill/>
          </a:ln>
        </p:spPr>
        <p:txBody>
          <a:bodyPr anchorCtr="0" anchor="t" bIns="45700" lIns="91425" spcFirstLastPara="1" rIns="91425" wrap="square" tIns="45700">
            <a:spAutoFit/>
          </a:bodyPr>
          <a:lstStyle/>
          <a:p>
            <a:pPr indent="-349250" lvl="0" marL="457200" marR="0" rtl="0" algn="l">
              <a:lnSpc>
                <a:spcPct val="100000"/>
              </a:lnSpc>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What are the people doing in this picture?</a:t>
            </a:r>
            <a:endParaRPr i="0" sz="19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Open Sans"/>
              <a:ea typeface="Open Sans"/>
              <a:cs typeface="Open Sans"/>
              <a:sym typeface="Open Sans"/>
            </a:endParaRPr>
          </a:p>
          <a:p>
            <a:pPr indent="-349250" lvl="0" marL="457200" marR="0" rtl="0" algn="l">
              <a:lnSpc>
                <a:spcPct val="100000"/>
              </a:lnSpc>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Do you help your family with household chores?</a:t>
            </a:r>
            <a:endParaRPr sz="1900">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900">
              <a:solidFill>
                <a:schemeClr val="dk1"/>
              </a:solidFill>
              <a:latin typeface="Open Sans"/>
              <a:ea typeface="Open Sans"/>
              <a:cs typeface="Open Sans"/>
              <a:sym typeface="Open Sans"/>
            </a:endParaRPr>
          </a:p>
          <a:p>
            <a:pPr indent="-349250" lvl="0" marL="457200" marR="0" rtl="0" algn="l">
              <a:lnSpc>
                <a:spcPct val="100000"/>
              </a:lnSpc>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How would doing laundry be the same and different for a blind person?</a:t>
            </a:r>
            <a:endParaRPr sz="1900">
              <a:solidFill>
                <a:schemeClr val="dk1"/>
              </a:solidFill>
              <a:latin typeface="Open Sans"/>
              <a:ea typeface="Open Sans"/>
              <a:cs typeface="Open Sans"/>
              <a:sym typeface="Open Sans"/>
            </a:endParaRPr>
          </a:p>
        </p:txBody>
      </p:sp>
      <p:cxnSp>
        <p:nvCxnSpPr>
          <p:cNvPr id="157" name="Google Shape;157;g13e4a28cb5a_0_58"/>
          <p:cNvCxnSpPr/>
          <p:nvPr/>
        </p:nvCxnSpPr>
        <p:spPr>
          <a:xfrm>
            <a:off x="7670800" y="1617800"/>
            <a:ext cx="3916500" cy="22500"/>
          </a:xfrm>
          <a:prstGeom prst="straightConnector1">
            <a:avLst/>
          </a:prstGeom>
          <a:noFill/>
          <a:ln cap="flat" cmpd="sng" w="28575">
            <a:solidFill>
              <a:srgbClr val="8AD5EE"/>
            </a:solidFill>
            <a:prstDash val="dot"/>
            <a:round/>
            <a:headEnd len="sm" w="sm" type="none"/>
            <a:tailEnd len="sm" w="sm" type="none"/>
          </a:ln>
        </p:spPr>
      </p:cxnSp>
      <p:sp>
        <p:nvSpPr>
          <p:cNvPr id="158" name="Google Shape;158;g13e4a28cb5a_0_58"/>
          <p:cNvSpPr txBox="1"/>
          <p:nvPr/>
        </p:nvSpPr>
        <p:spPr>
          <a:xfrm>
            <a:off x="209975" y="5924775"/>
            <a:ext cx="66765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FFFFFF"/>
                </a:solidFill>
                <a:latin typeface="Open Sans Light"/>
                <a:ea typeface="Open Sans Light"/>
                <a:cs typeface="Open Sans Light"/>
                <a:sym typeface="Open Sans Light"/>
              </a:rPr>
              <a:t>Students in the laundry, circa 1950s</a:t>
            </a:r>
            <a:endParaRPr sz="1000">
              <a:solidFill>
                <a:srgbClr val="FFFFFF"/>
              </a:solidFill>
              <a:latin typeface="Open Sans Light"/>
              <a:ea typeface="Open Sans Light"/>
              <a:cs typeface="Open Sans Light"/>
              <a:sym typeface="Open Sans Light"/>
            </a:endParaRPr>
          </a:p>
        </p:txBody>
      </p:sp>
      <p:pic>
        <p:nvPicPr>
          <p:cNvPr descr="A woman loads a washing machine while a man works with fabric on a roller. Photograph from the Arkansas Enterprises for the Blind collection (UALR.MS.0088)" id="159" name="Google Shape;159;g13e4a28cb5a_0_58" title="Students in the laundry, circa 1950s"/>
          <p:cNvPicPr preferRelativeResize="0"/>
          <p:nvPr/>
        </p:nvPicPr>
        <p:blipFill>
          <a:blip r:embed="rId3">
            <a:alphaModFix/>
          </a:blip>
          <a:stretch>
            <a:fillRect/>
          </a:stretch>
        </p:blipFill>
        <p:spPr>
          <a:xfrm>
            <a:off x="209975" y="560875"/>
            <a:ext cx="6676500" cy="52410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55F"/>
        </a:solidFill>
      </p:bgPr>
    </p:bg>
    <p:spTree>
      <p:nvGrpSpPr>
        <p:cNvPr id="163" name="Shape 163"/>
        <p:cNvGrpSpPr/>
        <p:nvPr/>
      </p:nvGrpSpPr>
      <p:grpSpPr>
        <a:xfrm>
          <a:off x="0" y="0"/>
          <a:ext cx="0" cy="0"/>
          <a:chOff x="0" y="0"/>
          <a:chExt cx="0" cy="0"/>
        </a:xfrm>
      </p:grpSpPr>
      <p:sp>
        <p:nvSpPr>
          <p:cNvPr id="164" name="Google Shape;164;g13e4a28cb5a_0_68"/>
          <p:cNvSpPr/>
          <p:nvPr/>
        </p:nvSpPr>
        <p:spPr>
          <a:xfrm>
            <a:off x="838200" y="6603050"/>
            <a:ext cx="10515600" cy="254700"/>
          </a:xfrm>
          <a:prstGeom prst="rect">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355F"/>
                </a:solidFill>
                <a:latin typeface="Open Sans"/>
                <a:ea typeface="Open Sans"/>
                <a:cs typeface="Open Sans"/>
                <a:sym typeface="Open Sans"/>
              </a:rPr>
              <a:t>UA Little Rock Center for Arkansas History and Culture</a:t>
            </a:r>
            <a:endParaRPr b="0" i="0" sz="1200" u="none" cap="none" strike="noStrike">
              <a:solidFill>
                <a:srgbClr val="00355F"/>
              </a:solidFill>
              <a:latin typeface="Open Sans"/>
              <a:ea typeface="Open Sans"/>
              <a:cs typeface="Open Sans"/>
              <a:sym typeface="Open Sans"/>
            </a:endParaRPr>
          </a:p>
        </p:txBody>
      </p:sp>
      <p:sp>
        <p:nvSpPr>
          <p:cNvPr id="165" name="Google Shape;165;g13e4a28cb5a_0_68"/>
          <p:cNvSpPr txBox="1"/>
          <p:nvPr/>
        </p:nvSpPr>
        <p:spPr>
          <a:xfrm>
            <a:off x="7670800" y="863600"/>
            <a:ext cx="39165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300"/>
              <a:buFont typeface="Arial"/>
              <a:buNone/>
            </a:pPr>
            <a:r>
              <a:rPr lang="en-US" sz="4300">
                <a:solidFill>
                  <a:srgbClr val="F8FBFE"/>
                </a:solidFill>
                <a:latin typeface="Tinos"/>
                <a:ea typeface="Tinos"/>
                <a:cs typeface="Tinos"/>
                <a:sym typeface="Tinos"/>
              </a:rPr>
              <a:t>Photograph 5</a:t>
            </a:r>
            <a:endParaRPr b="0" i="0" sz="1300" u="none" cap="none" strike="noStrike">
              <a:solidFill>
                <a:srgbClr val="000000"/>
              </a:solidFill>
              <a:latin typeface="Tinos"/>
              <a:ea typeface="Tinos"/>
              <a:cs typeface="Tinos"/>
              <a:sym typeface="Tinos"/>
            </a:endParaRPr>
          </a:p>
        </p:txBody>
      </p:sp>
      <p:sp>
        <p:nvSpPr>
          <p:cNvPr id="166" name="Google Shape;166;g13e4a28cb5a_0_68"/>
          <p:cNvSpPr txBox="1"/>
          <p:nvPr/>
        </p:nvSpPr>
        <p:spPr>
          <a:xfrm>
            <a:off x="7219175" y="2049750"/>
            <a:ext cx="4368000" cy="2724300"/>
          </a:xfrm>
          <a:prstGeom prst="rect">
            <a:avLst/>
          </a:prstGeom>
          <a:noFill/>
          <a:ln>
            <a:noFill/>
          </a:ln>
        </p:spPr>
        <p:txBody>
          <a:bodyPr anchorCtr="0" anchor="t" bIns="45700" lIns="91425" spcFirstLastPara="1" rIns="91425" wrap="square" tIns="45700">
            <a:spAutoFit/>
          </a:bodyPr>
          <a:lstStyle/>
          <a:p>
            <a:pPr indent="-349250" lvl="0" marL="457200" marR="0" rtl="0" algn="l">
              <a:lnSpc>
                <a:spcPct val="100000"/>
              </a:lnSpc>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What are the people doing in this picture?</a:t>
            </a:r>
            <a:endParaRPr i="0" sz="19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Open Sans"/>
              <a:ea typeface="Open Sans"/>
              <a:cs typeface="Open Sans"/>
              <a:sym typeface="Open Sans"/>
            </a:endParaRPr>
          </a:p>
          <a:p>
            <a:pPr indent="-349250" lvl="0" marL="457200" rtl="0" algn="l">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Have you ever seen a machine like that? Why do you think they needed to learn how to use one?</a:t>
            </a:r>
            <a:endParaRPr sz="1900">
              <a:solidFill>
                <a:schemeClr val="dk1"/>
              </a:solidFill>
              <a:latin typeface="Open Sans"/>
              <a:ea typeface="Open Sans"/>
              <a:cs typeface="Open Sans"/>
              <a:sym typeface="Open Sans"/>
            </a:endParaRPr>
          </a:p>
          <a:p>
            <a:pPr indent="0" lvl="0" marL="457200" rtl="0" algn="l">
              <a:spcBef>
                <a:spcPts val="0"/>
              </a:spcBef>
              <a:spcAft>
                <a:spcPts val="0"/>
              </a:spcAft>
              <a:buNone/>
            </a:pPr>
            <a:r>
              <a:t/>
            </a:r>
            <a:endParaRPr sz="1900">
              <a:solidFill>
                <a:schemeClr val="dk1"/>
              </a:solidFill>
              <a:latin typeface="Open Sans"/>
              <a:ea typeface="Open Sans"/>
              <a:cs typeface="Open Sans"/>
              <a:sym typeface="Open Sans"/>
            </a:endParaRPr>
          </a:p>
          <a:p>
            <a:pPr indent="-349250" lvl="0" marL="457200" rtl="0" algn="l">
              <a:spcBef>
                <a:spcPts val="0"/>
              </a:spcBef>
              <a:spcAft>
                <a:spcPts val="0"/>
              </a:spcAft>
              <a:buClr>
                <a:schemeClr val="dk1"/>
              </a:buClr>
              <a:buSzPts val="1900"/>
              <a:buFont typeface="Open Sans"/>
              <a:buAutoNum type="arabicPeriod"/>
            </a:pPr>
            <a:r>
              <a:rPr lang="en-US" sz="1900">
                <a:solidFill>
                  <a:schemeClr val="dk1"/>
                </a:solidFill>
                <a:latin typeface="Open Sans"/>
                <a:ea typeface="Open Sans"/>
                <a:cs typeface="Open Sans"/>
                <a:sym typeface="Open Sans"/>
              </a:rPr>
              <a:t>Do you think you could use this machine if you could not see?</a:t>
            </a:r>
            <a:endParaRPr sz="2100">
              <a:solidFill>
                <a:schemeClr val="dk1"/>
              </a:solidFill>
              <a:latin typeface="Open Sans"/>
              <a:ea typeface="Open Sans"/>
              <a:cs typeface="Open Sans"/>
              <a:sym typeface="Open Sans"/>
            </a:endParaRPr>
          </a:p>
        </p:txBody>
      </p:sp>
      <p:cxnSp>
        <p:nvCxnSpPr>
          <p:cNvPr id="167" name="Google Shape;167;g13e4a28cb5a_0_68"/>
          <p:cNvCxnSpPr/>
          <p:nvPr/>
        </p:nvCxnSpPr>
        <p:spPr>
          <a:xfrm>
            <a:off x="7670800" y="1617800"/>
            <a:ext cx="3916500" cy="22500"/>
          </a:xfrm>
          <a:prstGeom prst="straightConnector1">
            <a:avLst/>
          </a:prstGeom>
          <a:noFill/>
          <a:ln cap="flat" cmpd="sng" w="28575">
            <a:solidFill>
              <a:srgbClr val="8AD5EE"/>
            </a:solidFill>
            <a:prstDash val="dot"/>
            <a:round/>
            <a:headEnd len="sm" w="sm" type="none"/>
            <a:tailEnd len="sm" w="sm" type="none"/>
          </a:ln>
        </p:spPr>
      </p:cxnSp>
      <p:sp>
        <p:nvSpPr>
          <p:cNvPr id="168" name="Google Shape;168;g13e4a28cb5a_0_68"/>
          <p:cNvSpPr txBox="1"/>
          <p:nvPr/>
        </p:nvSpPr>
        <p:spPr>
          <a:xfrm>
            <a:off x="209975" y="5924775"/>
            <a:ext cx="66765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FFFFFF"/>
                </a:solidFill>
                <a:latin typeface="Open Sans Light"/>
                <a:ea typeface="Open Sans Light"/>
                <a:cs typeface="Open Sans Light"/>
                <a:sym typeface="Open Sans Light"/>
              </a:rPr>
              <a:t>Student demonstrating weaving on a loom, circa 1950s</a:t>
            </a:r>
            <a:endParaRPr sz="1000">
              <a:solidFill>
                <a:srgbClr val="FFFFFF"/>
              </a:solidFill>
              <a:latin typeface="Open Sans Light"/>
              <a:ea typeface="Open Sans Light"/>
              <a:cs typeface="Open Sans Light"/>
              <a:sym typeface="Open Sans Light"/>
            </a:endParaRPr>
          </a:p>
        </p:txBody>
      </p:sp>
      <p:pic>
        <p:nvPicPr>
          <p:cNvPr descr="A woman demonstrates how to use a loom to a group of four men, including Roy Kumpe. Photograph from the Arkansas Enterprises for the Blind collection (UALR.MS.0088)" id="169" name="Google Shape;169;g13e4a28cb5a_0_68" title="Student demonstrating weaving on a loom, circa 1950s"/>
          <p:cNvPicPr preferRelativeResize="0"/>
          <p:nvPr/>
        </p:nvPicPr>
        <p:blipFill>
          <a:blip r:embed="rId3">
            <a:alphaModFix/>
          </a:blip>
          <a:stretch>
            <a:fillRect/>
          </a:stretch>
        </p:blipFill>
        <p:spPr>
          <a:xfrm>
            <a:off x="209975" y="560875"/>
            <a:ext cx="6609145" cy="52410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2022-03-03T14:40:00Z</dcterms:created>
  <dc:creator>Eric Yarberry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0x010100A9E346512B15724DAEA8C86F6A890383</vt:lpwstr>
  </property>
  <property fmtid="{D5CDD505-2E9C-101B-9397-08002B2CF9AE}" pid="3" name="MediaServiceImageTags">
    <vt:lpwstr/>
  </property>
</Properties>
</file>