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Libre Franklin"/>
      <p:regular r:id="rId13"/>
      <p:bold r:id="rId14"/>
      <p:italic r:id="rId15"/>
      <p:boldItalic r:id="rId16"/>
    </p:embeddedFont>
    <p:embeddedFont>
      <p:font typeface="Constantia"/>
      <p:regular r:id="rId17"/>
      <p:bold r:id="rId18"/>
      <p:italic r:id="rId19"/>
      <p:boldItalic r:id="rId20"/>
    </p:embeddedFont>
    <p:embeddedFont>
      <p:font typeface="Open Sans Medium"/>
      <p:regular r:id="rId21"/>
      <p:bold r:id="rId22"/>
      <p:italic r:id="rId23"/>
      <p:boldItalic r:id="rId24"/>
    </p:embeddedFont>
    <p:embeddedFont>
      <p:font typeface="Tinos"/>
      <p:regular r:id="rId25"/>
      <p:bold r:id="rId26"/>
      <p:italic r:id="rId27"/>
      <p:boldItalic r:id="rId28"/>
    </p:embeddedFont>
    <p:embeddedFont>
      <p:font typeface="Open Sans Light"/>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gzLI6VgGiexVBnvrxnfwTicztV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nstantia-boldItalic.fntdata"/><Relationship Id="rId22" Type="http://schemas.openxmlformats.org/officeDocument/2006/relationships/font" Target="fonts/OpenSansMedium-bold.fntdata"/><Relationship Id="rId21" Type="http://schemas.openxmlformats.org/officeDocument/2006/relationships/font" Target="fonts/OpenSansMedium-regular.fntdata"/><Relationship Id="rId24" Type="http://schemas.openxmlformats.org/officeDocument/2006/relationships/font" Target="fonts/OpenSansMedium-boldItalic.fntdata"/><Relationship Id="rId23" Type="http://schemas.openxmlformats.org/officeDocument/2006/relationships/font" Target="fonts/OpenSans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Tinos-bold.fntdata"/><Relationship Id="rId25" Type="http://schemas.openxmlformats.org/officeDocument/2006/relationships/font" Target="fonts/Tinos-regular.fntdata"/><Relationship Id="rId28" Type="http://schemas.openxmlformats.org/officeDocument/2006/relationships/font" Target="fonts/Tinos-boldItalic.fntdata"/><Relationship Id="rId27" Type="http://schemas.openxmlformats.org/officeDocument/2006/relationships/font" Target="fonts/Tinos-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Ligh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Light-italic.fntdata"/><Relationship Id="rId30" Type="http://schemas.openxmlformats.org/officeDocument/2006/relationships/font" Target="fonts/OpenSansLight-bold.fntdata"/><Relationship Id="rId11" Type="http://schemas.openxmlformats.org/officeDocument/2006/relationships/slide" Target="slides/slide7.xml"/><Relationship Id="rId33" Type="http://schemas.openxmlformats.org/officeDocument/2006/relationships/font" Target="fonts/OpenSans-regular.fntdata"/><Relationship Id="rId10" Type="http://schemas.openxmlformats.org/officeDocument/2006/relationships/slide" Target="slides/slide6.xml"/><Relationship Id="rId32" Type="http://schemas.openxmlformats.org/officeDocument/2006/relationships/font" Target="fonts/OpenSansLight-boldItalic.fntdata"/><Relationship Id="rId13" Type="http://schemas.openxmlformats.org/officeDocument/2006/relationships/font" Target="fonts/LibreFranklin-regular.fntdata"/><Relationship Id="rId35" Type="http://schemas.openxmlformats.org/officeDocument/2006/relationships/font" Target="fonts/OpenSans-italic.fntdata"/><Relationship Id="rId12" Type="http://schemas.openxmlformats.org/officeDocument/2006/relationships/slide" Target="slides/slide8.xml"/><Relationship Id="rId34" Type="http://schemas.openxmlformats.org/officeDocument/2006/relationships/font" Target="fonts/OpenSans-bold.fntdata"/><Relationship Id="rId15" Type="http://schemas.openxmlformats.org/officeDocument/2006/relationships/font" Target="fonts/LibreFranklin-italic.fntdata"/><Relationship Id="rId37" Type="http://customschemas.google.com/relationships/presentationmetadata" Target="metadata"/><Relationship Id="rId14" Type="http://schemas.openxmlformats.org/officeDocument/2006/relationships/font" Target="fonts/LibreFranklin-bold.fntdata"/><Relationship Id="rId36" Type="http://schemas.openxmlformats.org/officeDocument/2006/relationships/font" Target="fonts/OpenSans-boldItalic.fntdata"/><Relationship Id="rId17" Type="http://schemas.openxmlformats.org/officeDocument/2006/relationships/font" Target="fonts/Constantia-regular.fntdata"/><Relationship Id="rId16" Type="http://schemas.openxmlformats.org/officeDocument/2006/relationships/font" Target="fonts/LibreFranklin-boldItalic.fntdata"/><Relationship Id="rId19" Type="http://schemas.openxmlformats.org/officeDocument/2006/relationships/font" Target="fonts/Constantia-italic.fntdata"/><Relationship Id="rId18" Type="http://schemas.openxmlformats.org/officeDocument/2006/relationships/font" Target="fonts/Constanti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3d7a411447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3d7a411447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3cc5fdf340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13cc5fdf340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3cc5fdf340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g13cc5fdf340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d7a411447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3d7a411447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3d7a411447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g13d7a411447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onstant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onstant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chemeClr val="dk1"/>
              </a:buClr>
              <a:buSzPts val="2000"/>
              <a:buNone/>
              <a:defRPr sz="2000">
                <a:solidFill>
                  <a:schemeClr val="dk1"/>
                </a:solidFill>
              </a:defRPr>
            </a:lvl2pPr>
            <a:lvl3pPr indent="-228600" lvl="2" marL="1371600" algn="l">
              <a:lnSpc>
                <a:spcPct val="90000"/>
              </a:lnSpc>
              <a:spcBef>
                <a:spcPts val="500"/>
              </a:spcBef>
              <a:spcAft>
                <a:spcPts val="0"/>
              </a:spcAft>
              <a:buClr>
                <a:schemeClr val="dk1"/>
              </a:buClr>
              <a:buSzPts val="1800"/>
              <a:buNone/>
              <a:defRPr sz="1800">
                <a:solidFill>
                  <a:schemeClr val="dk1"/>
                </a:solidFill>
              </a:defRPr>
            </a:lvl3pPr>
            <a:lvl4pPr indent="-228600" lvl="3" marL="1828800" algn="l">
              <a:lnSpc>
                <a:spcPct val="90000"/>
              </a:lnSpc>
              <a:spcBef>
                <a:spcPts val="500"/>
              </a:spcBef>
              <a:spcAft>
                <a:spcPts val="0"/>
              </a:spcAft>
              <a:buClr>
                <a:schemeClr val="dk1"/>
              </a:buClr>
              <a:buSzPts val="1600"/>
              <a:buNone/>
              <a:defRPr sz="1600">
                <a:solidFill>
                  <a:schemeClr val="dk1"/>
                </a:solidFill>
              </a:defRPr>
            </a:lvl4pPr>
            <a:lvl5pPr indent="-228600" lvl="4" marL="2286000" algn="l">
              <a:lnSpc>
                <a:spcPct val="90000"/>
              </a:lnSpc>
              <a:spcBef>
                <a:spcPts val="500"/>
              </a:spcBef>
              <a:spcAft>
                <a:spcPts val="0"/>
              </a:spcAft>
              <a:buClr>
                <a:schemeClr val="dk1"/>
              </a:buClr>
              <a:buSzPts val="1600"/>
              <a:buNone/>
              <a:defRPr sz="1600">
                <a:solidFill>
                  <a:schemeClr val="dk1"/>
                </a:solidFill>
              </a:defRPr>
            </a:lvl5pPr>
            <a:lvl6pPr indent="-228600" lvl="5" marL="2743200" algn="l">
              <a:lnSpc>
                <a:spcPct val="90000"/>
              </a:lnSpc>
              <a:spcBef>
                <a:spcPts val="500"/>
              </a:spcBef>
              <a:spcAft>
                <a:spcPts val="0"/>
              </a:spcAft>
              <a:buClr>
                <a:schemeClr val="dk1"/>
              </a:buClr>
              <a:buSzPts val="1600"/>
              <a:buNone/>
              <a:defRPr sz="1600">
                <a:solidFill>
                  <a:schemeClr val="dk1"/>
                </a:solidFill>
              </a:defRPr>
            </a:lvl6pPr>
            <a:lvl7pPr indent="-228600" lvl="6" marL="3200400" algn="l">
              <a:lnSpc>
                <a:spcPct val="90000"/>
              </a:lnSpc>
              <a:spcBef>
                <a:spcPts val="500"/>
              </a:spcBef>
              <a:spcAft>
                <a:spcPts val="0"/>
              </a:spcAft>
              <a:buClr>
                <a:schemeClr val="dk1"/>
              </a:buClr>
              <a:buSzPts val="1600"/>
              <a:buNone/>
              <a:defRPr sz="1600">
                <a:solidFill>
                  <a:schemeClr val="dk1"/>
                </a:solidFill>
              </a:defRPr>
            </a:lvl7pPr>
            <a:lvl8pPr indent="-228600" lvl="7" marL="3657600" algn="l">
              <a:lnSpc>
                <a:spcPct val="90000"/>
              </a:lnSpc>
              <a:spcBef>
                <a:spcPts val="500"/>
              </a:spcBef>
              <a:spcAft>
                <a:spcPts val="0"/>
              </a:spcAft>
              <a:buClr>
                <a:schemeClr val="dk1"/>
              </a:buClr>
              <a:buSzPts val="1600"/>
              <a:buNone/>
              <a:defRPr sz="1600">
                <a:solidFill>
                  <a:schemeClr val="dk1"/>
                </a:solidFill>
              </a:defRPr>
            </a:lvl8pPr>
            <a:lvl9pPr indent="-228600" lvl="8" marL="4114800" algn="l">
              <a:lnSpc>
                <a:spcPct val="90000"/>
              </a:lnSpc>
              <a:spcBef>
                <a:spcPts val="500"/>
              </a:spcBef>
              <a:spcAft>
                <a:spcPts val="0"/>
              </a:spcAft>
              <a:buClr>
                <a:schemeClr val="dk1"/>
              </a:buClr>
              <a:buSzPts val="1600"/>
              <a:buNone/>
              <a:defRPr sz="1600">
                <a:solidFill>
                  <a:schemeClr val="dk1"/>
                </a:solidFill>
              </a:defRPr>
            </a:lvl9pPr>
          </a:lstStyle>
          <a:p/>
        </p:txBody>
      </p:sp>
      <p:sp>
        <p:nvSpPr>
          <p:cNvPr id="35" name="Google Shape;3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onstant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onstant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5183188" y="987425"/>
            <a:ext cx="6172200" cy="4873625"/>
          </a:xfrm>
          <a:prstGeom prst="rect">
            <a:avLst/>
          </a:prstGeom>
          <a:noFill/>
          <a:ln>
            <a:noFill/>
          </a:ln>
        </p:spPr>
      </p:sp>
      <p:sp>
        <p:nvSpPr>
          <p:cNvPr id="64" name="Google Shape;6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onstantia"/>
              <a:buNone/>
              <a:defRPr b="0" i="0" sz="4400" u="none" cap="none" strike="noStrike">
                <a:solidFill>
                  <a:schemeClr val="dk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ibre Franklin"/>
                <a:ea typeface="Libre Franklin"/>
                <a:cs typeface="Libre Franklin"/>
                <a:sym typeface="Libre Frankl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s://ualrexhibits.org/wsb/files/2022/07/Transformations-of-the-Blind-Community-Worksheet.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amazon.com/Lines-Cells-Braille-Writing-Stylus/dp/B06XNS5D1T/ref=asc_df_B06XNS5D1T/?tag=hyprod-20&amp;linkCode=df0&amp;hvadid=198109692418&amp;hvpos=&amp;hvnetw=g&amp;hvrand=11925863782950810216&amp;hvpone=&amp;hvptwo=&amp;hvqmt=&amp;hvdev=c&amp;hvdvcmdl=&amp;hvlocint=&amp;hvlocphy=9025849&amp;hvtargid=pla-547660968192&amp;psc=1" TargetMode="External"/><Relationship Id="rId4" Type="http://schemas.openxmlformats.org/officeDocument/2006/relationships/hyperlink" Target="https://ualrexhibits.org/wsb/files/2022/07/Braille-Basics.pdf" TargetMode="External"/><Relationship Id="rId5" Type="http://schemas.openxmlformats.org/officeDocument/2006/relationships/hyperlink" Target="https://www.youtube.com/watch?v=9knAqdn_OU4" TargetMode="External"/><Relationship Id="rId6" Type="http://schemas.openxmlformats.org/officeDocument/2006/relationships/hyperlink" Target="http://www.youtube.com/watch?v=9knAqdn_OU4" TargetMode="External"/><Relationship Id="rId7"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ualrexhibits.org/wsb/files/2022/07/Transformations-of-the-Blind-Community-Worksheet.pdf" TargetMode="External"/><Relationship Id="rId4" Type="http://schemas.openxmlformats.org/officeDocument/2006/relationships/hyperlink" Target="https://ualrexhibits.org/wsb/files/2022/07/Braille-Basics.pdf" TargetMode="External"/><Relationship Id="rId5" Type="http://schemas.openxmlformats.org/officeDocument/2006/relationships/hyperlink" Target="https://www.amazon.com/Lines-Cells-Braille-Writing-Stylus/dp/B06XNS5D1T/ref=asc_df_B06XNS5D1T/?tag=hyprod-20&amp;linkCode=df0&amp;hvadid=198109692418&amp;hvpos=&amp;hvnetw=g&amp;hvrand=11925863782950810216&amp;hvpone=&amp;hvptwo=&amp;hvqmt=&amp;hvdev=c&amp;hvdvcmdl=&amp;hvlocint=&amp;hvlocphy=9025849&amp;hvtargid=pla-547660968192&amp;psc=1" TargetMode="External"/><Relationship Id="rId6" Type="http://schemas.openxmlformats.org/officeDocument/2006/relationships/hyperlink" Target="https://www.youtube.com/watch?v=9knAqdn_OU4&amp;t=1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Black and white photograph of an aerial view of the Brack Home and Oak Forest neighborhood. Courtesy of World Services for the Blind" id="84" name="Google Shape;84;g13d7a411447_0_6" title="Aerial view of the Brack Home and Oak Forest Neighborhood"/>
          <p:cNvPicPr preferRelativeResize="0"/>
          <p:nvPr/>
        </p:nvPicPr>
        <p:blipFill rotWithShape="1">
          <a:blip r:embed="rId3">
            <a:alphaModFix/>
          </a:blip>
          <a:srcRect b="14501" l="0" r="0" t="16475"/>
          <a:stretch/>
        </p:blipFill>
        <p:spPr>
          <a:xfrm>
            <a:off x="0" y="0"/>
            <a:ext cx="12192000" cy="6857998"/>
          </a:xfrm>
          <a:prstGeom prst="rect">
            <a:avLst/>
          </a:prstGeom>
          <a:noFill/>
          <a:ln>
            <a:noFill/>
          </a:ln>
        </p:spPr>
      </p:pic>
      <p:sp>
        <p:nvSpPr>
          <p:cNvPr descr="Black and white photograph of an aerial view of the Brack Home and Oak Forest neighborhood. Courtesy of World Services for the Blind" id="85" name="Google Shape;85;g13d7a411447_0_6" title="Aerial view of the Brack Home and Oak Forest neighborhood"/>
          <p:cNvSpPr/>
          <p:nvPr/>
        </p:nvSpPr>
        <p:spPr>
          <a:xfrm>
            <a:off x="-75" y="-50"/>
            <a:ext cx="12192000" cy="6858000"/>
          </a:xfrm>
          <a:prstGeom prst="rect">
            <a:avLst/>
          </a:prstGeom>
          <a:solidFill>
            <a:srgbClr val="F8FBFE">
              <a:alpha val="7529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13d7a411447_0_6"/>
          <p:cNvSpPr/>
          <p:nvPr/>
        </p:nvSpPr>
        <p:spPr>
          <a:xfrm>
            <a:off x="1724025" y="1528762"/>
            <a:ext cx="8744100" cy="3800400"/>
          </a:xfrm>
          <a:prstGeom prst="rect">
            <a:avLst/>
          </a:prstGeom>
          <a:solidFill>
            <a:srgbClr val="0035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87" name="Google Shape;87;g13d7a411447_0_6"/>
          <p:cNvSpPr/>
          <p:nvPr/>
        </p:nvSpPr>
        <p:spPr>
          <a:xfrm>
            <a:off x="1895075" y="1674125"/>
            <a:ext cx="8404500" cy="3501300"/>
          </a:xfrm>
          <a:prstGeom prst="rect">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13d7a411447_0_6"/>
          <p:cNvSpPr txBox="1"/>
          <p:nvPr/>
        </p:nvSpPr>
        <p:spPr>
          <a:xfrm>
            <a:off x="1724023" y="1991361"/>
            <a:ext cx="8743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8AD5EE"/>
                </a:solidFill>
                <a:latin typeface="Open Sans Light"/>
                <a:ea typeface="Open Sans Light"/>
                <a:cs typeface="Open Sans Light"/>
                <a:sym typeface="Open Sans Light"/>
              </a:rPr>
              <a:t>UA Little Rock Center for Arkansas History and Culture</a:t>
            </a:r>
            <a:endParaRPr b="0" i="0" sz="2900" u="none" cap="none" strike="noStrike">
              <a:solidFill>
                <a:srgbClr val="8AD5EE"/>
              </a:solidFill>
              <a:latin typeface="Open Sans Light"/>
              <a:ea typeface="Open Sans Light"/>
              <a:cs typeface="Open Sans Light"/>
              <a:sym typeface="Open Sans Light"/>
            </a:endParaRPr>
          </a:p>
        </p:txBody>
      </p:sp>
      <p:sp>
        <p:nvSpPr>
          <p:cNvPr id="89" name="Google Shape;89;g13d7a411447_0_6"/>
          <p:cNvSpPr txBox="1"/>
          <p:nvPr/>
        </p:nvSpPr>
        <p:spPr>
          <a:xfrm>
            <a:off x="2026775" y="2492900"/>
            <a:ext cx="8141100" cy="1791900"/>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000000"/>
              </a:buClr>
              <a:buSzPts val="4100"/>
              <a:buFont typeface="Arial"/>
              <a:buNone/>
            </a:pPr>
            <a:r>
              <a:rPr lang="en-US" sz="4100">
                <a:solidFill>
                  <a:schemeClr val="dk1"/>
                </a:solidFill>
                <a:latin typeface="Tinos"/>
                <a:ea typeface="Tinos"/>
                <a:cs typeface="Tinos"/>
                <a:sym typeface="Tinos"/>
              </a:rPr>
              <a:t>Social and </a:t>
            </a:r>
            <a:r>
              <a:rPr lang="en-US" sz="3500">
                <a:solidFill>
                  <a:schemeClr val="dk1"/>
                </a:solidFill>
                <a:latin typeface="Tinos"/>
                <a:ea typeface="Tinos"/>
                <a:cs typeface="Tinos"/>
                <a:sym typeface="Tinos"/>
              </a:rPr>
              <a:t>Cultural </a:t>
            </a:r>
            <a:r>
              <a:rPr lang="en-US" sz="3500">
                <a:solidFill>
                  <a:schemeClr val="dk1"/>
                </a:solidFill>
                <a:latin typeface="Tinos"/>
                <a:ea typeface="Tinos"/>
                <a:cs typeface="Tinos"/>
                <a:sym typeface="Tinos"/>
              </a:rPr>
              <a:t>Transformations in Minority Groups in Arkansas</a:t>
            </a:r>
            <a:r>
              <a:rPr b="0" i="0" lang="en-US" sz="4100" u="none" cap="none" strike="noStrike">
                <a:solidFill>
                  <a:schemeClr val="dk1"/>
                </a:solidFill>
                <a:latin typeface="Tinos"/>
                <a:ea typeface="Tinos"/>
                <a:cs typeface="Tinos"/>
                <a:sym typeface="Tinos"/>
              </a:rPr>
              <a:t>: </a:t>
            </a:r>
            <a:r>
              <a:rPr b="0" i="0" lang="en-US" sz="5200" u="none" cap="none" strike="noStrike">
                <a:solidFill>
                  <a:schemeClr val="dk1"/>
                </a:solidFill>
                <a:latin typeface="Tinos"/>
                <a:ea typeface="Tinos"/>
                <a:cs typeface="Tinos"/>
                <a:sym typeface="Tinos"/>
              </a:rPr>
              <a:t> </a:t>
            </a:r>
            <a:endParaRPr b="0" i="0" sz="5200" u="none" cap="none" strike="noStrike">
              <a:solidFill>
                <a:schemeClr val="dk1"/>
              </a:solidFill>
              <a:latin typeface="Tinos"/>
              <a:ea typeface="Tinos"/>
              <a:cs typeface="Tinos"/>
              <a:sym typeface="Tinos"/>
            </a:endParaRPr>
          </a:p>
          <a:p>
            <a:pPr indent="0" lvl="0" marL="0" marR="0" rtl="0" algn="ctr">
              <a:lnSpc>
                <a:spcPct val="115000"/>
              </a:lnSpc>
              <a:spcBef>
                <a:spcPts val="2000"/>
              </a:spcBef>
              <a:spcAft>
                <a:spcPts val="0"/>
              </a:spcAft>
              <a:buClr>
                <a:srgbClr val="000000"/>
              </a:buClr>
              <a:buSzPts val="2400"/>
              <a:buFont typeface="Arial"/>
              <a:buNone/>
            </a:pPr>
            <a:r>
              <a:rPr b="0" i="0" lang="en-US" sz="2400" u="none" cap="none" strike="noStrike">
                <a:solidFill>
                  <a:schemeClr val="dk1"/>
                </a:solidFill>
                <a:latin typeface="Tinos"/>
                <a:ea typeface="Tinos"/>
                <a:cs typeface="Tinos"/>
                <a:sym typeface="Tinos"/>
              </a:rPr>
              <a:t>The Blind and Visually Impaired</a:t>
            </a:r>
            <a:endParaRPr b="0" i="0" sz="4000" u="none" cap="none" strike="noStrike">
              <a:solidFill>
                <a:schemeClr val="dk1"/>
              </a:solidFill>
              <a:latin typeface="Tinos"/>
              <a:ea typeface="Tinos"/>
              <a:cs typeface="Tinos"/>
              <a:sym typeface="Tinos"/>
            </a:endParaRPr>
          </a:p>
        </p:txBody>
      </p:sp>
      <p:sp>
        <p:nvSpPr>
          <p:cNvPr id="90" name="Google Shape;90;g13d7a411447_0_6"/>
          <p:cNvSpPr txBox="1"/>
          <p:nvPr/>
        </p:nvSpPr>
        <p:spPr>
          <a:xfrm>
            <a:off x="1724022" y="4404903"/>
            <a:ext cx="8743800" cy="415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8AD5EE"/>
                </a:solidFill>
                <a:latin typeface="Open Sans Light"/>
                <a:ea typeface="Open Sans Light"/>
                <a:cs typeface="Open Sans Light"/>
                <a:sym typeface="Open Sans Light"/>
              </a:rPr>
              <a:t>Grades </a:t>
            </a:r>
            <a:r>
              <a:rPr lang="en-US" sz="2100">
                <a:solidFill>
                  <a:srgbClr val="8AD5EE"/>
                </a:solidFill>
                <a:latin typeface="Open Sans Light"/>
                <a:ea typeface="Open Sans Light"/>
                <a:cs typeface="Open Sans Light"/>
                <a:sym typeface="Open Sans Light"/>
              </a:rPr>
              <a:t>9</a:t>
            </a:r>
            <a:r>
              <a:rPr b="0" i="0" lang="en-US" sz="2100" u="none" cap="none" strike="noStrike">
                <a:solidFill>
                  <a:srgbClr val="8AD5EE"/>
                </a:solidFill>
                <a:latin typeface="Open Sans Light"/>
                <a:ea typeface="Open Sans Light"/>
                <a:cs typeface="Open Sans Light"/>
                <a:sym typeface="Open Sans Light"/>
              </a:rPr>
              <a:t> - </a:t>
            </a:r>
            <a:r>
              <a:rPr lang="en-US" sz="2100">
                <a:solidFill>
                  <a:srgbClr val="8AD5EE"/>
                </a:solidFill>
                <a:latin typeface="Open Sans Light"/>
                <a:ea typeface="Open Sans Light"/>
                <a:cs typeface="Open Sans Light"/>
                <a:sym typeface="Open Sans Light"/>
              </a:rPr>
              <a:t>12</a:t>
            </a:r>
            <a:endParaRPr b="0" i="0" sz="1700" u="none" cap="none" strike="noStrike">
              <a:solidFill>
                <a:srgbClr val="8AD5EE"/>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94" name="Shape 94"/>
        <p:cNvGrpSpPr/>
        <p:nvPr/>
      </p:nvGrpSpPr>
      <p:grpSpPr>
        <a:xfrm>
          <a:off x="0" y="0"/>
          <a:ext cx="0" cy="0"/>
          <a:chOff x="0" y="0"/>
          <a:chExt cx="0" cy="0"/>
        </a:xfrm>
      </p:grpSpPr>
      <p:pic>
        <p:nvPicPr>
          <p:cNvPr descr="Black and white photograph of a blind man working at an AEB vending stand. Photograph courtesy of World Services for the Blind." id="95" name="Google Shape;95;p11" title="Vending stand, undated"/>
          <p:cNvPicPr preferRelativeResize="0"/>
          <p:nvPr/>
        </p:nvPicPr>
        <p:blipFill rotWithShape="1">
          <a:blip r:embed="rId3">
            <a:alphaModFix/>
          </a:blip>
          <a:srcRect b="9853" l="0" r="25489" t="2164"/>
          <a:stretch/>
        </p:blipFill>
        <p:spPr>
          <a:xfrm>
            <a:off x="6169650" y="0"/>
            <a:ext cx="6022350" cy="6858000"/>
          </a:xfrm>
          <a:prstGeom prst="rect">
            <a:avLst/>
          </a:prstGeom>
          <a:noFill/>
          <a:ln>
            <a:noFill/>
          </a:ln>
        </p:spPr>
      </p:pic>
      <p:sp>
        <p:nvSpPr>
          <p:cNvPr id="96" name="Google Shape;96;p11"/>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
        <p:nvSpPr>
          <p:cNvPr id="97" name="Google Shape;97;p11"/>
          <p:cNvSpPr txBox="1"/>
          <p:nvPr/>
        </p:nvSpPr>
        <p:spPr>
          <a:xfrm>
            <a:off x="660400" y="863600"/>
            <a:ext cx="48294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300"/>
              <a:buFont typeface="Arial"/>
              <a:buNone/>
            </a:pPr>
            <a:r>
              <a:rPr b="0" i="0" lang="en-US" sz="4300" u="none" cap="none" strike="noStrike">
                <a:solidFill>
                  <a:srgbClr val="F8FBFE"/>
                </a:solidFill>
                <a:latin typeface="Tinos"/>
                <a:ea typeface="Tinos"/>
                <a:cs typeface="Tinos"/>
                <a:sym typeface="Tinos"/>
              </a:rPr>
              <a:t>Overview &amp; Purpose</a:t>
            </a:r>
            <a:endParaRPr b="0" i="0" sz="1300" u="none" cap="none" strike="noStrike">
              <a:solidFill>
                <a:srgbClr val="000000"/>
              </a:solidFill>
              <a:latin typeface="Tinos"/>
              <a:ea typeface="Tinos"/>
              <a:cs typeface="Tinos"/>
              <a:sym typeface="Tinos"/>
            </a:endParaRPr>
          </a:p>
        </p:txBody>
      </p:sp>
      <p:sp>
        <p:nvSpPr>
          <p:cNvPr id="98" name="Google Shape;98;p11"/>
          <p:cNvSpPr txBox="1"/>
          <p:nvPr/>
        </p:nvSpPr>
        <p:spPr>
          <a:xfrm>
            <a:off x="660400" y="2049750"/>
            <a:ext cx="4829400" cy="3586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1200"/>
              </a:spcAft>
              <a:buNone/>
            </a:pPr>
            <a:r>
              <a:rPr lang="en-US" sz="2000">
                <a:solidFill>
                  <a:schemeClr val="dk1"/>
                </a:solidFill>
                <a:latin typeface="Open Sans"/>
                <a:ea typeface="Open Sans"/>
                <a:cs typeface="Open Sans"/>
                <a:sym typeface="Open Sans"/>
              </a:rPr>
              <a:t>The purpose of this lesson plan is to teach students about the social and cultural transformations on minority communities in Arkansas, specifically the blind and visually impaired. This plan will utilize a combination of primary and secondary sources, as well as analytical and critical thinking questions to help students process the content. </a:t>
            </a:r>
            <a:endParaRPr b="0" i="0" sz="2000" u="none" cap="none" strike="noStrike">
              <a:solidFill>
                <a:srgbClr val="000000"/>
              </a:solidFill>
              <a:latin typeface="Arial"/>
              <a:ea typeface="Arial"/>
              <a:cs typeface="Arial"/>
              <a:sym typeface="Arial"/>
            </a:endParaRPr>
          </a:p>
        </p:txBody>
      </p:sp>
      <p:cxnSp>
        <p:nvCxnSpPr>
          <p:cNvPr id="99" name="Google Shape;99;p11"/>
          <p:cNvCxnSpPr/>
          <p:nvPr/>
        </p:nvCxnSpPr>
        <p:spPr>
          <a:xfrm>
            <a:off x="660400" y="1617800"/>
            <a:ext cx="4829400" cy="13800"/>
          </a:xfrm>
          <a:prstGeom prst="straightConnector1">
            <a:avLst/>
          </a:prstGeom>
          <a:noFill/>
          <a:ln cap="flat" cmpd="sng" w="28575">
            <a:solidFill>
              <a:srgbClr val="8AD5EE"/>
            </a:solidFill>
            <a:prstDash val="dot"/>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BFE"/>
        </a:solidFill>
      </p:bgPr>
    </p:bg>
    <p:spTree>
      <p:nvGrpSpPr>
        <p:cNvPr id="103" name="Shape 103"/>
        <p:cNvGrpSpPr/>
        <p:nvPr/>
      </p:nvGrpSpPr>
      <p:grpSpPr>
        <a:xfrm>
          <a:off x="0" y="0"/>
          <a:ext cx="0" cy="0"/>
          <a:chOff x="0" y="0"/>
          <a:chExt cx="0" cy="0"/>
        </a:xfrm>
      </p:grpSpPr>
      <p:sp>
        <p:nvSpPr>
          <p:cNvPr id="104" name="Google Shape;104;p2"/>
          <p:cNvSpPr txBox="1"/>
          <p:nvPr/>
        </p:nvSpPr>
        <p:spPr>
          <a:xfrm>
            <a:off x="910888" y="1519775"/>
            <a:ext cx="9312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0"/>
              <a:buFont typeface="Arial"/>
              <a:buNone/>
            </a:pPr>
            <a:r>
              <a:rPr b="1" i="0" lang="en-US" sz="15000" u="none" cap="none" strike="noStrike">
                <a:solidFill>
                  <a:srgbClr val="00355F"/>
                </a:solidFill>
                <a:latin typeface="Tinos"/>
                <a:ea typeface="Tinos"/>
                <a:cs typeface="Tinos"/>
                <a:sym typeface="Tinos"/>
              </a:rPr>
              <a:t>1</a:t>
            </a:r>
            <a:endParaRPr b="1" i="0" sz="15000" u="none" cap="none" strike="noStrike">
              <a:solidFill>
                <a:srgbClr val="00355F"/>
              </a:solidFill>
              <a:latin typeface="Tinos"/>
              <a:ea typeface="Tinos"/>
              <a:cs typeface="Tinos"/>
              <a:sym typeface="Tinos"/>
            </a:endParaRPr>
          </a:p>
        </p:txBody>
      </p:sp>
      <p:sp>
        <p:nvSpPr>
          <p:cNvPr id="105" name="Google Shape;105;p2"/>
          <p:cNvSpPr txBox="1"/>
          <p:nvPr/>
        </p:nvSpPr>
        <p:spPr>
          <a:xfrm>
            <a:off x="6184600" y="1519775"/>
            <a:ext cx="9312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0"/>
              <a:buFont typeface="Arial"/>
              <a:buNone/>
            </a:pPr>
            <a:r>
              <a:rPr b="1" i="0" lang="en-US" sz="15000" u="none" cap="none" strike="noStrike">
                <a:solidFill>
                  <a:srgbClr val="00355F"/>
                </a:solidFill>
                <a:latin typeface="Tinos"/>
                <a:ea typeface="Tinos"/>
                <a:cs typeface="Tinos"/>
                <a:sym typeface="Tinos"/>
              </a:rPr>
              <a:t>3</a:t>
            </a:r>
            <a:endParaRPr b="1" i="0" sz="15000" u="none" cap="none" strike="noStrike">
              <a:solidFill>
                <a:srgbClr val="00355F"/>
              </a:solidFill>
              <a:latin typeface="Tinos"/>
              <a:ea typeface="Tinos"/>
              <a:cs typeface="Tinos"/>
              <a:sym typeface="Tinos"/>
            </a:endParaRPr>
          </a:p>
        </p:txBody>
      </p:sp>
      <p:sp>
        <p:nvSpPr>
          <p:cNvPr id="106" name="Google Shape;10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355F"/>
              </a:buClr>
              <a:buSzPts val="4400"/>
              <a:buFont typeface="Constantia"/>
              <a:buNone/>
            </a:pPr>
            <a:r>
              <a:rPr lang="en-US" sz="4800">
                <a:solidFill>
                  <a:srgbClr val="00355F"/>
                </a:solidFill>
                <a:latin typeface="Tinos"/>
                <a:ea typeface="Tinos"/>
                <a:cs typeface="Tinos"/>
                <a:sym typeface="Tinos"/>
              </a:rPr>
              <a:t>Lesson Objectives</a:t>
            </a:r>
            <a:endParaRPr sz="4800">
              <a:solidFill>
                <a:srgbClr val="00355F"/>
              </a:solidFill>
              <a:latin typeface="Tinos"/>
              <a:ea typeface="Tinos"/>
              <a:cs typeface="Tinos"/>
              <a:sym typeface="Tinos"/>
            </a:endParaRPr>
          </a:p>
        </p:txBody>
      </p:sp>
      <p:sp>
        <p:nvSpPr>
          <p:cNvPr id="107" name="Google Shape;107;p2"/>
          <p:cNvSpPr txBox="1"/>
          <p:nvPr/>
        </p:nvSpPr>
        <p:spPr>
          <a:xfrm>
            <a:off x="1947322" y="2107725"/>
            <a:ext cx="2386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00355F"/>
                </a:solidFill>
                <a:latin typeface="Tinos"/>
                <a:ea typeface="Tinos"/>
                <a:cs typeface="Tinos"/>
                <a:sym typeface="Tinos"/>
              </a:rPr>
              <a:t>READ</a:t>
            </a:r>
            <a:endParaRPr b="0" i="0" sz="1400" u="none" cap="none" strike="noStrike">
              <a:solidFill>
                <a:srgbClr val="00355F"/>
              </a:solidFill>
              <a:latin typeface="Tinos"/>
              <a:ea typeface="Tinos"/>
              <a:cs typeface="Tinos"/>
              <a:sym typeface="Tinos"/>
            </a:endParaRPr>
          </a:p>
        </p:txBody>
      </p:sp>
      <p:sp>
        <p:nvSpPr>
          <p:cNvPr id="108" name="Google Shape;108;p2"/>
          <p:cNvSpPr txBox="1"/>
          <p:nvPr/>
        </p:nvSpPr>
        <p:spPr>
          <a:xfrm>
            <a:off x="1947334" y="2560914"/>
            <a:ext cx="3708300" cy="85590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1200"/>
              </a:spcAft>
              <a:buClr>
                <a:srgbClr val="000000"/>
              </a:buClr>
              <a:buSzPts val="1600"/>
              <a:buFont typeface="Arial"/>
              <a:buNone/>
            </a:pPr>
            <a:r>
              <a:rPr b="0" i="0" lang="en-US" sz="1600" u="none" cap="none" strike="noStrike">
                <a:solidFill>
                  <a:srgbClr val="00355F"/>
                </a:solidFill>
                <a:latin typeface="Open Sans"/>
                <a:ea typeface="Open Sans"/>
                <a:cs typeface="Open Sans"/>
                <a:sym typeface="Open Sans"/>
              </a:rPr>
              <a:t>Students will </a:t>
            </a:r>
            <a:r>
              <a:rPr lang="en-US" sz="1600">
                <a:solidFill>
                  <a:srgbClr val="00355F"/>
                </a:solidFill>
                <a:latin typeface="Open Sans"/>
                <a:ea typeface="Open Sans"/>
                <a:cs typeface="Open Sans"/>
                <a:sym typeface="Open Sans"/>
              </a:rPr>
              <a:t>read primary and secondary sources and be able to answer questions</a:t>
            </a:r>
            <a:endParaRPr b="0" i="0" sz="1600" u="none" cap="none" strike="noStrike">
              <a:solidFill>
                <a:srgbClr val="00355F"/>
              </a:solidFill>
              <a:latin typeface="Open Sans"/>
              <a:ea typeface="Open Sans"/>
              <a:cs typeface="Open Sans"/>
              <a:sym typeface="Open Sans"/>
            </a:endParaRPr>
          </a:p>
        </p:txBody>
      </p:sp>
      <p:sp>
        <p:nvSpPr>
          <p:cNvPr id="109" name="Google Shape;109;p2"/>
          <p:cNvSpPr txBox="1"/>
          <p:nvPr/>
        </p:nvSpPr>
        <p:spPr>
          <a:xfrm>
            <a:off x="1981199" y="4167127"/>
            <a:ext cx="1678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00355F"/>
                </a:solidFill>
                <a:latin typeface="Tinos"/>
                <a:ea typeface="Tinos"/>
                <a:cs typeface="Tinos"/>
                <a:sym typeface="Tinos"/>
              </a:rPr>
              <a:t>IDENTIFY</a:t>
            </a:r>
            <a:endParaRPr b="0" i="0" sz="1400" u="none" cap="none" strike="noStrike">
              <a:solidFill>
                <a:srgbClr val="00355F"/>
              </a:solidFill>
              <a:latin typeface="Tinos"/>
              <a:ea typeface="Tinos"/>
              <a:cs typeface="Tinos"/>
              <a:sym typeface="Tinos"/>
            </a:endParaRPr>
          </a:p>
        </p:txBody>
      </p:sp>
      <p:sp>
        <p:nvSpPr>
          <p:cNvPr id="110" name="Google Shape;110;p2"/>
          <p:cNvSpPr txBox="1"/>
          <p:nvPr/>
        </p:nvSpPr>
        <p:spPr>
          <a:xfrm>
            <a:off x="1981200" y="4620325"/>
            <a:ext cx="3674400" cy="85590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1200"/>
              </a:spcAft>
              <a:buClr>
                <a:srgbClr val="000000"/>
              </a:buClr>
              <a:buSzPts val="1600"/>
              <a:buFont typeface="Arial"/>
              <a:buNone/>
            </a:pPr>
            <a:r>
              <a:rPr b="0" i="0" lang="en-US" sz="1600" u="none" cap="none" strike="noStrike">
                <a:solidFill>
                  <a:srgbClr val="00355F"/>
                </a:solidFill>
                <a:latin typeface="Open Sans"/>
                <a:ea typeface="Open Sans"/>
                <a:cs typeface="Open Sans"/>
                <a:sym typeface="Open Sans"/>
              </a:rPr>
              <a:t>Students will</a:t>
            </a:r>
            <a:r>
              <a:rPr lang="en-US" sz="1600">
                <a:solidFill>
                  <a:srgbClr val="00355F"/>
                </a:solidFill>
                <a:latin typeface="Open Sans"/>
                <a:ea typeface="Open Sans"/>
                <a:cs typeface="Open Sans"/>
                <a:sym typeface="Open Sans"/>
              </a:rPr>
              <a:t> identify causes and effects leading to decisions that affected Arkansas</a:t>
            </a:r>
            <a:endParaRPr b="0" i="0" sz="1200" u="none" cap="none" strike="noStrike">
              <a:solidFill>
                <a:srgbClr val="00355F"/>
              </a:solidFill>
              <a:latin typeface="Open Sans"/>
              <a:ea typeface="Open Sans"/>
              <a:cs typeface="Open Sans"/>
              <a:sym typeface="Open Sans"/>
            </a:endParaRPr>
          </a:p>
        </p:txBody>
      </p:sp>
      <p:sp>
        <p:nvSpPr>
          <p:cNvPr id="111" name="Google Shape;111;p2"/>
          <p:cNvSpPr txBox="1"/>
          <p:nvPr/>
        </p:nvSpPr>
        <p:spPr>
          <a:xfrm>
            <a:off x="7238999" y="2055910"/>
            <a:ext cx="2098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00355F"/>
                </a:solidFill>
                <a:latin typeface="Tinos"/>
                <a:ea typeface="Tinos"/>
                <a:cs typeface="Tinos"/>
                <a:sym typeface="Tinos"/>
              </a:rPr>
              <a:t>ARGUE</a:t>
            </a:r>
            <a:endParaRPr b="0" i="0" sz="1400" u="none" cap="none" strike="noStrike">
              <a:solidFill>
                <a:srgbClr val="00355F"/>
              </a:solidFill>
              <a:latin typeface="Tinos"/>
              <a:ea typeface="Tinos"/>
              <a:cs typeface="Tinos"/>
              <a:sym typeface="Tinos"/>
            </a:endParaRPr>
          </a:p>
        </p:txBody>
      </p:sp>
      <p:sp>
        <p:nvSpPr>
          <p:cNvPr id="112" name="Google Shape;112;p2"/>
          <p:cNvSpPr txBox="1"/>
          <p:nvPr/>
        </p:nvSpPr>
        <p:spPr>
          <a:xfrm>
            <a:off x="7239000" y="2509108"/>
            <a:ext cx="4114800" cy="137310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1200"/>
              </a:spcAft>
              <a:buClr>
                <a:srgbClr val="000000"/>
              </a:buClr>
              <a:buSzPts val="1600"/>
              <a:buFont typeface="Arial"/>
              <a:buNone/>
            </a:pPr>
            <a:r>
              <a:rPr b="0" i="0" lang="en-US" sz="1600" u="none" cap="none" strike="noStrike">
                <a:solidFill>
                  <a:srgbClr val="00355F"/>
                </a:solidFill>
                <a:latin typeface="Open Sans"/>
                <a:ea typeface="Open Sans"/>
                <a:cs typeface="Open Sans"/>
                <a:sym typeface="Open Sans"/>
              </a:rPr>
              <a:t>Students will </a:t>
            </a:r>
            <a:r>
              <a:rPr lang="en-US" sz="1600">
                <a:solidFill>
                  <a:srgbClr val="00355F"/>
                </a:solidFill>
                <a:latin typeface="Open Sans"/>
                <a:ea typeface="Open Sans"/>
                <a:cs typeface="Open Sans"/>
                <a:sym typeface="Open Sans"/>
              </a:rPr>
              <a:t>formulate a historical argument based on content from the lesson and classroom discussion. They will be able to write short paragraphs detailing their claim</a:t>
            </a:r>
            <a:endParaRPr b="0" i="0" sz="1200" u="none" cap="none" strike="noStrike">
              <a:solidFill>
                <a:srgbClr val="00355F"/>
              </a:solidFill>
              <a:latin typeface="Open Sans"/>
              <a:ea typeface="Open Sans"/>
              <a:cs typeface="Open Sans"/>
              <a:sym typeface="Open Sans"/>
            </a:endParaRPr>
          </a:p>
        </p:txBody>
      </p:sp>
      <p:sp>
        <p:nvSpPr>
          <p:cNvPr id="113" name="Google Shape;113;p2"/>
          <p:cNvSpPr txBox="1"/>
          <p:nvPr/>
        </p:nvSpPr>
        <p:spPr>
          <a:xfrm>
            <a:off x="7238999" y="4167127"/>
            <a:ext cx="1771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355F"/>
                </a:solidFill>
                <a:latin typeface="Tinos"/>
                <a:ea typeface="Tinos"/>
                <a:cs typeface="Tinos"/>
                <a:sym typeface="Tinos"/>
              </a:rPr>
              <a:t>WRITE</a:t>
            </a:r>
            <a:endParaRPr b="0" i="0" sz="1400" u="none" cap="none" strike="noStrike">
              <a:solidFill>
                <a:srgbClr val="00355F"/>
              </a:solidFill>
              <a:latin typeface="Tinos"/>
              <a:ea typeface="Tinos"/>
              <a:cs typeface="Tinos"/>
              <a:sym typeface="Tinos"/>
            </a:endParaRPr>
          </a:p>
        </p:txBody>
      </p:sp>
      <p:sp>
        <p:nvSpPr>
          <p:cNvPr id="114" name="Google Shape;114;p2"/>
          <p:cNvSpPr txBox="1"/>
          <p:nvPr/>
        </p:nvSpPr>
        <p:spPr>
          <a:xfrm>
            <a:off x="7239000" y="4620325"/>
            <a:ext cx="4114800" cy="59730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1200"/>
              </a:spcAft>
              <a:buClr>
                <a:srgbClr val="000000"/>
              </a:buClr>
              <a:buSzPts val="1600"/>
              <a:buFont typeface="Arial"/>
              <a:buNone/>
            </a:pPr>
            <a:r>
              <a:rPr b="0" i="0" lang="en-US" sz="1600" u="none" cap="none" strike="noStrike">
                <a:solidFill>
                  <a:srgbClr val="00355F"/>
                </a:solidFill>
                <a:latin typeface="Open Sans"/>
                <a:ea typeface="Open Sans"/>
                <a:cs typeface="Open Sans"/>
                <a:sym typeface="Open Sans"/>
              </a:rPr>
              <a:t>Students will write their own text in braille</a:t>
            </a:r>
            <a:endParaRPr b="0" i="0" sz="1300" u="none" cap="none" strike="noStrike">
              <a:solidFill>
                <a:srgbClr val="00355F"/>
              </a:solidFill>
              <a:latin typeface="Open Sans"/>
              <a:ea typeface="Open Sans"/>
              <a:cs typeface="Open Sans"/>
              <a:sym typeface="Open Sans"/>
            </a:endParaRPr>
          </a:p>
        </p:txBody>
      </p:sp>
      <p:sp>
        <p:nvSpPr>
          <p:cNvPr id="115" name="Google Shape;115;p2"/>
          <p:cNvSpPr/>
          <p:nvPr/>
        </p:nvSpPr>
        <p:spPr>
          <a:xfrm>
            <a:off x="838200" y="6603050"/>
            <a:ext cx="10515600" cy="254700"/>
          </a:xfrm>
          <a:prstGeom prst="rect">
            <a:avLst/>
          </a:prstGeom>
          <a:solidFill>
            <a:srgbClr val="0035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Open Sans"/>
                <a:ea typeface="Open Sans"/>
                <a:cs typeface="Open Sans"/>
                <a:sym typeface="Open Sans"/>
              </a:rPr>
              <a:t>UA Little Rock Center for Arkansas History and Culture</a:t>
            </a:r>
            <a:endParaRPr b="0" i="0" sz="1200" u="none" cap="none" strike="noStrike">
              <a:solidFill>
                <a:srgbClr val="FFFFFF"/>
              </a:solidFill>
              <a:latin typeface="Open Sans"/>
              <a:ea typeface="Open Sans"/>
              <a:cs typeface="Open Sans"/>
              <a:sym typeface="Open Sans"/>
            </a:endParaRPr>
          </a:p>
        </p:txBody>
      </p:sp>
      <p:sp>
        <p:nvSpPr>
          <p:cNvPr id="116" name="Google Shape;116;p2"/>
          <p:cNvSpPr txBox="1"/>
          <p:nvPr/>
        </p:nvSpPr>
        <p:spPr>
          <a:xfrm>
            <a:off x="6184600" y="3574200"/>
            <a:ext cx="9312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0"/>
              <a:buFont typeface="Arial"/>
              <a:buNone/>
            </a:pPr>
            <a:r>
              <a:rPr b="1" i="0" lang="en-US" sz="15000" u="none" cap="none" strike="noStrike">
                <a:solidFill>
                  <a:srgbClr val="00355F"/>
                </a:solidFill>
                <a:latin typeface="Tinos"/>
                <a:ea typeface="Tinos"/>
                <a:cs typeface="Tinos"/>
                <a:sym typeface="Tinos"/>
              </a:rPr>
              <a:t>4</a:t>
            </a:r>
            <a:endParaRPr b="1" i="0" sz="15000" u="none" cap="none" strike="noStrike">
              <a:solidFill>
                <a:srgbClr val="00355F"/>
              </a:solidFill>
              <a:latin typeface="Tinos"/>
              <a:ea typeface="Tinos"/>
              <a:cs typeface="Tinos"/>
              <a:sym typeface="Tinos"/>
            </a:endParaRPr>
          </a:p>
        </p:txBody>
      </p:sp>
      <p:sp>
        <p:nvSpPr>
          <p:cNvPr id="117" name="Google Shape;117;p2"/>
          <p:cNvSpPr txBox="1"/>
          <p:nvPr/>
        </p:nvSpPr>
        <p:spPr>
          <a:xfrm>
            <a:off x="910900" y="3574200"/>
            <a:ext cx="9312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0"/>
              <a:buFont typeface="Arial"/>
              <a:buNone/>
            </a:pPr>
            <a:r>
              <a:rPr b="1" i="0" lang="en-US" sz="15000" u="none" cap="none" strike="noStrike">
                <a:solidFill>
                  <a:srgbClr val="00355F"/>
                </a:solidFill>
                <a:latin typeface="Tinos"/>
                <a:ea typeface="Tinos"/>
                <a:cs typeface="Tinos"/>
                <a:sym typeface="Tinos"/>
              </a:rPr>
              <a:t>2</a:t>
            </a:r>
            <a:endParaRPr b="1" i="0" sz="15000" u="none" cap="none" strike="noStrike">
              <a:solidFill>
                <a:srgbClr val="00355F"/>
              </a:solidFill>
              <a:latin typeface="Tinos"/>
              <a:ea typeface="Tinos"/>
              <a:cs typeface="Tinos"/>
              <a:sym typeface="Tino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121" name="Shape 121"/>
        <p:cNvGrpSpPr/>
        <p:nvPr/>
      </p:nvGrpSpPr>
      <p:grpSpPr>
        <a:xfrm>
          <a:off x="0" y="0"/>
          <a:ext cx="0" cy="0"/>
          <a:chOff x="0" y="0"/>
          <a:chExt cx="0" cy="0"/>
        </a:xfrm>
      </p:grpSpPr>
      <p:pic>
        <p:nvPicPr>
          <p:cNvPr id="122" name="Google Shape;122;g13cc5fdf340_0_26"/>
          <p:cNvPicPr preferRelativeResize="0"/>
          <p:nvPr/>
        </p:nvPicPr>
        <p:blipFill rotWithShape="1">
          <a:blip r:embed="rId3">
            <a:alphaModFix/>
          </a:blip>
          <a:srcRect b="0" l="228" r="228" t="0"/>
          <a:stretch/>
        </p:blipFill>
        <p:spPr>
          <a:xfrm>
            <a:off x="220437" y="135975"/>
            <a:ext cx="5037985" cy="6551049"/>
          </a:xfrm>
          <a:prstGeom prst="rect">
            <a:avLst/>
          </a:prstGeom>
          <a:noFill/>
          <a:ln>
            <a:noFill/>
          </a:ln>
        </p:spPr>
      </p:pic>
      <p:sp>
        <p:nvSpPr>
          <p:cNvPr id="123" name="Google Shape;123;g13cc5fdf340_0_26" title="First page of the activity worksheet"/>
          <p:cNvSpPr/>
          <p:nvPr/>
        </p:nvSpPr>
        <p:spPr>
          <a:xfrm>
            <a:off x="220475" y="135975"/>
            <a:ext cx="5037900" cy="6551100"/>
          </a:xfrm>
          <a:prstGeom prst="rect">
            <a:avLst/>
          </a:prstGeom>
          <a:solidFill>
            <a:srgbClr val="00355F">
              <a:alpha val="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13cc5fdf340_0_26"/>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
        <p:nvSpPr>
          <p:cNvPr id="125" name="Google Shape;125;g13cc5fdf340_0_26"/>
          <p:cNvSpPr txBox="1"/>
          <p:nvPr/>
        </p:nvSpPr>
        <p:spPr>
          <a:xfrm>
            <a:off x="6527800" y="863600"/>
            <a:ext cx="48294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300"/>
              <a:buFont typeface="Arial"/>
              <a:buNone/>
            </a:pPr>
            <a:r>
              <a:rPr b="0" i="0" lang="en-US" sz="4300" u="none" cap="none" strike="noStrike">
                <a:solidFill>
                  <a:srgbClr val="F8FBFE"/>
                </a:solidFill>
                <a:latin typeface="Tinos"/>
                <a:ea typeface="Tinos"/>
                <a:cs typeface="Tinos"/>
                <a:sym typeface="Tinos"/>
              </a:rPr>
              <a:t>Activity - Part 1</a:t>
            </a:r>
            <a:endParaRPr b="0" i="0" sz="1300" u="none" cap="none" strike="noStrike">
              <a:solidFill>
                <a:srgbClr val="000000"/>
              </a:solidFill>
              <a:latin typeface="Tinos"/>
              <a:ea typeface="Tinos"/>
              <a:cs typeface="Tinos"/>
              <a:sym typeface="Tinos"/>
            </a:endParaRPr>
          </a:p>
        </p:txBody>
      </p:sp>
      <p:sp>
        <p:nvSpPr>
          <p:cNvPr id="126" name="Google Shape;126;g13cc5fdf340_0_26"/>
          <p:cNvSpPr txBox="1"/>
          <p:nvPr/>
        </p:nvSpPr>
        <p:spPr>
          <a:xfrm>
            <a:off x="6076175" y="2049750"/>
            <a:ext cx="5509500" cy="3442500"/>
          </a:xfrm>
          <a:prstGeom prst="rect">
            <a:avLst/>
          </a:prstGeom>
          <a:noFill/>
          <a:ln>
            <a:noFill/>
          </a:ln>
        </p:spPr>
        <p:txBody>
          <a:bodyPr anchorCtr="0" anchor="t" bIns="45700" lIns="91425" spcFirstLastPara="1" rIns="91425" wrap="square" tIns="45700">
            <a:spAutoFit/>
          </a:bodyPr>
          <a:lstStyle/>
          <a:p>
            <a:pPr indent="-336550" lvl="0" marL="457200" marR="0" rtl="0" algn="l">
              <a:lnSpc>
                <a:spcPct val="95000"/>
              </a:lnSpc>
              <a:spcBef>
                <a:spcPts val="0"/>
              </a:spcBef>
              <a:spcAft>
                <a:spcPts val="0"/>
              </a:spcAft>
              <a:buClr>
                <a:schemeClr val="dk1"/>
              </a:buClr>
              <a:buSzPts val="1700"/>
              <a:buFont typeface="Open Sans"/>
              <a:buChar char="●"/>
            </a:pPr>
            <a:r>
              <a:rPr lang="en-US" sz="1700">
                <a:solidFill>
                  <a:schemeClr val="dk1"/>
                </a:solidFill>
                <a:latin typeface="Open Sans"/>
                <a:ea typeface="Open Sans"/>
                <a:cs typeface="Open Sans"/>
                <a:sym typeface="Open Sans"/>
              </a:rPr>
              <a:t>This plan is recommended for a 90 minute class period, but you can change it as needed to fit your time.</a:t>
            </a:r>
            <a:endParaRPr b="0" i="0" sz="1700" u="none" cap="none" strike="noStrike">
              <a:solidFill>
                <a:schemeClr val="dk1"/>
              </a:solidFill>
              <a:latin typeface="Open Sans"/>
              <a:ea typeface="Open Sans"/>
              <a:cs typeface="Open Sans"/>
              <a:sym typeface="Open Sans"/>
            </a:endParaRPr>
          </a:p>
          <a:p>
            <a:pPr indent="0" lvl="0" marL="457200" marR="0" rtl="0" algn="l">
              <a:lnSpc>
                <a:spcPct val="95000"/>
              </a:lnSpc>
              <a:spcBef>
                <a:spcPts val="1200"/>
              </a:spcBef>
              <a:spcAft>
                <a:spcPts val="0"/>
              </a:spcAft>
              <a:buClr>
                <a:srgbClr val="000000"/>
              </a:buClr>
              <a:buSzPts val="1700"/>
              <a:buFont typeface="Arial"/>
              <a:buNone/>
            </a:pPr>
            <a:r>
              <a:t/>
            </a:r>
            <a:endParaRPr b="0" i="0" sz="1700" u="none" cap="none" strike="noStrike">
              <a:solidFill>
                <a:schemeClr val="dk1"/>
              </a:solidFill>
              <a:latin typeface="Open Sans"/>
              <a:ea typeface="Open Sans"/>
              <a:cs typeface="Open Sans"/>
              <a:sym typeface="Open Sans"/>
            </a:endParaRPr>
          </a:p>
          <a:p>
            <a:pPr indent="-336550" lvl="0" marL="457200" marR="0" rtl="0" algn="l">
              <a:lnSpc>
                <a:spcPct val="95000"/>
              </a:lnSpc>
              <a:spcBef>
                <a:spcPts val="1200"/>
              </a:spcBef>
              <a:spcAft>
                <a:spcPts val="0"/>
              </a:spcAft>
              <a:buClr>
                <a:schemeClr val="dk1"/>
              </a:buClr>
              <a:buSzPts val="1700"/>
              <a:buFont typeface="Open Sans"/>
              <a:buChar char="●"/>
            </a:pPr>
            <a:r>
              <a:rPr b="0" i="0" lang="en-US" sz="1700" u="none" cap="none" strike="noStrike">
                <a:solidFill>
                  <a:schemeClr val="dk1"/>
                </a:solidFill>
                <a:latin typeface="Open Sans"/>
                <a:ea typeface="Open Sans"/>
                <a:cs typeface="Open Sans"/>
                <a:sym typeface="Open Sans"/>
              </a:rPr>
              <a:t>Use this </a:t>
            </a:r>
            <a:r>
              <a:rPr b="0" i="0" lang="en-US" sz="1700" u="sng" cap="none" strike="noStrike">
                <a:solidFill>
                  <a:srgbClr val="8AD5EE"/>
                </a:solidFill>
                <a:latin typeface="Open Sans"/>
                <a:ea typeface="Open Sans"/>
                <a:cs typeface="Open Sans"/>
                <a:sym typeface="Open Sans"/>
                <a:hlinkClick r:id="rId4">
                  <a:extLst>
                    <a:ext uri="{A12FA001-AC4F-418D-AE19-62706E023703}">
                      <ahyp:hlinkClr val="tx"/>
                    </a:ext>
                  </a:extLst>
                </a:hlinkClick>
              </a:rPr>
              <a:t>worksheet</a:t>
            </a:r>
            <a:r>
              <a:rPr b="0" i="0" lang="en-US" sz="1700" u="none" cap="none" strike="noStrike">
                <a:solidFill>
                  <a:srgbClr val="8AD5EE"/>
                </a:solidFill>
                <a:latin typeface="Open Sans"/>
                <a:ea typeface="Open Sans"/>
                <a:cs typeface="Open Sans"/>
                <a:sym typeface="Open Sans"/>
              </a:rPr>
              <a:t> </a:t>
            </a:r>
            <a:r>
              <a:rPr b="0" i="0" lang="en-US" sz="1700" u="none" cap="none" strike="noStrike">
                <a:solidFill>
                  <a:schemeClr val="dk1"/>
                </a:solidFill>
                <a:latin typeface="Open Sans"/>
                <a:ea typeface="Open Sans"/>
                <a:cs typeface="Open Sans"/>
                <a:sym typeface="Open Sans"/>
              </a:rPr>
              <a:t>for lesson activities. Students will turn in the worksheet to you.</a:t>
            </a:r>
            <a:endParaRPr b="0" i="0" sz="1700" u="none" cap="none" strike="noStrike">
              <a:solidFill>
                <a:schemeClr val="dk1"/>
              </a:solidFill>
              <a:latin typeface="Open Sans"/>
              <a:ea typeface="Open Sans"/>
              <a:cs typeface="Open Sans"/>
              <a:sym typeface="Open Sans"/>
            </a:endParaRPr>
          </a:p>
          <a:p>
            <a:pPr indent="0" lvl="0" marL="457200" marR="0" rtl="0" algn="l">
              <a:lnSpc>
                <a:spcPct val="95000"/>
              </a:lnSpc>
              <a:spcBef>
                <a:spcPts val="1200"/>
              </a:spcBef>
              <a:spcAft>
                <a:spcPts val="0"/>
              </a:spcAft>
              <a:buClr>
                <a:srgbClr val="000000"/>
              </a:buClr>
              <a:buSzPts val="1700"/>
              <a:buFont typeface="Arial"/>
              <a:buNone/>
            </a:pPr>
            <a:r>
              <a:t/>
            </a:r>
            <a:endParaRPr b="0" i="0" sz="1700" u="none" cap="none" strike="noStrike">
              <a:solidFill>
                <a:schemeClr val="dk1"/>
              </a:solidFill>
              <a:latin typeface="Open Sans"/>
              <a:ea typeface="Open Sans"/>
              <a:cs typeface="Open Sans"/>
              <a:sym typeface="Open Sans"/>
            </a:endParaRPr>
          </a:p>
          <a:p>
            <a:pPr indent="-336550" lvl="0" marL="457200" marR="0" rtl="0" algn="l">
              <a:lnSpc>
                <a:spcPct val="95000"/>
              </a:lnSpc>
              <a:spcBef>
                <a:spcPts val="1200"/>
              </a:spcBef>
              <a:spcAft>
                <a:spcPts val="0"/>
              </a:spcAft>
              <a:buClr>
                <a:schemeClr val="dk1"/>
              </a:buClr>
              <a:buSzPts val="1700"/>
              <a:buFont typeface="Open Sans"/>
              <a:buChar char="●"/>
            </a:pPr>
            <a:r>
              <a:rPr lang="en-US" sz="1700">
                <a:solidFill>
                  <a:schemeClr val="dk1"/>
                </a:solidFill>
                <a:latin typeface="Open Sans"/>
                <a:ea typeface="Open Sans"/>
                <a:cs typeface="Open Sans"/>
                <a:sym typeface="Open Sans"/>
              </a:rPr>
              <a:t>The worksheet uses primary and secondary sources to help students understand the social and cultural changes for the blind and visually impaired communities in the 1950s-1970s.</a:t>
            </a:r>
            <a:endParaRPr b="0" i="0" sz="2000" u="none" cap="none" strike="noStrike">
              <a:solidFill>
                <a:schemeClr val="dk1"/>
              </a:solidFill>
              <a:latin typeface="Open Sans"/>
              <a:ea typeface="Open Sans"/>
              <a:cs typeface="Open Sans"/>
              <a:sym typeface="Open Sans"/>
            </a:endParaRPr>
          </a:p>
        </p:txBody>
      </p:sp>
      <p:cxnSp>
        <p:nvCxnSpPr>
          <p:cNvPr id="127" name="Google Shape;127;g13cc5fdf340_0_26"/>
          <p:cNvCxnSpPr/>
          <p:nvPr/>
        </p:nvCxnSpPr>
        <p:spPr>
          <a:xfrm>
            <a:off x="6527800" y="1617800"/>
            <a:ext cx="3916500" cy="22500"/>
          </a:xfrm>
          <a:prstGeom prst="straightConnector1">
            <a:avLst/>
          </a:prstGeom>
          <a:noFill/>
          <a:ln cap="flat" cmpd="sng" w="28575">
            <a:solidFill>
              <a:srgbClr val="8AD5EE"/>
            </a:solidFill>
            <a:prstDash val="dot"/>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131" name="Shape 131"/>
        <p:cNvGrpSpPr/>
        <p:nvPr/>
      </p:nvGrpSpPr>
      <p:grpSpPr>
        <a:xfrm>
          <a:off x="0" y="0"/>
          <a:ext cx="0" cy="0"/>
          <a:chOff x="0" y="0"/>
          <a:chExt cx="0" cy="0"/>
        </a:xfrm>
      </p:grpSpPr>
      <p:sp>
        <p:nvSpPr>
          <p:cNvPr id="132" name="Google Shape;132;g13cc5fdf340_0_35"/>
          <p:cNvSpPr/>
          <p:nvPr/>
        </p:nvSpPr>
        <p:spPr>
          <a:xfrm>
            <a:off x="838200" y="6603050"/>
            <a:ext cx="10515600" cy="254700"/>
          </a:xfrm>
          <a:prstGeom prst="rect">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355F"/>
                </a:solidFill>
                <a:latin typeface="Open Sans"/>
                <a:ea typeface="Open Sans"/>
                <a:cs typeface="Open Sans"/>
                <a:sym typeface="Open Sans"/>
              </a:rPr>
              <a:t>UA Little Rock Center for Arkansas History and Culture</a:t>
            </a:r>
            <a:endParaRPr b="0" i="0" sz="1200" u="none" cap="none" strike="noStrike">
              <a:solidFill>
                <a:srgbClr val="00355F"/>
              </a:solidFill>
              <a:latin typeface="Open Sans"/>
              <a:ea typeface="Open Sans"/>
              <a:cs typeface="Open Sans"/>
              <a:sym typeface="Open Sans"/>
            </a:endParaRPr>
          </a:p>
        </p:txBody>
      </p:sp>
      <p:sp>
        <p:nvSpPr>
          <p:cNvPr id="133" name="Google Shape;133;g13cc5fdf340_0_35"/>
          <p:cNvSpPr txBox="1"/>
          <p:nvPr/>
        </p:nvSpPr>
        <p:spPr>
          <a:xfrm>
            <a:off x="6527800" y="863600"/>
            <a:ext cx="48294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300"/>
              <a:buFont typeface="Arial"/>
              <a:buNone/>
            </a:pPr>
            <a:r>
              <a:rPr b="0" i="0" lang="en-US" sz="4300" u="none" cap="none" strike="noStrike">
                <a:solidFill>
                  <a:srgbClr val="F8FBFE"/>
                </a:solidFill>
                <a:latin typeface="Tinos"/>
                <a:ea typeface="Tinos"/>
                <a:cs typeface="Tinos"/>
                <a:sym typeface="Tinos"/>
              </a:rPr>
              <a:t>Activity - Part 2</a:t>
            </a:r>
            <a:endParaRPr b="0" i="0" sz="1300" u="none" cap="none" strike="noStrike">
              <a:solidFill>
                <a:srgbClr val="000000"/>
              </a:solidFill>
              <a:latin typeface="Tinos"/>
              <a:ea typeface="Tinos"/>
              <a:cs typeface="Tinos"/>
              <a:sym typeface="Tinos"/>
            </a:endParaRPr>
          </a:p>
        </p:txBody>
      </p:sp>
      <p:sp>
        <p:nvSpPr>
          <p:cNvPr id="134" name="Google Shape;134;g13cc5fdf340_0_35"/>
          <p:cNvSpPr txBox="1"/>
          <p:nvPr/>
        </p:nvSpPr>
        <p:spPr>
          <a:xfrm>
            <a:off x="6076175" y="2049750"/>
            <a:ext cx="5509500" cy="3930900"/>
          </a:xfrm>
          <a:prstGeom prst="rect">
            <a:avLst/>
          </a:prstGeom>
          <a:noFill/>
          <a:ln>
            <a:noFill/>
          </a:ln>
        </p:spPr>
        <p:txBody>
          <a:bodyPr anchorCtr="0" anchor="t" bIns="45700" lIns="91425" spcFirstLastPara="1" rIns="91425" wrap="square" tIns="45700">
            <a:spAutoFit/>
          </a:bodyPr>
          <a:lstStyle/>
          <a:p>
            <a:pPr indent="-336550" lvl="0" marL="457200" rtl="0" algn="l">
              <a:lnSpc>
                <a:spcPct val="105000"/>
              </a:lnSpc>
              <a:spcBef>
                <a:spcPts val="0"/>
              </a:spcBef>
              <a:spcAft>
                <a:spcPts val="0"/>
              </a:spcAft>
              <a:buClr>
                <a:schemeClr val="dk1"/>
              </a:buClr>
              <a:buSzPts val="1700"/>
              <a:buFont typeface="Open Sans"/>
              <a:buChar char="●"/>
            </a:pPr>
            <a:r>
              <a:rPr lang="en-US" sz="1700">
                <a:solidFill>
                  <a:schemeClr val="dk1"/>
                </a:solidFill>
                <a:latin typeface="Open Sans"/>
                <a:ea typeface="Open Sans"/>
                <a:cs typeface="Open Sans"/>
                <a:sym typeface="Open Sans"/>
              </a:rPr>
              <a:t>Remind students of the article from the New Deal and have them reread the sections detailing how books were made for the blind.</a:t>
            </a:r>
            <a:endParaRPr sz="1700">
              <a:solidFill>
                <a:schemeClr val="dk1"/>
              </a:solidFill>
              <a:latin typeface="Open Sans"/>
              <a:ea typeface="Open Sans"/>
              <a:cs typeface="Open Sans"/>
              <a:sym typeface="Open Sans"/>
            </a:endParaRPr>
          </a:p>
          <a:p>
            <a:pPr indent="0" lvl="0" marL="457200" rtl="0" algn="l">
              <a:lnSpc>
                <a:spcPct val="105000"/>
              </a:lnSpc>
              <a:spcBef>
                <a:spcPts val="1200"/>
              </a:spcBef>
              <a:spcAft>
                <a:spcPts val="0"/>
              </a:spcAft>
              <a:buNone/>
            </a:pPr>
            <a:r>
              <a:t/>
            </a:r>
            <a:endParaRPr sz="100">
              <a:solidFill>
                <a:schemeClr val="dk1"/>
              </a:solidFill>
              <a:latin typeface="Open Sans"/>
              <a:ea typeface="Open Sans"/>
              <a:cs typeface="Open Sans"/>
              <a:sym typeface="Open Sans"/>
            </a:endParaRPr>
          </a:p>
          <a:p>
            <a:pPr indent="-336550" lvl="0" marL="457200" marR="0" rtl="0" algn="l">
              <a:lnSpc>
                <a:spcPct val="95000"/>
              </a:lnSpc>
              <a:spcBef>
                <a:spcPts val="1200"/>
              </a:spcBef>
              <a:spcAft>
                <a:spcPts val="0"/>
              </a:spcAft>
              <a:buClr>
                <a:schemeClr val="dk1"/>
              </a:buClr>
              <a:buSzPts val="1700"/>
              <a:buFont typeface="Open Sans"/>
              <a:buChar char="●"/>
            </a:pPr>
            <a:r>
              <a:rPr b="0" i="0" lang="en-US" sz="1700" u="none" cap="none" strike="noStrike">
                <a:solidFill>
                  <a:schemeClr val="dk1"/>
                </a:solidFill>
                <a:latin typeface="Open Sans"/>
                <a:ea typeface="Open Sans"/>
                <a:cs typeface="Open Sans"/>
                <a:sym typeface="Open Sans"/>
              </a:rPr>
              <a:t>Divide students into small groups and assign them different newspaper clippings from </a:t>
            </a:r>
            <a:r>
              <a:rPr lang="en-US" sz="1700">
                <a:solidFill>
                  <a:schemeClr val="dk1"/>
                </a:solidFill>
                <a:latin typeface="Open Sans"/>
                <a:ea typeface="Open Sans"/>
                <a:cs typeface="Open Sans"/>
                <a:sym typeface="Open Sans"/>
              </a:rPr>
              <a:t>the</a:t>
            </a:r>
            <a:r>
              <a:rPr b="0" i="0" lang="en-US" sz="1700" u="none" cap="none" strike="noStrike">
                <a:solidFill>
                  <a:schemeClr val="dk1"/>
                </a:solidFill>
                <a:latin typeface="Open Sans"/>
                <a:ea typeface="Open Sans"/>
                <a:cs typeface="Open Sans"/>
                <a:sym typeface="Open Sans"/>
              </a:rPr>
              <a:t> worksheet. </a:t>
            </a:r>
            <a:endParaRPr b="0" i="0" sz="1700" u="none" cap="none" strike="noStrike">
              <a:solidFill>
                <a:schemeClr val="dk1"/>
              </a:solidFill>
              <a:latin typeface="Open Sans"/>
              <a:ea typeface="Open Sans"/>
              <a:cs typeface="Open Sans"/>
              <a:sym typeface="Open Sans"/>
            </a:endParaRPr>
          </a:p>
          <a:p>
            <a:pPr indent="0" lvl="0" marL="457200" marR="0" rtl="0" algn="l">
              <a:lnSpc>
                <a:spcPct val="95000"/>
              </a:lnSpc>
              <a:spcBef>
                <a:spcPts val="1200"/>
              </a:spcBef>
              <a:spcAft>
                <a:spcPts val="0"/>
              </a:spcAft>
              <a:buClr>
                <a:srgbClr val="000000"/>
              </a:buClr>
              <a:buSzPts val="1700"/>
              <a:buFont typeface="Arial"/>
              <a:buNone/>
            </a:pPr>
            <a:r>
              <a:t/>
            </a:r>
            <a:endParaRPr b="0" i="0" sz="100" u="none" cap="none" strike="noStrike">
              <a:solidFill>
                <a:schemeClr val="dk1"/>
              </a:solidFill>
              <a:latin typeface="Open Sans"/>
              <a:ea typeface="Open Sans"/>
              <a:cs typeface="Open Sans"/>
              <a:sym typeface="Open Sans"/>
            </a:endParaRPr>
          </a:p>
          <a:p>
            <a:pPr indent="-336550" lvl="0" marL="457200" marR="0" rtl="0" algn="l">
              <a:lnSpc>
                <a:spcPct val="95000"/>
              </a:lnSpc>
              <a:spcBef>
                <a:spcPts val="1200"/>
              </a:spcBef>
              <a:spcAft>
                <a:spcPts val="0"/>
              </a:spcAft>
              <a:buClr>
                <a:schemeClr val="dk1"/>
              </a:buClr>
              <a:buSzPts val="1700"/>
              <a:buFont typeface="Open Sans"/>
              <a:buChar char="●"/>
            </a:pPr>
            <a:r>
              <a:rPr b="0" i="0" lang="en-US" sz="1700" u="none" cap="none" strike="noStrike">
                <a:solidFill>
                  <a:schemeClr val="dk1"/>
                </a:solidFill>
                <a:latin typeface="Open Sans"/>
                <a:ea typeface="Open Sans"/>
                <a:cs typeface="Open Sans"/>
                <a:sym typeface="Open Sans"/>
              </a:rPr>
              <a:t>Each group will need a </a:t>
            </a:r>
            <a:r>
              <a:rPr b="0" i="0" lang="en-US" sz="1700" u="sng" cap="none" strike="noStrike">
                <a:solidFill>
                  <a:srgbClr val="8AD5EE"/>
                </a:solidFill>
                <a:latin typeface="Open Sans"/>
                <a:ea typeface="Open Sans"/>
                <a:cs typeface="Open Sans"/>
                <a:sym typeface="Open Sans"/>
                <a:hlinkClick r:id="rId3">
                  <a:extLst>
                    <a:ext uri="{A12FA001-AC4F-418D-AE19-62706E023703}">
                      <ahyp:hlinkClr val="tx"/>
                    </a:ext>
                  </a:extLst>
                </a:hlinkClick>
              </a:rPr>
              <a:t>slate and stylus</a:t>
            </a:r>
            <a:r>
              <a:rPr b="0" i="0" lang="en-US" sz="1700" u="none" cap="none" strike="noStrike">
                <a:solidFill>
                  <a:schemeClr val="dk1"/>
                </a:solidFill>
                <a:latin typeface="Open Sans"/>
                <a:ea typeface="Open Sans"/>
                <a:cs typeface="Open Sans"/>
                <a:sym typeface="Open Sans"/>
              </a:rPr>
              <a:t>. Have students read about </a:t>
            </a:r>
            <a:r>
              <a:rPr b="0" i="0" lang="en-US" sz="1700" u="sng" cap="none" strike="noStrike">
                <a:solidFill>
                  <a:srgbClr val="8AD5EE"/>
                </a:solidFill>
                <a:latin typeface="Open Sans"/>
                <a:ea typeface="Open Sans"/>
                <a:cs typeface="Open Sans"/>
                <a:sym typeface="Open Sans"/>
                <a:hlinkClick r:id="rId4">
                  <a:extLst>
                    <a:ext uri="{A12FA001-AC4F-418D-AE19-62706E023703}">
                      <ahyp:hlinkClr val="tx"/>
                    </a:ext>
                  </a:extLst>
                </a:hlinkClick>
              </a:rPr>
              <a:t>braille basics</a:t>
            </a:r>
            <a:r>
              <a:rPr b="0" i="0" lang="en-US" sz="1700" u="none" cap="none" strike="noStrike">
                <a:solidFill>
                  <a:srgbClr val="8AD5EE"/>
                </a:solidFill>
                <a:latin typeface="Open Sans"/>
                <a:ea typeface="Open Sans"/>
                <a:cs typeface="Open Sans"/>
                <a:sym typeface="Open Sans"/>
              </a:rPr>
              <a:t> </a:t>
            </a:r>
            <a:r>
              <a:rPr b="0" i="0" lang="en-US" sz="1700" u="none" cap="none" strike="noStrike">
                <a:solidFill>
                  <a:schemeClr val="dk1"/>
                </a:solidFill>
                <a:latin typeface="Open Sans"/>
                <a:ea typeface="Open Sans"/>
                <a:cs typeface="Open Sans"/>
                <a:sym typeface="Open Sans"/>
              </a:rPr>
              <a:t>and watch this</a:t>
            </a:r>
            <a:r>
              <a:rPr b="0" i="0" lang="en-US" sz="1700" u="none" cap="none" strike="noStrike">
                <a:solidFill>
                  <a:srgbClr val="8AD5EE"/>
                </a:solidFill>
                <a:latin typeface="Open Sans"/>
                <a:ea typeface="Open Sans"/>
                <a:cs typeface="Open Sans"/>
                <a:sym typeface="Open Sans"/>
              </a:rPr>
              <a:t> </a:t>
            </a:r>
            <a:r>
              <a:rPr b="0" i="0" lang="en-US" sz="1700" u="sng" cap="none" strike="noStrike">
                <a:solidFill>
                  <a:srgbClr val="8AD5EE"/>
                </a:solidFill>
                <a:latin typeface="Open Sans"/>
                <a:ea typeface="Open Sans"/>
                <a:cs typeface="Open Sans"/>
                <a:sym typeface="Open Sans"/>
                <a:hlinkClick r:id="rId5">
                  <a:extLst>
                    <a:ext uri="{A12FA001-AC4F-418D-AE19-62706E023703}">
                      <ahyp:hlinkClr val="tx"/>
                    </a:ext>
                  </a:extLst>
                </a:hlinkClick>
              </a:rPr>
              <a:t>video</a:t>
            </a:r>
            <a:r>
              <a:rPr b="0" i="0" lang="en-US" sz="1700" u="none" cap="none" strike="noStrike">
                <a:solidFill>
                  <a:schemeClr val="dk1"/>
                </a:solidFill>
                <a:latin typeface="Open Sans"/>
                <a:ea typeface="Open Sans"/>
                <a:cs typeface="Open Sans"/>
                <a:sym typeface="Open Sans"/>
              </a:rPr>
              <a:t>. </a:t>
            </a:r>
            <a:endParaRPr b="0" i="0" sz="1700" u="none" cap="none" strike="noStrike">
              <a:solidFill>
                <a:schemeClr val="dk1"/>
              </a:solidFill>
              <a:latin typeface="Open Sans"/>
              <a:ea typeface="Open Sans"/>
              <a:cs typeface="Open Sans"/>
              <a:sym typeface="Open Sans"/>
            </a:endParaRPr>
          </a:p>
          <a:p>
            <a:pPr indent="0" lvl="0" marL="457200" marR="0" rtl="0" algn="l">
              <a:lnSpc>
                <a:spcPct val="95000"/>
              </a:lnSpc>
              <a:spcBef>
                <a:spcPts val="1200"/>
              </a:spcBef>
              <a:spcAft>
                <a:spcPts val="0"/>
              </a:spcAft>
              <a:buClr>
                <a:srgbClr val="000000"/>
              </a:buClr>
              <a:buSzPts val="1700"/>
              <a:buFont typeface="Arial"/>
              <a:buNone/>
            </a:pPr>
            <a:r>
              <a:t/>
            </a:r>
            <a:endParaRPr b="0" i="0" sz="100" u="none" cap="none" strike="noStrike">
              <a:solidFill>
                <a:schemeClr val="dk1"/>
              </a:solidFill>
              <a:latin typeface="Open Sans"/>
              <a:ea typeface="Open Sans"/>
              <a:cs typeface="Open Sans"/>
              <a:sym typeface="Open Sans"/>
            </a:endParaRPr>
          </a:p>
          <a:p>
            <a:pPr indent="-336550" lvl="0" marL="457200" marR="0" rtl="0" algn="l">
              <a:lnSpc>
                <a:spcPct val="95000"/>
              </a:lnSpc>
              <a:spcBef>
                <a:spcPts val="1200"/>
              </a:spcBef>
              <a:spcAft>
                <a:spcPts val="0"/>
              </a:spcAft>
              <a:buClr>
                <a:schemeClr val="dk1"/>
              </a:buClr>
              <a:buSzPts val="1700"/>
              <a:buFont typeface="Open Sans"/>
              <a:buChar char="●"/>
            </a:pPr>
            <a:r>
              <a:rPr lang="en-US" sz="1700">
                <a:solidFill>
                  <a:schemeClr val="dk1"/>
                </a:solidFill>
                <a:latin typeface="Open Sans"/>
                <a:ea typeface="Open Sans"/>
                <a:cs typeface="Open Sans"/>
                <a:sym typeface="Open Sans"/>
              </a:rPr>
              <a:t>H</a:t>
            </a:r>
            <a:r>
              <a:rPr b="0" i="0" lang="en-US" sz="1700" u="none" cap="none" strike="noStrike">
                <a:solidFill>
                  <a:schemeClr val="dk1"/>
                </a:solidFill>
                <a:latin typeface="Open Sans"/>
                <a:ea typeface="Open Sans"/>
                <a:cs typeface="Open Sans"/>
                <a:sym typeface="Open Sans"/>
              </a:rPr>
              <a:t>ave students braille sections of the clipping</a:t>
            </a:r>
            <a:r>
              <a:rPr lang="en-US" sz="1700">
                <a:solidFill>
                  <a:schemeClr val="dk1"/>
                </a:solidFill>
                <a:latin typeface="Open Sans"/>
                <a:ea typeface="Open Sans"/>
                <a:cs typeface="Open Sans"/>
                <a:sym typeface="Open Sans"/>
              </a:rPr>
              <a:t> on</a:t>
            </a:r>
            <a:r>
              <a:rPr b="0" i="0" lang="en-US" sz="1700" u="none" cap="none" strike="noStrike">
                <a:solidFill>
                  <a:schemeClr val="dk1"/>
                </a:solidFill>
                <a:latin typeface="Open Sans"/>
                <a:ea typeface="Open Sans"/>
                <a:cs typeface="Open Sans"/>
                <a:sym typeface="Open Sans"/>
              </a:rPr>
              <a:t> a blank sheet of paper. </a:t>
            </a:r>
            <a:endParaRPr b="0" i="0" sz="2000" u="none" cap="none" strike="noStrike">
              <a:solidFill>
                <a:schemeClr val="dk1"/>
              </a:solidFill>
              <a:latin typeface="Open Sans"/>
              <a:ea typeface="Open Sans"/>
              <a:cs typeface="Open Sans"/>
              <a:sym typeface="Open Sans"/>
            </a:endParaRPr>
          </a:p>
        </p:txBody>
      </p:sp>
      <p:cxnSp>
        <p:nvCxnSpPr>
          <p:cNvPr id="135" name="Google Shape;135;g13cc5fdf340_0_35"/>
          <p:cNvCxnSpPr/>
          <p:nvPr/>
        </p:nvCxnSpPr>
        <p:spPr>
          <a:xfrm>
            <a:off x="6527800" y="1617800"/>
            <a:ext cx="3907800" cy="30900"/>
          </a:xfrm>
          <a:prstGeom prst="straightConnector1">
            <a:avLst/>
          </a:prstGeom>
          <a:noFill/>
          <a:ln cap="flat" cmpd="sng" w="28575">
            <a:solidFill>
              <a:srgbClr val="8AD5EE"/>
            </a:solidFill>
            <a:prstDash val="dot"/>
            <a:round/>
            <a:headEnd len="sm" w="sm" type="none"/>
            <a:tailEnd len="sm" w="sm" type="none"/>
          </a:ln>
        </p:spPr>
      </p:cxnSp>
      <p:pic>
        <p:nvPicPr>
          <p:cNvPr descr="Anil Lewis, Executive Deputy Director of the Jernigan Institute at The National Federation of the Blind gives instructions on how to use a slate and stylus." id="136" name="Google Shape;136;g13cc5fdf340_0_35" title="How to Use a Slate and Stylus by Anil Lewis">
            <a:hlinkClick r:id="rId6"/>
          </p:cNvPr>
          <p:cNvPicPr preferRelativeResize="0"/>
          <p:nvPr/>
        </p:nvPicPr>
        <p:blipFill rotWithShape="1">
          <a:blip r:embed="rId7">
            <a:alphaModFix/>
          </a:blip>
          <a:srcRect b="0" l="0" r="0" t="0"/>
          <a:stretch/>
        </p:blipFill>
        <p:spPr>
          <a:xfrm>
            <a:off x="388775" y="1069850"/>
            <a:ext cx="5124300" cy="417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13d7a411447_0_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pic>
        <p:nvPicPr>
          <p:cNvPr descr="Black and white photograph of the lion statue at Arkansas Enterprises for the Blind" id="142" name="Google Shape;142;g13d7a411447_0_14" title="Lion at AEB"/>
          <p:cNvPicPr preferRelativeResize="0"/>
          <p:nvPr/>
        </p:nvPicPr>
        <p:blipFill rotWithShape="1">
          <a:blip r:embed="rId3">
            <a:alphaModFix/>
          </a:blip>
          <a:srcRect b="22384" l="0" r="0" t="17874"/>
          <a:stretch/>
        </p:blipFill>
        <p:spPr>
          <a:xfrm>
            <a:off x="0" y="300"/>
            <a:ext cx="12192000" cy="6857698"/>
          </a:xfrm>
          <a:prstGeom prst="rect">
            <a:avLst/>
          </a:prstGeom>
          <a:noFill/>
          <a:ln>
            <a:noFill/>
          </a:ln>
        </p:spPr>
      </p:pic>
      <p:sp>
        <p:nvSpPr>
          <p:cNvPr descr="Black and white photograph of the lion statue at Arkansas Enterprises for the Blind" id="143" name="Google Shape;143;g13d7a411447_0_14" title="Lion at AEB"/>
          <p:cNvSpPr/>
          <p:nvPr/>
        </p:nvSpPr>
        <p:spPr>
          <a:xfrm>
            <a:off x="125" y="150"/>
            <a:ext cx="12192000" cy="6857700"/>
          </a:xfrm>
          <a:prstGeom prst="rect">
            <a:avLst/>
          </a:prstGeom>
          <a:solidFill>
            <a:srgbClr val="F8FBFE">
              <a:alpha val="7529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13d7a411447_0_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355F"/>
              </a:buClr>
              <a:buSzPts val="4400"/>
              <a:buFont typeface="Constantia"/>
              <a:buNone/>
            </a:pPr>
            <a:r>
              <a:rPr lang="en-US" sz="4800">
                <a:solidFill>
                  <a:srgbClr val="02355F"/>
                </a:solidFill>
                <a:latin typeface="Tinos"/>
                <a:ea typeface="Tinos"/>
                <a:cs typeface="Tinos"/>
                <a:sym typeface="Tinos"/>
              </a:rPr>
              <a:t>Standards</a:t>
            </a:r>
            <a:endParaRPr sz="4800">
              <a:latin typeface="Tinos"/>
              <a:ea typeface="Tinos"/>
              <a:cs typeface="Tinos"/>
              <a:sym typeface="Tinos"/>
            </a:endParaRPr>
          </a:p>
        </p:txBody>
      </p:sp>
      <p:sp>
        <p:nvSpPr>
          <p:cNvPr id="145" name="Google Shape;145;g13d7a411447_0_14"/>
          <p:cNvSpPr txBox="1"/>
          <p:nvPr/>
        </p:nvSpPr>
        <p:spPr>
          <a:xfrm>
            <a:off x="838200" y="1835600"/>
            <a:ext cx="10515600" cy="4333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lang="en-US" sz="1800">
                <a:solidFill>
                  <a:srgbClr val="00355F"/>
                </a:solidFill>
                <a:latin typeface="Open Sans"/>
                <a:ea typeface="Open Sans"/>
                <a:cs typeface="Open Sans"/>
                <a:sym typeface="Open Sans"/>
              </a:rPr>
              <a:t>9</a:t>
            </a:r>
            <a:r>
              <a:rPr b="1" i="0" lang="en-US" sz="1800" u="none" cap="none" strike="noStrike">
                <a:solidFill>
                  <a:srgbClr val="00355F"/>
                </a:solidFill>
                <a:latin typeface="Open Sans"/>
                <a:ea typeface="Open Sans"/>
                <a:cs typeface="Open Sans"/>
                <a:sym typeface="Open Sans"/>
              </a:rPr>
              <a:t>th</a:t>
            </a:r>
            <a:r>
              <a:rPr b="1" lang="en-US" sz="1800">
                <a:solidFill>
                  <a:srgbClr val="00355F"/>
                </a:solidFill>
                <a:latin typeface="Open Sans"/>
                <a:ea typeface="Open Sans"/>
                <a:cs typeface="Open Sans"/>
                <a:sym typeface="Open Sans"/>
              </a:rPr>
              <a:t>-12</a:t>
            </a:r>
            <a:r>
              <a:rPr b="1" i="0" lang="en-US" sz="1800" u="none" cap="none" strike="noStrike">
                <a:solidFill>
                  <a:srgbClr val="00355F"/>
                </a:solidFill>
                <a:latin typeface="Open Sans"/>
                <a:ea typeface="Open Sans"/>
                <a:cs typeface="Open Sans"/>
                <a:sym typeface="Open Sans"/>
              </a:rPr>
              <a:t>th Arkansas History</a:t>
            </a:r>
            <a:endParaRPr b="1" i="0" sz="1800" u="none" cap="none" strike="noStrike">
              <a:solidFill>
                <a:srgbClr val="00355F"/>
              </a:solidFill>
              <a:latin typeface="Open Sans"/>
              <a:ea typeface="Open Sans"/>
              <a:cs typeface="Open Sans"/>
              <a:sym typeface="Open Sans"/>
            </a:endParaRPr>
          </a:p>
          <a:p>
            <a:pPr indent="-336550" lvl="0" marL="457200" rtl="0" algn="l">
              <a:lnSpc>
                <a:spcPct val="115000"/>
              </a:lnSpc>
              <a:spcBef>
                <a:spcPts val="0"/>
              </a:spcBef>
              <a:spcAft>
                <a:spcPts val="0"/>
              </a:spcAft>
              <a:buClr>
                <a:srgbClr val="00355F"/>
              </a:buClr>
              <a:buSzPts val="1700"/>
              <a:buFont typeface="Open Sans Medium"/>
              <a:buChar char="●"/>
            </a:pPr>
            <a:r>
              <a:rPr lang="en-US" sz="1700">
                <a:solidFill>
                  <a:srgbClr val="00355F"/>
                </a:solidFill>
                <a:latin typeface="Open Sans Medium"/>
                <a:ea typeface="Open Sans Medium"/>
                <a:cs typeface="Open Sans Medium"/>
                <a:sym typeface="Open Sans Medium"/>
              </a:rPr>
              <a:t>Era6.6.AH.9-12.2 Examine effects of social and cultural transformations on various segments of the population across Arkansas (e.g., counterculture, drug culture, breakdown of the family, feminist movement, music, art, clothing)</a:t>
            </a:r>
            <a:endParaRPr sz="1700">
              <a:solidFill>
                <a:srgbClr val="00355F"/>
              </a:solidFill>
              <a:latin typeface="Open Sans Medium"/>
              <a:ea typeface="Open Sans Medium"/>
              <a:cs typeface="Open Sans Medium"/>
              <a:sym typeface="Open Sans Medium"/>
            </a:endParaRPr>
          </a:p>
          <a:p>
            <a:pPr indent="-336550" lvl="0" marL="457200" rtl="0" algn="l">
              <a:lnSpc>
                <a:spcPct val="115000"/>
              </a:lnSpc>
              <a:spcBef>
                <a:spcPts val="0"/>
              </a:spcBef>
              <a:spcAft>
                <a:spcPts val="0"/>
              </a:spcAft>
              <a:buClr>
                <a:srgbClr val="00355F"/>
              </a:buClr>
              <a:buSzPts val="1700"/>
              <a:buFont typeface="Open Sans Medium"/>
              <a:buChar char="●"/>
            </a:pPr>
            <a:r>
              <a:rPr lang="en-US" sz="1700">
                <a:solidFill>
                  <a:srgbClr val="00355F"/>
                </a:solidFill>
                <a:latin typeface="Open Sans Medium"/>
                <a:ea typeface="Open Sans Medium"/>
                <a:cs typeface="Open Sans Medium"/>
                <a:sym typeface="Open Sans Medium"/>
              </a:rPr>
              <a:t>Era6.6.AH.9-12.4 Analyze ways that Arkansans addressed a variety of public issues by using or challenging local, state, national, and international laws</a:t>
            </a:r>
            <a:endParaRPr sz="1700">
              <a:solidFill>
                <a:srgbClr val="00355F"/>
              </a:solidFill>
              <a:latin typeface="Open Sans Medium"/>
              <a:ea typeface="Open Sans Medium"/>
              <a:cs typeface="Open Sans Medium"/>
              <a:sym typeface="Open Sans Medium"/>
            </a:endParaRPr>
          </a:p>
          <a:p>
            <a:pPr indent="0" lvl="0" marL="0" rtl="0" algn="l">
              <a:lnSpc>
                <a:spcPct val="115000"/>
              </a:lnSpc>
              <a:spcBef>
                <a:spcPts val="1200"/>
              </a:spcBef>
              <a:spcAft>
                <a:spcPts val="0"/>
              </a:spcAft>
              <a:buNone/>
            </a:pPr>
            <a:r>
              <a:rPr b="1" lang="en-US" sz="1800">
                <a:solidFill>
                  <a:srgbClr val="00355F"/>
                </a:solidFill>
                <a:latin typeface="Open Sans"/>
                <a:ea typeface="Open Sans"/>
                <a:cs typeface="Open Sans"/>
                <a:sym typeface="Open Sans"/>
              </a:rPr>
              <a:t>9th-12th US History Since 1890</a:t>
            </a:r>
            <a:endParaRPr b="1" sz="1800">
              <a:solidFill>
                <a:srgbClr val="00355F"/>
              </a:solidFill>
              <a:latin typeface="Open Sans"/>
              <a:ea typeface="Open Sans"/>
              <a:cs typeface="Open Sans"/>
              <a:sym typeface="Open Sans"/>
            </a:endParaRPr>
          </a:p>
          <a:p>
            <a:pPr indent="-330200" lvl="0" marL="457200" rtl="0" algn="l">
              <a:lnSpc>
                <a:spcPct val="115000"/>
              </a:lnSpc>
              <a:spcBef>
                <a:spcPts val="0"/>
              </a:spcBef>
              <a:spcAft>
                <a:spcPts val="0"/>
              </a:spcAft>
              <a:buClr>
                <a:srgbClr val="00355F"/>
              </a:buClr>
              <a:buSzPts val="1600"/>
              <a:buFont typeface="Open Sans Medium"/>
              <a:buChar char="●"/>
            </a:pPr>
            <a:r>
              <a:rPr lang="en-US" sz="1600">
                <a:solidFill>
                  <a:srgbClr val="00355F"/>
                </a:solidFill>
                <a:latin typeface="Open Sans Medium"/>
                <a:ea typeface="Open Sans Medium"/>
                <a:cs typeface="Open Sans Medium"/>
                <a:sym typeface="Open Sans Medium"/>
              </a:rPr>
              <a:t>Era9.6.USH.1 Analyze the roles of individuals, groups, and the government in securing civil rights during the mid-20th century using a variety of primary and secondary sources (e.g., minorities, women, NAACP, federal court cases, legislation, Twenty-fourth Amendment) </a:t>
            </a:r>
            <a:endParaRPr sz="1600">
              <a:solidFill>
                <a:srgbClr val="00355F"/>
              </a:solidFill>
              <a:latin typeface="Open Sans Medium"/>
              <a:ea typeface="Open Sans Medium"/>
              <a:cs typeface="Open Sans Medium"/>
              <a:sym typeface="Open Sans Medium"/>
            </a:endParaRPr>
          </a:p>
          <a:p>
            <a:pPr indent="-330200" lvl="0" marL="457200" rtl="0" algn="l">
              <a:lnSpc>
                <a:spcPct val="115000"/>
              </a:lnSpc>
              <a:spcBef>
                <a:spcPts val="0"/>
              </a:spcBef>
              <a:spcAft>
                <a:spcPts val="0"/>
              </a:spcAft>
              <a:buClr>
                <a:srgbClr val="00355F"/>
              </a:buClr>
              <a:buSzPts val="1600"/>
              <a:buFont typeface="Open Sans Medium"/>
              <a:buChar char="●"/>
            </a:pPr>
            <a:r>
              <a:rPr lang="en-US" sz="1600">
                <a:solidFill>
                  <a:srgbClr val="00355F"/>
                </a:solidFill>
                <a:latin typeface="Open Sans Medium"/>
                <a:ea typeface="Open Sans Medium"/>
                <a:cs typeface="Open Sans Medium"/>
                <a:sym typeface="Open Sans Medium"/>
              </a:rPr>
              <a:t>Era9.6.USH.4 Examine domestic policies of the federal government between 1945 and 1970 and the outcomes from multiple perspectives (e.g., New Frontier, Great Society, civil rights, social issues</a:t>
            </a:r>
            <a:endParaRPr sz="1600">
              <a:solidFill>
                <a:srgbClr val="00355F"/>
              </a:solidFill>
              <a:latin typeface="Open Sans Medium"/>
              <a:ea typeface="Open Sans Medium"/>
              <a:cs typeface="Open Sans Medium"/>
              <a:sym typeface="Open Sans Medium"/>
            </a:endParaRPr>
          </a:p>
          <a:p>
            <a:pPr indent="-330200" lvl="0" marL="457200" rtl="0" algn="l">
              <a:lnSpc>
                <a:spcPct val="115000"/>
              </a:lnSpc>
              <a:spcBef>
                <a:spcPts val="0"/>
              </a:spcBef>
              <a:spcAft>
                <a:spcPts val="0"/>
              </a:spcAft>
              <a:buClr>
                <a:srgbClr val="00355F"/>
              </a:buClr>
              <a:buSzPts val="1600"/>
              <a:buFont typeface="Open Sans Medium"/>
              <a:buChar char="●"/>
            </a:pPr>
            <a:r>
              <a:rPr lang="en-US" sz="1600">
                <a:solidFill>
                  <a:srgbClr val="00355F"/>
                </a:solidFill>
                <a:latin typeface="Open Sans Medium"/>
                <a:ea typeface="Open Sans Medium"/>
                <a:cs typeface="Open Sans Medium"/>
                <a:sym typeface="Open Sans Medium"/>
              </a:rPr>
              <a:t>Era9.6.USH.5 Construct historical arguments of long-term effects of social and economic changes occurring during the mid-20th century using available data and multiple sources</a:t>
            </a:r>
            <a:endParaRPr sz="2000">
              <a:solidFill>
                <a:srgbClr val="00355F"/>
              </a:solidFill>
              <a:latin typeface="Open Sans Medium"/>
              <a:ea typeface="Open Sans Medium"/>
              <a:cs typeface="Open Sans Medium"/>
              <a:sym typeface="Open Sans Medium"/>
            </a:endParaRPr>
          </a:p>
        </p:txBody>
      </p:sp>
      <p:sp>
        <p:nvSpPr>
          <p:cNvPr id="146" name="Google Shape;146;g13d7a411447_0_14"/>
          <p:cNvSpPr/>
          <p:nvPr/>
        </p:nvSpPr>
        <p:spPr>
          <a:xfrm>
            <a:off x="838200" y="6603050"/>
            <a:ext cx="10515600" cy="254700"/>
          </a:xfrm>
          <a:prstGeom prst="rect">
            <a:avLst/>
          </a:prstGeom>
          <a:solidFill>
            <a:srgbClr val="0035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Open Sans"/>
                <a:ea typeface="Open Sans"/>
                <a:cs typeface="Open Sans"/>
                <a:sym typeface="Open Sans"/>
              </a:rPr>
              <a:t>UA Little Rock Center for Arkansas History and Culture</a:t>
            </a:r>
            <a:endParaRPr b="0" i="0" sz="1200" u="none" cap="none" strike="noStrike">
              <a:solidFill>
                <a:srgbClr val="FFFFFF"/>
              </a:solidFill>
              <a:latin typeface="Open Sans"/>
              <a:ea typeface="Open Sans"/>
              <a:cs typeface="Open Sans"/>
              <a:sym typeface="Open Sans"/>
            </a:endParaRPr>
          </a:p>
        </p:txBody>
      </p:sp>
      <p:cxnSp>
        <p:nvCxnSpPr>
          <p:cNvPr id="147" name="Google Shape;147;g13d7a411447_0_14"/>
          <p:cNvCxnSpPr/>
          <p:nvPr/>
        </p:nvCxnSpPr>
        <p:spPr>
          <a:xfrm>
            <a:off x="4318000" y="1465400"/>
            <a:ext cx="3533400" cy="30600"/>
          </a:xfrm>
          <a:prstGeom prst="straightConnector1">
            <a:avLst/>
          </a:prstGeom>
          <a:noFill/>
          <a:ln cap="flat" cmpd="sng" w="28575">
            <a:solidFill>
              <a:srgbClr val="00355F"/>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BFE"/>
        </a:solidFill>
      </p:bgPr>
    </p:bg>
    <p:spTree>
      <p:nvGrpSpPr>
        <p:cNvPr id="151" name="Shape 151"/>
        <p:cNvGrpSpPr/>
        <p:nvPr/>
      </p:nvGrpSpPr>
      <p:grpSpPr>
        <a:xfrm>
          <a:off x="0" y="0"/>
          <a:ext cx="0" cy="0"/>
          <a:chOff x="0" y="0"/>
          <a:chExt cx="0" cy="0"/>
        </a:xfrm>
      </p:grpSpPr>
      <p:sp>
        <p:nvSpPr>
          <p:cNvPr id="152" name="Google Shape;152;p5"/>
          <p:cNvSpPr txBox="1"/>
          <p:nvPr>
            <p:ph type="title"/>
          </p:nvPr>
        </p:nvSpPr>
        <p:spPr>
          <a:xfrm>
            <a:off x="838200" y="356587"/>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355F"/>
              </a:buClr>
              <a:buSzPts val="4400"/>
              <a:buFont typeface="Constantia"/>
              <a:buNone/>
            </a:pPr>
            <a:r>
              <a:rPr lang="en-US" sz="4800">
                <a:solidFill>
                  <a:srgbClr val="00355F"/>
                </a:solidFill>
                <a:latin typeface="Tinos"/>
                <a:ea typeface="Tinos"/>
                <a:cs typeface="Tinos"/>
                <a:sym typeface="Tinos"/>
              </a:rPr>
              <a:t>Resources</a:t>
            </a:r>
            <a:endParaRPr sz="4800">
              <a:solidFill>
                <a:srgbClr val="00355F"/>
              </a:solidFill>
              <a:latin typeface="Tinos"/>
              <a:ea typeface="Tinos"/>
              <a:cs typeface="Tinos"/>
              <a:sym typeface="Tinos"/>
            </a:endParaRPr>
          </a:p>
        </p:txBody>
      </p:sp>
      <p:sp>
        <p:nvSpPr>
          <p:cNvPr id="153" name="Google Shape;153;p5"/>
          <p:cNvSpPr/>
          <p:nvPr/>
        </p:nvSpPr>
        <p:spPr>
          <a:xfrm>
            <a:off x="668866" y="2692400"/>
            <a:ext cx="10854267" cy="67733"/>
          </a:xfrm>
          <a:prstGeom prst="rect">
            <a:avLst/>
          </a:prstGeom>
          <a:solidFill>
            <a:srgbClr val="00355F"/>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355F"/>
              </a:solidFill>
              <a:latin typeface="Libre Franklin"/>
              <a:ea typeface="Libre Franklin"/>
              <a:cs typeface="Libre Franklin"/>
              <a:sym typeface="Libre Franklin"/>
            </a:endParaRPr>
          </a:p>
        </p:txBody>
      </p:sp>
      <p:sp>
        <p:nvSpPr>
          <p:cNvPr id="154" name="Google Shape;154;p5"/>
          <p:cNvSpPr/>
          <p:nvPr/>
        </p:nvSpPr>
        <p:spPr>
          <a:xfrm>
            <a:off x="1938867" y="2556933"/>
            <a:ext cx="321600" cy="338700"/>
          </a:xfrm>
          <a:prstGeom prst="ellipse">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355F"/>
              </a:solidFill>
              <a:latin typeface="Libre Franklin"/>
              <a:ea typeface="Libre Franklin"/>
              <a:cs typeface="Libre Franklin"/>
              <a:sym typeface="Libre Franklin"/>
            </a:endParaRPr>
          </a:p>
        </p:txBody>
      </p:sp>
      <p:sp>
        <p:nvSpPr>
          <p:cNvPr id="155" name="Google Shape;155;p5"/>
          <p:cNvSpPr/>
          <p:nvPr/>
        </p:nvSpPr>
        <p:spPr>
          <a:xfrm>
            <a:off x="4555069" y="2556932"/>
            <a:ext cx="321600" cy="338700"/>
          </a:xfrm>
          <a:prstGeom prst="ellipse">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355F"/>
              </a:solidFill>
              <a:latin typeface="Libre Franklin"/>
              <a:ea typeface="Libre Franklin"/>
              <a:cs typeface="Libre Franklin"/>
              <a:sym typeface="Libre Franklin"/>
            </a:endParaRPr>
          </a:p>
        </p:txBody>
      </p:sp>
      <p:sp>
        <p:nvSpPr>
          <p:cNvPr id="156" name="Google Shape;156;p5"/>
          <p:cNvSpPr/>
          <p:nvPr/>
        </p:nvSpPr>
        <p:spPr>
          <a:xfrm>
            <a:off x="7171271" y="2556932"/>
            <a:ext cx="321600" cy="338700"/>
          </a:xfrm>
          <a:prstGeom prst="ellipse">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355F"/>
              </a:solidFill>
              <a:latin typeface="Libre Franklin"/>
              <a:ea typeface="Libre Franklin"/>
              <a:cs typeface="Libre Franklin"/>
              <a:sym typeface="Libre Franklin"/>
            </a:endParaRPr>
          </a:p>
        </p:txBody>
      </p:sp>
      <p:sp>
        <p:nvSpPr>
          <p:cNvPr id="157" name="Google Shape;157;p5"/>
          <p:cNvSpPr txBox="1"/>
          <p:nvPr/>
        </p:nvSpPr>
        <p:spPr>
          <a:xfrm>
            <a:off x="1075904" y="3090272"/>
            <a:ext cx="19980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355F"/>
                </a:solidFill>
                <a:latin typeface="Open Sans Medium"/>
                <a:ea typeface="Open Sans Medium"/>
                <a:cs typeface="Open Sans Medium"/>
                <a:sym typeface="Open Sans Medium"/>
              </a:rPr>
              <a:t>Activity </a:t>
            </a:r>
            <a:r>
              <a:rPr b="0" i="0" lang="en-US" sz="2200" u="sng" cap="none" strike="noStrike">
                <a:solidFill>
                  <a:srgbClr val="8AD5EE"/>
                </a:solidFill>
                <a:latin typeface="Open Sans"/>
                <a:ea typeface="Open Sans"/>
                <a:cs typeface="Open Sans"/>
                <a:sym typeface="Open Sans"/>
                <a:hlinkClick r:id="rId3">
                  <a:extLst>
                    <a:ext uri="{A12FA001-AC4F-418D-AE19-62706E023703}">
                      <ahyp:hlinkClr val="tx"/>
                    </a:ext>
                  </a:extLst>
                </a:hlinkClick>
              </a:rPr>
              <a:t>worksheet</a:t>
            </a:r>
            <a:endParaRPr b="0" i="0" sz="2200" u="none" cap="none" strike="noStrike">
              <a:solidFill>
                <a:srgbClr val="8AD5EE"/>
              </a:solidFill>
              <a:latin typeface="Libre Franklin"/>
              <a:ea typeface="Libre Franklin"/>
              <a:cs typeface="Libre Franklin"/>
              <a:sym typeface="Libre Franklin"/>
            </a:endParaRPr>
          </a:p>
        </p:txBody>
      </p:sp>
      <p:sp>
        <p:nvSpPr>
          <p:cNvPr id="158" name="Google Shape;158;p5"/>
          <p:cNvSpPr txBox="1"/>
          <p:nvPr/>
        </p:nvSpPr>
        <p:spPr>
          <a:xfrm>
            <a:off x="3700541" y="3090281"/>
            <a:ext cx="19980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355F"/>
                </a:solidFill>
                <a:latin typeface="Open Sans"/>
                <a:ea typeface="Open Sans"/>
                <a:cs typeface="Open Sans"/>
                <a:sym typeface="Open Sans"/>
              </a:rPr>
              <a:t>PDF on </a:t>
            </a:r>
            <a:r>
              <a:rPr b="0" i="0" lang="en-US" sz="2200" u="sng" cap="none" strike="noStrike">
                <a:solidFill>
                  <a:srgbClr val="8AD5EE"/>
                </a:solidFill>
                <a:latin typeface="Open Sans"/>
                <a:ea typeface="Open Sans"/>
                <a:cs typeface="Open Sans"/>
                <a:sym typeface="Open Sans"/>
                <a:hlinkClick r:id="rId4">
                  <a:extLst>
                    <a:ext uri="{A12FA001-AC4F-418D-AE19-62706E023703}">
                      <ahyp:hlinkClr val="tx"/>
                    </a:ext>
                  </a:extLst>
                </a:hlinkClick>
              </a:rPr>
              <a:t>Braille Basics</a:t>
            </a:r>
            <a:endParaRPr b="0" i="0" sz="2200" u="none" cap="none" strike="noStrike">
              <a:solidFill>
                <a:srgbClr val="8AD5EE"/>
              </a:solidFill>
              <a:latin typeface="Libre Franklin"/>
              <a:ea typeface="Libre Franklin"/>
              <a:cs typeface="Libre Franklin"/>
              <a:sym typeface="Libre Franklin"/>
            </a:endParaRPr>
          </a:p>
        </p:txBody>
      </p:sp>
      <p:sp>
        <p:nvSpPr>
          <p:cNvPr id="159" name="Google Shape;159;p5"/>
          <p:cNvSpPr txBox="1"/>
          <p:nvPr/>
        </p:nvSpPr>
        <p:spPr>
          <a:xfrm>
            <a:off x="6325204" y="3064772"/>
            <a:ext cx="1998000" cy="12099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1200"/>
              </a:spcAft>
              <a:buClr>
                <a:srgbClr val="000000"/>
              </a:buClr>
              <a:buSzPts val="2200"/>
              <a:buFont typeface="Arial"/>
              <a:buNone/>
            </a:pPr>
            <a:r>
              <a:rPr b="0" i="0" lang="en-US" sz="2200" u="none" cap="none" strike="noStrike">
                <a:solidFill>
                  <a:srgbClr val="00355F"/>
                </a:solidFill>
                <a:latin typeface="Open Sans"/>
                <a:ea typeface="Open Sans"/>
                <a:cs typeface="Open Sans"/>
                <a:sym typeface="Open Sans"/>
              </a:rPr>
              <a:t>Purchase a </a:t>
            </a:r>
            <a:r>
              <a:rPr b="0" i="0" lang="en-US" sz="2200" u="sng" cap="none" strike="noStrike">
                <a:solidFill>
                  <a:srgbClr val="8AD5EE"/>
                </a:solidFill>
                <a:latin typeface="Open Sans"/>
                <a:ea typeface="Open Sans"/>
                <a:cs typeface="Open Sans"/>
                <a:sym typeface="Open Sans"/>
                <a:hlinkClick r:id="rId5">
                  <a:extLst>
                    <a:ext uri="{A12FA001-AC4F-418D-AE19-62706E023703}">
                      <ahyp:hlinkClr val="tx"/>
                    </a:ext>
                  </a:extLst>
                </a:hlinkClick>
              </a:rPr>
              <a:t>slate and stylus</a:t>
            </a:r>
            <a:endParaRPr b="0" i="0" sz="2200" u="none" cap="none" strike="noStrike">
              <a:solidFill>
                <a:srgbClr val="00355F"/>
              </a:solidFill>
              <a:latin typeface="Open Sans"/>
              <a:ea typeface="Open Sans"/>
              <a:cs typeface="Open Sans"/>
              <a:sym typeface="Open Sans"/>
            </a:endParaRPr>
          </a:p>
        </p:txBody>
      </p:sp>
      <p:sp>
        <p:nvSpPr>
          <p:cNvPr id="160" name="Google Shape;160;p5"/>
          <p:cNvSpPr/>
          <p:nvPr/>
        </p:nvSpPr>
        <p:spPr>
          <a:xfrm>
            <a:off x="838200" y="6603050"/>
            <a:ext cx="10515600" cy="254700"/>
          </a:xfrm>
          <a:prstGeom prst="rect">
            <a:avLst/>
          </a:prstGeom>
          <a:solidFill>
            <a:srgbClr val="0035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Open Sans"/>
                <a:ea typeface="Open Sans"/>
                <a:cs typeface="Open Sans"/>
                <a:sym typeface="Open Sans"/>
              </a:rPr>
              <a:t>UA Little Rock Center for Arkansas History and Culture</a:t>
            </a:r>
            <a:endParaRPr b="0" i="0" sz="1200" u="none" cap="none" strike="noStrike">
              <a:solidFill>
                <a:srgbClr val="FFFFFF"/>
              </a:solidFill>
              <a:latin typeface="Open Sans"/>
              <a:ea typeface="Open Sans"/>
              <a:cs typeface="Open Sans"/>
              <a:sym typeface="Open Sans"/>
            </a:endParaRPr>
          </a:p>
        </p:txBody>
      </p:sp>
      <p:sp>
        <p:nvSpPr>
          <p:cNvPr id="161" name="Google Shape;161;p5"/>
          <p:cNvSpPr txBox="1"/>
          <p:nvPr/>
        </p:nvSpPr>
        <p:spPr>
          <a:xfrm>
            <a:off x="8873650" y="3064775"/>
            <a:ext cx="1998000" cy="1691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200"/>
              </a:spcAft>
              <a:buClr>
                <a:srgbClr val="000000"/>
              </a:buClr>
              <a:buSzPts val="2200"/>
              <a:buFont typeface="Arial"/>
              <a:buNone/>
            </a:pPr>
            <a:r>
              <a:rPr b="0" i="0" lang="en-US" sz="2200" u="sng" cap="none" strike="noStrike">
                <a:solidFill>
                  <a:srgbClr val="8AD5EE"/>
                </a:solidFill>
                <a:latin typeface="Open Sans"/>
                <a:ea typeface="Open Sans"/>
                <a:cs typeface="Open Sans"/>
                <a:sym typeface="Open Sans"/>
                <a:hlinkClick r:id="rId6">
                  <a:extLst>
                    <a:ext uri="{A12FA001-AC4F-418D-AE19-62706E023703}">
                      <ahyp:hlinkClr val="tx"/>
                    </a:ext>
                  </a:extLst>
                </a:hlinkClick>
              </a:rPr>
              <a:t>Instructional video</a:t>
            </a:r>
            <a:r>
              <a:rPr b="0" i="0" lang="en-US" sz="2200" u="none" cap="none" strike="noStrike">
                <a:solidFill>
                  <a:srgbClr val="8AD5EE"/>
                </a:solidFill>
                <a:latin typeface="Open Sans"/>
                <a:ea typeface="Open Sans"/>
                <a:cs typeface="Open Sans"/>
                <a:sym typeface="Open Sans"/>
              </a:rPr>
              <a:t> </a:t>
            </a:r>
            <a:r>
              <a:rPr b="0" i="0" lang="en-US" sz="2200" u="none" cap="none" strike="noStrike">
                <a:solidFill>
                  <a:srgbClr val="00355F"/>
                </a:solidFill>
                <a:latin typeface="Open Sans"/>
                <a:ea typeface="Open Sans"/>
                <a:cs typeface="Open Sans"/>
                <a:sym typeface="Open Sans"/>
              </a:rPr>
              <a:t>on using a slate and stylus</a:t>
            </a:r>
            <a:endParaRPr b="0" i="0" sz="2200" u="none" cap="none" strike="noStrike">
              <a:solidFill>
                <a:srgbClr val="00355F"/>
              </a:solidFill>
              <a:latin typeface="Arial"/>
              <a:ea typeface="Arial"/>
              <a:cs typeface="Arial"/>
              <a:sym typeface="Arial"/>
            </a:endParaRPr>
          </a:p>
        </p:txBody>
      </p:sp>
      <p:sp>
        <p:nvSpPr>
          <p:cNvPr id="162" name="Google Shape;162;p5"/>
          <p:cNvSpPr/>
          <p:nvPr/>
        </p:nvSpPr>
        <p:spPr>
          <a:xfrm>
            <a:off x="9711271" y="2556920"/>
            <a:ext cx="321600" cy="338700"/>
          </a:xfrm>
          <a:prstGeom prst="ellipse">
            <a:avLst/>
          </a:prstGeom>
          <a:solidFill>
            <a:srgbClr val="8AD5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355F"/>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55F"/>
        </a:solidFill>
      </p:bgPr>
    </p:bg>
    <p:spTree>
      <p:nvGrpSpPr>
        <p:cNvPr id="166" name="Shape 166"/>
        <p:cNvGrpSpPr/>
        <p:nvPr/>
      </p:nvGrpSpPr>
      <p:grpSpPr>
        <a:xfrm>
          <a:off x="0" y="0"/>
          <a:ext cx="0" cy="0"/>
          <a:chOff x="0" y="0"/>
          <a:chExt cx="0" cy="0"/>
        </a:xfrm>
      </p:grpSpPr>
      <p:sp>
        <p:nvSpPr>
          <p:cNvPr id="167" name="Google Shape;167;g13d7a411447_0_31"/>
          <p:cNvSpPr/>
          <p:nvPr/>
        </p:nvSpPr>
        <p:spPr>
          <a:xfrm>
            <a:off x="0" y="6553201"/>
            <a:ext cx="12161400" cy="54900"/>
          </a:xfrm>
          <a:prstGeom prst="rect">
            <a:avLst/>
          </a:prstGeom>
          <a:solidFill>
            <a:srgbClr val="F8FB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68" name="Google Shape;168;g13d7a411447_0_31"/>
          <p:cNvSpPr txBox="1"/>
          <p:nvPr/>
        </p:nvSpPr>
        <p:spPr>
          <a:xfrm>
            <a:off x="7147550" y="4047075"/>
            <a:ext cx="2487600" cy="67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F8FBFE"/>
                </a:solidFill>
                <a:latin typeface="Tinos"/>
                <a:ea typeface="Tinos"/>
                <a:cs typeface="Tinos"/>
                <a:sym typeface="Tinos"/>
              </a:rPr>
              <a:t>Contact Us</a:t>
            </a:r>
            <a:endParaRPr b="0" i="0" sz="3800" u="none" cap="none" strike="noStrike">
              <a:solidFill>
                <a:srgbClr val="000000"/>
              </a:solidFill>
              <a:latin typeface="Tinos"/>
              <a:ea typeface="Tinos"/>
              <a:cs typeface="Tinos"/>
              <a:sym typeface="Tinos"/>
            </a:endParaRPr>
          </a:p>
        </p:txBody>
      </p:sp>
      <p:sp>
        <p:nvSpPr>
          <p:cNvPr id="169" name="Google Shape;169;g13d7a411447_0_31"/>
          <p:cNvSpPr txBox="1"/>
          <p:nvPr/>
        </p:nvSpPr>
        <p:spPr>
          <a:xfrm>
            <a:off x="7147550" y="4773175"/>
            <a:ext cx="2487600" cy="1031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F8FBFE"/>
                </a:solidFill>
                <a:latin typeface="Open Sans"/>
                <a:ea typeface="Open Sans"/>
                <a:cs typeface="Open Sans"/>
                <a:sym typeface="Open Sans"/>
              </a:rPr>
              <a:t>501-320-5780</a:t>
            </a:r>
            <a:endParaRPr b="0" i="0" sz="1700" u="none" cap="none" strike="noStrike">
              <a:solidFill>
                <a:srgbClr val="000000"/>
              </a:solidFill>
              <a:latin typeface="Open Sans"/>
              <a:ea typeface="Open Sans"/>
              <a:cs typeface="Open Sans"/>
              <a:sym typeface="Open Sans"/>
            </a:endParaRPr>
          </a:p>
          <a:p>
            <a:pPr indent="0" lvl="0" marL="0" marR="0" rtl="0" algn="ctr">
              <a:lnSpc>
                <a:spcPct val="100000"/>
              </a:lnSpc>
              <a:spcBef>
                <a:spcPts val="600"/>
              </a:spcBef>
              <a:spcAft>
                <a:spcPts val="0"/>
              </a:spcAft>
              <a:buClr>
                <a:srgbClr val="000000"/>
              </a:buClr>
              <a:buSzPts val="1700"/>
              <a:buFont typeface="Arial"/>
              <a:buNone/>
            </a:pPr>
            <a:r>
              <a:rPr b="0" i="0" lang="en-US" sz="1700" u="none" cap="none" strike="noStrike">
                <a:solidFill>
                  <a:srgbClr val="FFFFFF"/>
                </a:solidFill>
                <a:latin typeface="Open Sans"/>
                <a:ea typeface="Open Sans"/>
                <a:cs typeface="Open Sans"/>
                <a:sym typeface="Open Sans"/>
              </a:rPr>
              <a:t>cahc@ualr.edu</a:t>
            </a:r>
            <a:endParaRPr b="0" i="0" sz="1700" u="none" cap="none" strike="noStrike">
              <a:solidFill>
                <a:srgbClr val="FFFFFF"/>
              </a:solidFill>
              <a:latin typeface="Open Sans"/>
              <a:ea typeface="Open Sans"/>
              <a:cs typeface="Open Sans"/>
              <a:sym typeface="Open Sans"/>
            </a:endParaRPr>
          </a:p>
          <a:p>
            <a:pPr indent="0" lvl="0" marL="0" marR="0" rtl="0" algn="ctr">
              <a:lnSpc>
                <a:spcPct val="100000"/>
              </a:lnSpc>
              <a:spcBef>
                <a:spcPts val="600"/>
              </a:spcBef>
              <a:spcAft>
                <a:spcPts val="0"/>
              </a:spcAft>
              <a:buClr>
                <a:srgbClr val="000000"/>
              </a:buClr>
              <a:buSzPts val="1700"/>
              <a:buFont typeface="Arial"/>
              <a:buNone/>
            </a:pPr>
            <a:r>
              <a:rPr b="0" i="0" lang="en-US" sz="1700" u="none" cap="none" strike="noStrike">
                <a:solidFill>
                  <a:srgbClr val="F8FBFE"/>
                </a:solidFill>
                <a:latin typeface="Open Sans"/>
                <a:ea typeface="Open Sans"/>
                <a:cs typeface="Open Sans"/>
                <a:sym typeface="Open Sans"/>
              </a:rPr>
              <a:t>arstudies.com</a:t>
            </a:r>
            <a:endParaRPr b="0" i="0" sz="1700" u="none" cap="none" strike="noStrike">
              <a:solidFill>
                <a:srgbClr val="F8FBFE"/>
              </a:solidFill>
              <a:latin typeface="Open Sans"/>
              <a:ea typeface="Open Sans"/>
              <a:cs typeface="Open Sans"/>
              <a:sym typeface="Open Sans"/>
            </a:endParaRPr>
          </a:p>
        </p:txBody>
      </p:sp>
      <p:pic>
        <p:nvPicPr>
          <p:cNvPr descr="Color photograph of archival boxes from CAHC's collections on a metal bookcase." id="170" name="Google Shape;170;g13d7a411447_0_31" title="Archival boxes"/>
          <p:cNvPicPr preferRelativeResize="0"/>
          <p:nvPr/>
        </p:nvPicPr>
        <p:blipFill rotWithShape="1">
          <a:blip r:embed="rId3">
            <a:alphaModFix/>
          </a:blip>
          <a:srcRect b="36540" l="595" r="0" t="22419"/>
          <a:stretch/>
        </p:blipFill>
        <p:spPr>
          <a:xfrm>
            <a:off x="0" y="0"/>
            <a:ext cx="12192000" cy="3743101"/>
          </a:xfrm>
          <a:prstGeom prst="rect">
            <a:avLst/>
          </a:prstGeom>
          <a:noFill/>
          <a:ln>
            <a:noFill/>
          </a:ln>
        </p:spPr>
      </p:pic>
      <p:pic>
        <p:nvPicPr>
          <p:cNvPr id="171" name="Google Shape;171;g13d7a411447_0_31" title="Logo for the UA Little Rock Center for Arkansas History and Culture"/>
          <p:cNvPicPr preferRelativeResize="0"/>
          <p:nvPr/>
        </p:nvPicPr>
        <p:blipFill rotWithShape="1">
          <a:blip r:embed="rId4">
            <a:alphaModFix/>
          </a:blip>
          <a:srcRect b="0" l="0" r="0" t="0"/>
          <a:stretch/>
        </p:blipFill>
        <p:spPr>
          <a:xfrm>
            <a:off x="1345300" y="4275675"/>
            <a:ext cx="4991475" cy="1256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2022-03-03T14:40:00Z</dcterms:created>
  <dc:creator>Eric Yarberry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0x010100A9E346512B15724DAEA8C86F6A890383</vt:lpwstr>
  </property>
  <property fmtid="{D5CDD505-2E9C-101B-9397-08002B2CF9AE}" pid="3" name="MediaServiceImageTags">
    <vt:lpwstr/>
  </property>
</Properties>
</file>